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2" r:id="rId3"/>
    <p:sldId id="265" r:id="rId4"/>
    <p:sldId id="264" r:id="rId5"/>
    <p:sldId id="263" r:id="rId6"/>
    <p:sldId id="266" r:id="rId7"/>
    <p:sldId id="261" r:id="rId8"/>
    <p:sldId id="269" r:id="rId9"/>
    <p:sldId id="267" r:id="rId10"/>
    <p:sldId id="270"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5" autoAdjust="0"/>
    <p:restoredTop sz="94683" autoAdjust="0"/>
  </p:normalViewPr>
  <p:slideViewPr>
    <p:cSldViewPr>
      <p:cViewPr>
        <p:scale>
          <a:sx n="99" d="100"/>
          <a:sy n="99" d="100"/>
        </p:scale>
        <p:origin x="-856" y="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28540-BF08-4704-9AE7-44239F38EE5C}" type="datetimeFigureOut">
              <a:rPr lang="en-US" smtClean="0"/>
              <a:pPr/>
              <a:t>6/7/17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185FB4-B80E-4D50-A136-346BFB71D14C}" type="slidenum">
              <a:rPr lang="en-US" smtClean="0"/>
              <a:pPr/>
              <a:t>‹#›</a:t>
            </a:fld>
            <a:endParaRPr lang="en-US"/>
          </a:p>
        </p:txBody>
      </p:sp>
    </p:spTree>
    <p:extLst>
      <p:ext uri="{BB962C8B-B14F-4D97-AF65-F5344CB8AC3E}">
        <p14:creationId xmlns:p14="http://schemas.microsoft.com/office/powerpoint/2010/main" val="322158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85FB4-B80E-4D50-A136-346BFB71D14C}" type="slidenum">
              <a:rPr lang="en-US" smtClean="0"/>
              <a:pPr/>
              <a:t>6</a:t>
            </a:fld>
            <a:endParaRPr lang="en-US"/>
          </a:p>
        </p:txBody>
      </p:sp>
    </p:spTree>
    <p:extLst>
      <p:ext uri="{BB962C8B-B14F-4D97-AF65-F5344CB8AC3E}">
        <p14:creationId xmlns:p14="http://schemas.microsoft.com/office/powerpoint/2010/main" val="2751533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85FB4-B80E-4D50-A136-346BFB71D14C}" type="slidenum">
              <a:rPr lang="en-US" smtClean="0"/>
              <a:pPr/>
              <a:t>8</a:t>
            </a:fld>
            <a:endParaRPr lang="en-US"/>
          </a:p>
        </p:txBody>
      </p:sp>
    </p:spTree>
    <p:extLst>
      <p:ext uri="{BB962C8B-B14F-4D97-AF65-F5344CB8AC3E}">
        <p14:creationId xmlns:p14="http://schemas.microsoft.com/office/powerpoint/2010/main" val="395494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DA498D-946E-4247-9FFA-183A39E5B97F}" type="datetimeFigureOut">
              <a:rPr lang="en-US" smtClean="0"/>
              <a:pPr/>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3669875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A498D-946E-4247-9FFA-183A39E5B97F}" type="datetimeFigureOut">
              <a:rPr lang="en-US" smtClean="0"/>
              <a:pPr/>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374670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A498D-946E-4247-9FFA-183A39E5B97F}" type="datetimeFigureOut">
              <a:rPr lang="en-US" smtClean="0"/>
              <a:pPr/>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332973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DA498D-946E-4247-9FFA-183A39E5B97F}" type="datetimeFigureOut">
              <a:rPr lang="en-US" smtClean="0"/>
              <a:pPr/>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3533232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DA498D-946E-4247-9FFA-183A39E5B97F}" type="datetimeFigureOut">
              <a:rPr lang="en-US" smtClean="0"/>
              <a:pPr/>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195622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DA498D-946E-4247-9FFA-183A39E5B97F}" type="datetimeFigureOut">
              <a:rPr lang="en-US" smtClean="0"/>
              <a:pPr/>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964411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DA498D-946E-4247-9FFA-183A39E5B97F}" type="datetimeFigureOut">
              <a:rPr lang="en-US" smtClean="0"/>
              <a:pPr/>
              <a:t>6/7/17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28723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DA498D-946E-4247-9FFA-183A39E5B97F}" type="datetimeFigureOut">
              <a:rPr lang="en-US" smtClean="0"/>
              <a:pPr/>
              <a:t>6/7/17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376694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A498D-946E-4247-9FFA-183A39E5B97F}" type="datetimeFigureOut">
              <a:rPr lang="en-US" smtClean="0"/>
              <a:pPr/>
              <a:t>6/7/17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348218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A498D-946E-4247-9FFA-183A39E5B97F}" type="datetimeFigureOut">
              <a:rPr lang="en-US" smtClean="0"/>
              <a:pPr/>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2590060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DA498D-946E-4247-9FFA-183A39E5B97F}" type="datetimeFigureOut">
              <a:rPr lang="en-US" smtClean="0"/>
              <a:pPr/>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403E1-A731-4AF0-9813-54F1FD63AC79}" type="slidenum">
              <a:rPr lang="en-US" smtClean="0"/>
              <a:pPr/>
              <a:t>‹#›</a:t>
            </a:fld>
            <a:endParaRPr lang="en-US"/>
          </a:p>
        </p:txBody>
      </p:sp>
    </p:spTree>
    <p:extLst>
      <p:ext uri="{BB962C8B-B14F-4D97-AF65-F5344CB8AC3E}">
        <p14:creationId xmlns:p14="http://schemas.microsoft.com/office/powerpoint/2010/main" val="26731717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A498D-946E-4247-9FFA-183A39E5B97F}" type="datetimeFigureOut">
              <a:rPr lang="en-US" smtClean="0"/>
              <a:pPr/>
              <a:t>6/7/17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403E1-A731-4AF0-9813-54F1FD63AC79}" type="slidenum">
              <a:rPr lang="en-US" smtClean="0"/>
              <a:pPr/>
              <a:t>‹#›</a:t>
            </a:fld>
            <a:endParaRPr lang="en-US"/>
          </a:p>
        </p:txBody>
      </p:sp>
    </p:spTree>
    <p:extLst>
      <p:ext uri="{BB962C8B-B14F-4D97-AF65-F5344CB8AC3E}">
        <p14:creationId xmlns:p14="http://schemas.microsoft.com/office/powerpoint/2010/main" val="2791906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gwims@aamc.org" TargetMode="Externa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hyperlink" Target="http://www.kumc.edu/wims/mission.html" TargetMode="External"/><Relationship Id="rId4" Type="http://schemas.openxmlformats.org/officeDocument/2006/relationships/hyperlink" Target="http://www.kumc.edu/wims/leadership-and-infrastructure.html" TargetMode="External"/><Relationship Id="rId5" Type="http://schemas.openxmlformats.org/officeDocument/2006/relationships/hyperlink" Target="http://www.kumc.edu/wims/get-involved---committees.html" TargetMode="External"/><Relationship Id="rId6" Type="http://schemas.openxmlformats.org/officeDocument/2006/relationships/hyperlink" Target="http://www.kumc.edu/Documents/wims/WIMS_Bylaws.pdf" TargetMode="External"/><Relationship Id="rId7"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9400"/>
            <a:ext cx="7772400" cy="1676400"/>
          </a:xfrm>
        </p:spPr>
        <p:txBody>
          <a:bodyPr>
            <a:normAutofit/>
          </a:bodyPr>
          <a:lstStyle/>
          <a:p>
            <a:r>
              <a:rPr lang="en-US" b="1" dirty="0" smtClean="0">
                <a:solidFill>
                  <a:schemeClr val="tx2"/>
                </a:solidFill>
              </a:rPr>
              <a:t>Women </a:t>
            </a:r>
            <a:r>
              <a:rPr lang="en-US" b="1" dirty="0">
                <a:solidFill>
                  <a:schemeClr val="tx2"/>
                </a:solidFill>
              </a:rPr>
              <a:t>i</a:t>
            </a:r>
            <a:r>
              <a:rPr lang="en-US" b="1" dirty="0" smtClean="0">
                <a:solidFill>
                  <a:schemeClr val="tx2"/>
                </a:solidFill>
              </a:rPr>
              <a:t>n Medicine &amp; Science </a:t>
            </a:r>
            <a:r>
              <a:rPr lang="en-US" dirty="0" smtClean="0">
                <a:solidFill>
                  <a:schemeClr val="tx2"/>
                </a:solidFill>
              </a:rPr>
              <a:t> </a:t>
            </a:r>
            <a:r>
              <a:rPr lang="en-US" sz="2700" dirty="0" smtClean="0">
                <a:solidFill>
                  <a:schemeClr val="tx2"/>
                </a:solidFill>
              </a:rPr>
              <a:t>University of Cincinnati</a:t>
            </a:r>
            <a:endParaRPr lang="en-US" sz="2700" dirty="0">
              <a:solidFill>
                <a:schemeClr val="tx2"/>
              </a:solidFill>
            </a:endParaRPr>
          </a:p>
        </p:txBody>
      </p:sp>
      <p:sp>
        <p:nvSpPr>
          <p:cNvPr id="3" name="Subtitle 2"/>
          <p:cNvSpPr>
            <a:spLocks noGrp="1"/>
          </p:cNvSpPr>
          <p:nvPr>
            <p:ph type="subTitle" idx="1"/>
          </p:nvPr>
        </p:nvSpPr>
        <p:spPr>
          <a:xfrm>
            <a:off x="1371600" y="4648200"/>
            <a:ext cx="6400800" cy="1752600"/>
          </a:xfrm>
        </p:spPr>
        <p:txBody>
          <a:bodyPr>
            <a:normAutofit/>
          </a:bodyPr>
          <a:lstStyle/>
          <a:p>
            <a:r>
              <a:rPr lang="en-US" sz="2000" b="1" dirty="0" smtClean="0">
                <a:latin typeface="+mj-lt"/>
              </a:rPr>
              <a:t>September 30, 2015</a:t>
            </a:r>
            <a:endParaRPr lang="en-US" sz="2000" b="1" dirty="0">
              <a:latin typeface="+mj-lt"/>
            </a:endParaRPr>
          </a:p>
        </p:txBody>
      </p:sp>
      <p:pic>
        <p:nvPicPr>
          <p:cNvPr id="1026" name="Picture 2" descr="http://med.stanford.edu/content/dam/sm-news/images/2014/01/AAMC-Blu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533400"/>
            <a:ext cx="3812547" cy="1916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7320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65" y="381000"/>
            <a:ext cx="8229600" cy="1143000"/>
          </a:xfrm>
        </p:spPr>
        <p:txBody>
          <a:bodyPr>
            <a:normAutofit/>
          </a:bodyPr>
          <a:lstStyle/>
          <a:p>
            <a:r>
              <a:rPr lang="en-US" b="1" dirty="0" smtClean="0">
                <a:solidFill>
                  <a:schemeClr val="tx2">
                    <a:lumMod val="75000"/>
                  </a:schemeClr>
                </a:solidFill>
              </a:rPr>
              <a:t>Join GWIMS </a:t>
            </a:r>
            <a:br>
              <a:rPr lang="en-US" b="1" dirty="0" smtClean="0">
                <a:solidFill>
                  <a:schemeClr val="tx2">
                    <a:lumMod val="75000"/>
                  </a:schemeClr>
                </a:solidFill>
              </a:rPr>
            </a:br>
            <a:r>
              <a:rPr lang="en-US" sz="1300" i="1" dirty="0" smtClean="0"/>
              <a:t>“The </a:t>
            </a:r>
            <a:r>
              <a:rPr lang="en-US" sz="1300" i="1" dirty="0"/>
              <a:t>AAMC serves and leads the academic medicine community to improve the health of all</a:t>
            </a:r>
            <a:r>
              <a:rPr lang="en-US" sz="1300" i="1" dirty="0" smtClean="0"/>
              <a:t>.”</a:t>
            </a:r>
            <a:endParaRPr lang="en-US" sz="1300" i="1" dirty="0">
              <a:solidFill>
                <a:schemeClr val="tx2">
                  <a:lumMod val="75000"/>
                </a:schemeClr>
              </a:solidFill>
            </a:endParaRPr>
          </a:p>
        </p:txBody>
      </p:sp>
      <p:sp>
        <p:nvSpPr>
          <p:cNvPr id="3" name="Content Placeholder 2"/>
          <p:cNvSpPr>
            <a:spLocks noGrp="1"/>
          </p:cNvSpPr>
          <p:nvPr>
            <p:ph idx="1"/>
          </p:nvPr>
        </p:nvSpPr>
        <p:spPr>
          <a:xfrm>
            <a:off x="495565" y="1905000"/>
            <a:ext cx="8229600" cy="4525963"/>
          </a:xfrm>
        </p:spPr>
        <p:txBody>
          <a:bodyPr>
            <a:normAutofit/>
          </a:bodyPr>
          <a:lstStyle/>
          <a:p>
            <a:r>
              <a:rPr lang="en-US" sz="1600" dirty="0" smtClean="0"/>
              <a:t>Beyond the GWIMS Designated Representatives, additional faculty members or administrators with a sustained interest in the GWIMS agenda and who want to be involved in a concrete way are also welcome to join GWIMS. This is an open membership, so either the deans and CEOs of member organizations can put forth the names of additional members or individuals can self-nominate by emailing </a:t>
            </a:r>
            <a:r>
              <a:rPr lang="en-US" sz="1600" dirty="0" smtClean="0">
                <a:hlinkClick r:id="rId2"/>
              </a:rPr>
              <a:t>gwims@aamc.org</a:t>
            </a:r>
            <a:r>
              <a:rPr lang="en-US" sz="1600" dirty="0" smtClean="0"/>
              <a:t>.</a:t>
            </a:r>
          </a:p>
          <a:p>
            <a:pPr marL="0" indent="0">
              <a:buNone/>
            </a:pPr>
            <a:endParaRPr lang="en-US" sz="1600" dirty="0" smtClean="0"/>
          </a:p>
          <a:p>
            <a:pPr fontAlgn="base"/>
            <a:r>
              <a:rPr lang="en-US" sz="1600" b="1" dirty="0" smtClean="0"/>
              <a:t>Member Benefits</a:t>
            </a:r>
          </a:p>
          <a:p>
            <a:pPr lvl="1"/>
            <a:r>
              <a:rPr lang="en-US" sz="1600" dirty="0" smtClean="0"/>
              <a:t>Participate in the advancement of women in academic medicine in a national forum</a:t>
            </a:r>
          </a:p>
          <a:p>
            <a:pPr lvl="1"/>
            <a:r>
              <a:rPr lang="en-US" sz="1600" dirty="0" smtClean="0"/>
              <a:t>Expand your professional network</a:t>
            </a:r>
          </a:p>
          <a:p>
            <a:pPr lvl="1"/>
            <a:r>
              <a:rPr lang="en-US" sz="1600" dirty="0" smtClean="0"/>
              <a:t>Access new potential opportunities for mentorship</a:t>
            </a:r>
          </a:p>
          <a:p>
            <a:pPr lvl="1"/>
            <a:r>
              <a:rPr lang="en-US" sz="1600" dirty="0" smtClean="0"/>
              <a:t>Learn new best practices from other organizations that advance women’s successful participation in academic medicine</a:t>
            </a:r>
          </a:p>
          <a:p>
            <a:pPr fontAlgn="base"/>
            <a:endParaRPr lang="en-US" sz="1500" dirty="0"/>
          </a:p>
          <a:p>
            <a:endParaRPr lang="en-US" dirty="0"/>
          </a:p>
        </p:txBody>
      </p:sp>
      <p:pic>
        <p:nvPicPr>
          <p:cNvPr id="4" name="Picture 2" descr="http://med.stanford.edu/content/dam/sm-news/images/2014/01/AAMC-Blu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836" y="152400"/>
            <a:ext cx="1765329" cy="8876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524000" y="1676400"/>
            <a:ext cx="6248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659795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6105"/>
            <a:ext cx="2667000" cy="715962"/>
          </a:xfrm>
        </p:spPr>
        <p:txBody>
          <a:bodyPr>
            <a:normAutofit/>
          </a:bodyPr>
          <a:lstStyle/>
          <a:p>
            <a:r>
              <a:rPr lang="en-US" sz="1600" b="1" i="1" dirty="0" smtClean="0"/>
              <a:t>Faculty </a:t>
            </a:r>
            <a:r>
              <a:rPr lang="en-US" sz="1600" b="1" i="1" dirty="0"/>
              <a:t>Rank &amp; Tenure</a:t>
            </a:r>
            <a:endParaRPr lang="en-US" sz="1600" dirty="0"/>
          </a:p>
        </p:txBody>
      </p:sp>
      <p:pic>
        <p:nvPicPr>
          <p:cNvPr id="11" name="Picture 2" descr="http://med.stanford.edu/content/dam/sm-news/images/2014/01/AAMC-Blu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199" y="236550"/>
            <a:ext cx="1765329" cy="8876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ontent Placeholder 7"/>
          <p:cNvGraphicFramePr>
            <a:graphicFrameLocks/>
          </p:cNvGraphicFramePr>
          <p:nvPr>
            <p:extLst>
              <p:ext uri="{D42A27DB-BD31-4B8C-83A1-F6EECF244321}">
                <p14:modId xmlns:p14="http://schemas.microsoft.com/office/powerpoint/2010/main" val="2167189153"/>
              </p:ext>
            </p:extLst>
          </p:nvPr>
        </p:nvGraphicFramePr>
        <p:xfrm>
          <a:off x="304800" y="1676400"/>
          <a:ext cx="8077200" cy="1219199"/>
        </p:xfrm>
        <a:graphic>
          <a:graphicData uri="http://schemas.openxmlformats.org/drawingml/2006/table">
            <a:tbl>
              <a:tblPr firstRow="1" bandRow="1">
                <a:tableStyleId>{21E4AEA4-8DFA-4A89-87EB-49C32662AFE0}</a:tableStyleId>
              </a:tblPr>
              <a:tblGrid>
                <a:gridCol w="914400"/>
                <a:gridCol w="1524000"/>
                <a:gridCol w="1295400"/>
                <a:gridCol w="1676400"/>
                <a:gridCol w="1219200"/>
                <a:gridCol w="1447800"/>
              </a:tblGrid>
              <a:tr h="471896">
                <a:tc>
                  <a:txBody>
                    <a:bodyPr/>
                    <a:lstStyle/>
                    <a:p>
                      <a:r>
                        <a:rPr lang="en-US" sz="1100" dirty="0" smtClean="0"/>
                        <a:t>N (%)</a:t>
                      </a:r>
                      <a:endParaRPr lang="en-US" sz="1100" dirty="0"/>
                    </a:p>
                  </a:txBody>
                  <a:tcPr/>
                </a:tc>
                <a:tc>
                  <a:txBody>
                    <a:bodyPr/>
                    <a:lstStyle/>
                    <a:p>
                      <a:pPr algn="ctr"/>
                      <a:r>
                        <a:rPr lang="en-US" sz="1400" dirty="0" smtClean="0"/>
                        <a:t>Full Professors</a:t>
                      </a:r>
                      <a:endParaRPr lang="en-US" sz="1400" dirty="0"/>
                    </a:p>
                  </a:txBody>
                  <a:tcPr/>
                </a:tc>
                <a:tc>
                  <a:txBody>
                    <a:bodyPr/>
                    <a:lstStyle/>
                    <a:p>
                      <a:pPr algn="ctr"/>
                      <a:r>
                        <a:rPr lang="en-US" sz="1400" dirty="0" smtClean="0"/>
                        <a:t>Associate Professors</a:t>
                      </a:r>
                      <a:endParaRPr lang="en-US" sz="1400" dirty="0"/>
                    </a:p>
                  </a:txBody>
                  <a:tcPr/>
                </a:tc>
                <a:tc>
                  <a:txBody>
                    <a:bodyPr/>
                    <a:lstStyle/>
                    <a:p>
                      <a:pPr algn="ctr"/>
                      <a:r>
                        <a:rPr lang="en-US" sz="1400" dirty="0" smtClean="0"/>
                        <a:t>Assistant Professors</a:t>
                      </a:r>
                      <a:endParaRPr lang="en-US" sz="1400" dirty="0"/>
                    </a:p>
                  </a:txBody>
                  <a:tcPr/>
                </a:tc>
                <a:tc>
                  <a:txBody>
                    <a:bodyPr/>
                    <a:lstStyle/>
                    <a:p>
                      <a:pPr algn="ctr"/>
                      <a:r>
                        <a:rPr lang="en-US" sz="1400" dirty="0" smtClean="0"/>
                        <a:t>Instructors</a:t>
                      </a:r>
                      <a:endParaRPr lang="en-US" sz="1400" dirty="0"/>
                    </a:p>
                  </a:txBody>
                  <a:tcPr/>
                </a:tc>
                <a:tc>
                  <a:txBody>
                    <a:bodyPr/>
                    <a:lstStyle/>
                    <a:p>
                      <a:pPr algn="ctr"/>
                      <a:r>
                        <a:rPr lang="en-US" sz="1400" dirty="0" smtClean="0"/>
                        <a:t>Individuals</a:t>
                      </a:r>
                      <a:r>
                        <a:rPr lang="en-US" sz="1400" baseline="0" dirty="0" smtClean="0"/>
                        <a:t> that have tenure</a:t>
                      </a:r>
                      <a:endParaRPr lang="en-US" sz="1400" dirty="0"/>
                    </a:p>
                  </a:txBody>
                  <a:tcPr/>
                </a:tc>
              </a:tr>
              <a:tr h="360861">
                <a:tc>
                  <a:txBody>
                    <a:bodyPr/>
                    <a:lstStyle/>
                    <a:p>
                      <a:pPr algn="ctr"/>
                      <a:r>
                        <a:rPr lang="en-US" sz="1300" dirty="0" smtClean="0"/>
                        <a:t>Female</a:t>
                      </a:r>
                      <a:endParaRPr lang="en-US" sz="1300" b="1" dirty="0"/>
                    </a:p>
                  </a:txBody>
                  <a:tcPr/>
                </a:tc>
                <a:tc>
                  <a:txBody>
                    <a:bodyPr/>
                    <a:lstStyle/>
                    <a:p>
                      <a:pPr algn="ctr"/>
                      <a:r>
                        <a:rPr lang="en-US" sz="1300" dirty="0" smtClean="0"/>
                        <a:t>8 (16)</a:t>
                      </a:r>
                      <a:endParaRPr lang="en-US" sz="1300" dirty="0"/>
                    </a:p>
                  </a:txBody>
                  <a:tcPr/>
                </a:tc>
                <a:tc>
                  <a:txBody>
                    <a:bodyPr/>
                    <a:lstStyle/>
                    <a:p>
                      <a:pPr algn="ctr"/>
                      <a:r>
                        <a:rPr lang="en-US" sz="1300" dirty="0" smtClean="0"/>
                        <a:t>24 (52)</a:t>
                      </a:r>
                    </a:p>
                  </a:txBody>
                  <a:tcPr/>
                </a:tc>
                <a:tc>
                  <a:txBody>
                    <a:bodyPr/>
                    <a:lstStyle/>
                    <a:p>
                      <a:pPr algn="ctr"/>
                      <a:r>
                        <a:rPr lang="en-US" sz="1300" dirty="0" smtClean="0"/>
                        <a:t>69 (61)</a:t>
                      </a:r>
                      <a:endParaRPr lang="en-US" sz="1300" dirty="0"/>
                    </a:p>
                  </a:txBody>
                  <a:tcPr/>
                </a:tc>
                <a:tc>
                  <a:txBody>
                    <a:bodyPr/>
                    <a:lstStyle/>
                    <a:p>
                      <a:pPr algn="ctr"/>
                      <a:r>
                        <a:rPr lang="en-US" sz="1300" dirty="0" smtClean="0"/>
                        <a:t>18 (38)</a:t>
                      </a:r>
                      <a:endParaRPr lang="en-US" sz="1300" dirty="0"/>
                    </a:p>
                  </a:txBody>
                  <a:tcPr/>
                </a:tc>
                <a:tc>
                  <a:txBody>
                    <a:bodyPr/>
                    <a:lstStyle/>
                    <a:p>
                      <a:pPr algn="ctr"/>
                      <a:r>
                        <a:rPr lang="en-US" sz="1300" dirty="0" smtClean="0"/>
                        <a:t>0 </a:t>
                      </a:r>
                      <a:r>
                        <a:rPr lang="en-US" sz="1300" baseline="0" dirty="0" smtClean="0"/>
                        <a:t>(0)</a:t>
                      </a:r>
                      <a:endParaRPr lang="en-US" sz="1300" dirty="0"/>
                    </a:p>
                  </a:txBody>
                  <a:tcPr/>
                </a:tc>
              </a:tr>
              <a:tr h="340179">
                <a:tc>
                  <a:txBody>
                    <a:bodyPr/>
                    <a:lstStyle/>
                    <a:p>
                      <a:pPr algn="ctr"/>
                      <a:r>
                        <a:rPr lang="en-US" sz="1300" dirty="0" smtClean="0"/>
                        <a:t>Male</a:t>
                      </a:r>
                      <a:endParaRPr lang="en-US" sz="1300" b="1" dirty="0"/>
                    </a:p>
                  </a:txBody>
                  <a:tcPr/>
                </a:tc>
                <a:tc>
                  <a:txBody>
                    <a:bodyPr/>
                    <a:lstStyle/>
                    <a:p>
                      <a:pPr algn="ctr"/>
                      <a:r>
                        <a:rPr lang="en-US" sz="1300" dirty="0" smtClean="0"/>
                        <a:t>42 (84)</a:t>
                      </a:r>
                      <a:endParaRPr lang="en-US" sz="1300" dirty="0"/>
                    </a:p>
                  </a:txBody>
                  <a:tcPr/>
                </a:tc>
                <a:tc>
                  <a:txBody>
                    <a:bodyPr/>
                    <a:lstStyle/>
                    <a:p>
                      <a:pPr algn="ctr"/>
                      <a:r>
                        <a:rPr lang="en-US" sz="1300" dirty="0" smtClean="0"/>
                        <a:t>22 (48)</a:t>
                      </a:r>
                      <a:endParaRPr lang="en-US" sz="1300" dirty="0"/>
                    </a:p>
                  </a:txBody>
                  <a:tcPr/>
                </a:tc>
                <a:tc>
                  <a:txBody>
                    <a:bodyPr/>
                    <a:lstStyle/>
                    <a:p>
                      <a:pPr algn="ctr"/>
                      <a:r>
                        <a:rPr lang="en-US" sz="1300" dirty="0" smtClean="0"/>
                        <a:t>44 (39)</a:t>
                      </a:r>
                      <a:endParaRPr lang="en-US" sz="1300" dirty="0"/>
                    </a:p>
                  </a:txBody>
                  <a:tcPr/>
                </a:tc>
                <a:tc>
                  <a:txBody>
                    <a:bodyPr/>
                    <a:lstStyle/>
                    <a:p>
                      <a:pPr algn="ctr"/>
                      <a:r>
                        <a:rPr lang="en-US" sz="1300" dirty="0" smtClean="0"/>
                        <a:t>9 (33)</a:t>
                      </a:r>
                      <a:endParaRPr lang="en-US" sz="1300" dirty="0"/>
                    </a:p>
                  </a:txBody>
                  <a:tcPr/>
                </a:tc>
                <a:tc>
                  <a:txBody>
                    <a:bodyPr/>
                    <a:lstStyle/>
                    <a:p>
                      <a:pPr algn="ctr"/>
                      <a:r>
                        <a:rPr lang="en-US" sz="1300" dirty="0" smtClean="0"/>
                        <a:t>2 (100)</a:t>
                      </a:r>
                      <a:endParaRPr lang="en-US" sz="1300" dirty="0"/>
                    </a:p>
                  </a:txBody>
                  <a:tcPr/>
                </a:tc>
              </a:tr>
            </a:tbl>
          </a:graphicData>
        </a:graphic>
      </p:graphicFrame>
      <p:sp>
        <p:nvSpPr>
          <p:cNvPr id="14" name="TextBox 13"/>
          <p:cNvSpPr txBox="1"/>
          <p:nvPr/>
        </p:nvSpPr>
        <p:spPr>
          <a:xfrm>
            <a:off x="228600" y="1257343"/>
            <a:ext cx="4114800" cy="276999"/>
          </a:xfrm>
          <a:prstGeom prst="rect">
            <a:avLst/>
          </a:prstGeom>
          <a:noFill/>
        </p:spPr>
        <p:txBody>
          <a:bodyPr wrap="square" rtlCol="0">
            <a:spAutoFit/>
          </a:bodyPr>
          <a:lstStyle/>
          <a:p>
            <a:r>
              <a:rPr lang="en-US" sz="1200" b="1" dirty="0" smtClean="0"/>
              <a:t>Part-Time Faculty</a:t>
            </a:r>
            <a:endParaRPr lang="en-US" sz="1200" b="1" dirty="0"/>
          </a:p>
        </p:txBody>
      </p:sp>
      <p:graphicFrame>
        <p:nvGraphicFramePr>
          <p:cNvPr id="15" name="Content Placeholder 7"/>
          <p:cNvGraphicFramePr>
            <a:graphicFrameLocks/>
          </p:cNvGraphicFramePr>
          <p:nvPr>
            <p:extLst>
              <p:ext uri="{D42A27DB-BD31-4B8C-83A1-F6EECF244321}">
                <p14:modId xmlns:p14="http://schemas.microsoft.com/office/powerpoint/2010/main" val="3080282622"/>
              </p:ext>
            </p:extLst>
          </p:nvPr>
        </p:nvGraphicFramePr>
        <p:xfrm>
          <a:off x="390970" y="4191000"/>
          <a:ext cx="8077200" cy="1219199"/>
        </p:xfrm>
        <a:graphic>
          <a:graphicData uri="http://schemas.openxmlformats.org/drawingml/2006/table">
            <a:tbl>
              <a:tblPr firstRow="1" bandRow="1">
                <a:tableStyleId>{21E4AEA4-8DFA-4A89-87EB-49C32662AFE0}</a:tableStyleId>
              </a:tblPr>
              <a:tblGrid>
                <a:gridCol w="914400"/>
                <a:gridCol w="1524000"/>
                <a:gridCol w="1295400"/>
                <a:gridCol w="1676400"/>
                <a:gridCol w="1219200"/>
                <a:gridCol w="1447800"/>
              </a:tblGrid>
              <a:tr h="471896">
                <a:tc>
                  <a:txBody>
                    <a:bodyPr/>
                    <a:lstStyle/>
                    <a:p>
                      <a:r>
                        <a:rPr lang="en-US" sz="1100" dirty="0" smtClean="0"/>
                        <a:t>N (%)</a:t>
                      </a:r>
                      <a:endParaRPr lang="en-US" sz="1100" dirty="0"/>
                    </a:p>
                  </a:txBody>
                  <a:tcPr/>
                </a:tc>
                <a:tc>
                  <a:txBody>
                    <a:bodyPr/>
                    <a:lstStyle/>
                    <a:p>
                      <a:pPr algn="ctr"/>
                      <a:r>
                        <a:rPr lang="en-US" sz="1400" dirty="0" smtClean="0"/>
                        <a:t>Full Professors</a:t>
                      </a:r>
                      <a:endParaRPr lang="en-US" sz="1400" dirty="0"/>
                    </a:p>
                  </a:txBody>
                  <a:tcPr/>
                </a:tc>
                <a:tc>
                  <a:txBody>
                    <a:bodyPr/>
                    <a:lstStyle/>
                    <a:p>
                      <a:pPr algn="ctr"/>
                      <a:r>
                        <a:rPr lang="en-US" sz="1400" dirty="0" smtClean="0"/>
                        <a:t>Associate Professors</a:t>
                      </a:r>
                      <a:endParaRPr lang="en-US" sz="1400" dirty="0"/>
                    </a:p>
                  </a:txBody>
                  <a:tcPr/>
                </a:tc>
                <a:tc>
                  <a:txBody>
                    <a:bodyPr/>
                    <a:lstStyle/>
                    <a:p>
                      <a:pPr algn="ctr"/>
                      <a:r>
                        <a:rPr lang="en-US" sz="1400" dirty="0" smtClean="0"/>
                        <a:t>Assistant Professors</a:t>
                      </a:r>
                      <a:endParaRPr lang="en-US" sz="1400" dirty="0"/>
                    </a:p>
                  </a:txBody>
                  <a:tcPr/>
                </a:tc>
                <a:tc>
                  <a:txBody>
                    <a:bodyPr/>
                    <a:lstStyle/>
                    <a:p>
                      <a:pPr algn="ctr"/>
                      <a:r>
                        <a:rPr lang="en-US" sz="1400" dirty="0" smtClean="0"/>
                        <a:t>Instructors</a:t>
                      </a:r>
                      <a:endParaRPr lang="en-US" sz="1400" dirty="0"/>
                    </a:p>
                  </a:txBody>
                  <a:tcPr/>
                </a:tc>
                <a:tc>
                  <a:txBody>
                    <a:bodyPr/>
                    <a:lstStyle/>
                    <a:p>
                      <a:pPr algn="ctr"/>
                      <a:r>
                        <a:rPr lang="en-US" sz="1400" dirty="0" smtClean="0"/>
                        <a:t>Individuals</a:t>
                      </a:r>
                      <a:r>
                        <a:rPr lang="en-US" sz="1400" baseline="0" dirty="0" smtClean="0"/>
                        <a:t> that have tenure</a:t>
                      </a:r>
                      <a:endParaRPr lang="en-US" sz="1400" dirty="0"/>
                    </a:p>
                  </a:txBody>
                  <a:tcPr/>
                </a:tc>
              </a:tr>
              <a:tr h="360861">
                <a:tc>
                  <a:txBody>
                    <a:bodyPr/>
                    <a:lstStyle/>
                    <a:p>
                      <a:pPr algn="ctr"/>
                      <a:r>
                        <a:rPr lang="en-US" sz="1300" dirty="0" smtClean="0"/>
                        <a:t>Female</a:t>
                      </a:r>
                      <a:endParaRPr lang="en-US" sz="1300" b="1" dirty="0"/>
                    </a:p>
                  </a:txBody>
                  <a:tcPr/>
                </a:tc>
                <a:tc>
                  <a:txBody>
                    <a:bodyPr/>
                    <a:lstStyle/>
                    <a:p>
                      <a:pPr algn="ctr"/>
                      <a:r>
                        <a:rPr lang="en-US" sz="1300" dirty="0" smtClean="0"/>
                        <a:t>8 (15)</a:t>
                      </a:r>
                      <a:endParaRPr lang="en-US" sz="1300" dirty="0"/>
                    </a:p>
                  </a:txBody>
                  <a:tcPr/>
                </a:tc>
                <a:tc>
                  <a:txBody>
                    <a:bodyPr/>
                    <a:lstStyle/>
                    <a:p>
                      <a:pPr algn="ctr"/>
                      <a:r>
                        <a:rPr lang="en-US" sz="1300" dirty="0" smtClean="0"/>
                        <a:t>15 (16)</a:t>
                      </a:r>
                    </a:p>
                  </a:txBody>
                  <a:tcPr/>
                </a:tc>
                <a:tc>
                  <a:txBody>
                    <a:bodyPr/>
                    <a:lstStyle/>
                    <a:p>
                      <a:pPr algn="ctr"/>
                      <a:r>
                        <a:rPr lang="en-US" sz="1300" dirty="0" smtClean="0"/>
                        <a:t>60 (31)</a:t>
                      </a:r>
                      <a:endParaRPr lang="en-US" sz="1300" dirty="0"/>
                    </a:p>
                  </a:txBody>
                  <a:tcPr/>
                </a:tc>
                <a:tc>
                  <a:txBody>
                    <a:bodyPr/>
                    <a:lstStyle/>
                    <a:p>
                      <a:pPr algn="ctr"/>
                      <a:r>
                        <a:rPr lang="en-US" sz="1300" dirty="0" smtClean="0"/>
                        <a:t>21 (42)</a:t>
                      </a:r>
                      <a:endParaRPr lang="en-US" sz="1300" dirty="0"/>
                    </a:p>
                  </a:txBody>
                  <a:tcPr/>
                </a:tc>
                <a:tc>
                  <a:txBody>
                    <a:bodyPr/>
                    <a:lstStyle/>
                    <a:p>
                      <a:pPr algn="ctr"/>
                      <a:r>
                        <a:rPr lang="en-US" sz="1300" dirty="0" smtClean="0"/>
                        <a:t>0 </a:t>
                      </a:r>
                      <a:r>
                        <a:rPr lang="en-US" sz="1300" baseline="0" dirty="0" smtClean="0"/>
                        <a:t>(0)</a:t>
                      </a:r>
                      <a:endParaRPr lang="en-US" sz="1300" dirty="0"/>
                    </a:p>
                  </a:txBody>
                  <a:tcPr/>
                </a:tc>
              </a:tr>
              <a:tr h="340179">
                <a:tc>
                  <a:txBody>
                    <a:bodyPr/>
                    <a:lstStyle/>
                    <a:p>
                      <a:pPr algn="ctr"/>
                      <a:r>
                        <a:rPr lang="en-US" sz="1300" dirty="0" smtClean="0"/>
                        <a:t>Male</a:t>
                      </a:r>
                      <a:endParaRPr lang="en-US" sz="1300" b="1" dirty="0"/>
                    </a:p>
                  </a:txBody>
                  <a:tcPr/>
                </a:tc>
                <a:tc>
                  <a:txBody>
                    <a:bodyPr/>
                    <a:lstStyle/>
                    <a:p>
                      <a:pPr algn="ctr"/>
                      <a:r>
                        <a:rPr lang="en-US" sz="1300" dirty="0" smtClean="0"/>
                        <a:t>47 (85)</a:t>
                      </a:r>
                      <a:endParaRPr lang="en-US" sz="1300" dirty="0"/>
                    </a:p>
                  </a:txBody>
                  <a:tcPr/>
                </a:tc>
                <a:tc>
                  <a:txBody>
                    <a:bodyPr/>
                    <a:lstStyle/>
                    <a:p>
                      <a:pPr algn="ctr"/>
                      <a:r>
                        <a:rPr lang="en-US" sz="1300" dirty="0" smtClean="0"/>
                        <a:t>79 (84)</a:t>
                      </a:r>
                      <a:endParaRPr lang="en-US" sz="1300" dirty="0"/>
                    </a:p>
                  </a:txBody>
                  <a:tcPr/>
                </a:tc>
                <a:tc>
                  <a:txBody>
                    <a:bodyPr/>
                    <a:lstStyle/>
                    <a:p>
                      <a:pPr algn="ctr"/>
                      <a:r>
                        <a:rPr lang="en-US" sz="1300" dirty="0" smtClean="0"/>
                        <a:t>132 (69)</a:t>
                      </a:r>
                      <a:endParaRPr lang="en-US" sz="1300" dirty="0"/>
                    </a:p>
                  </a:txBody>
                  <a:tcPr/>
                </a:tc>
                <a:tc>
                  <a:txBody>
                    <a:bodyPr/>
                    <a:lstStyle/>
                    <a:p>
                      <a:pPr algn="ctr"/>
                      <a:r>
                        <a:rPr lang="en-US" sz="1300" dirty="0" smtClean="0"/>
                        <a:t>29 (58)</a:t>
                      </a:r>
                      <a:endParaRPr lang="en-US" sz="1300" dirty="0"/>
                    </a:p>
                  </a:txBody>
                  <a:tcPr/>
                </a:tc>
                <a:tc>
                  <a:txBody>
                    <a:bodyPr/>
                    <a:lstStyle/>
                    <a:p>
                      <a:pPr algn="ctr"/>
                      <a:r>
                        <a:rPr lang="en-US" sz="1300" dirty="0" smtClean="0"/>
                        <a:t>0 (0)</a:t>
                      </a:r>
                      <a:endParaRPr lang="en-US" sz="1300" dirty="0"/>
                    </a:p>
                  </a:txBody>
                  <a:tcPr/>
                </a:tc>
              </a:tr>
            </a:tbl>
          </a:graphicData>
        </a:graphic>
      </p:graphicFrame>
      <p:sp>
        <p:nvSpPr>
          <p:cNvPr id="16" name="TextBox 15"/>
          <p:cNvSpPr txBox="1"/>
          <p:nvPr/>
        </p:nvSpPr>
        <p:spPr>
          <a:xfrm>
            <a:off x="299102" y="3768584"/>
            <a:ext cx="4114800" cy="276999"/>
          </a:xfrm>
          <a:prstGeom prst="rect">
            <a:avLst/>
          </a:prstGeom>
          <a:noFill/>
        </p:spPr>
        <p:txBody>
          <a:bodyPr wrap="square" rtlCol="0">
            <a:spAutoFit/>
          </a:bodyPr>
          <a:lstStyle/>
          <a:p>
            <a:r>
              <a:rPr lang="en-US" sz="1200" b="1" dirty="0" smtClean="0"/>
              <a:t>Volunteer  Faculty</a:t>
            </a:r>
            <a:endParaRPr lang="en-US" sz="1200" b="1" dirty="0"/>
          </a:p>
        </p:txBody>
      </p:sp>
    </p:spTree>
    <p:extLst>
      <p:ext uri="{BB962C8B-B14F-4D97-AF65-F5344CB8AC3E}">
        <p14:creationId xmlns:p14="http://schemas.microsoft.com/office/powerpoint/2010/main" val="27657249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3" name="Picture 12" descr="Screen shot 2015-09-29 at 10.52.50 PM.png"/>
          <p:cNvPicPr>
            <a:picLocks noChangeAspect="1"/>
          </p:cNvPicPr>
          <p:nvPr/>
        </p:nvPicPr>
        <p:blipFill rotWithShape="1">
          <a:blip r:embed="rId2">
            <a:extLst>
              <a:ext uri="{28A0092B-C50C-407E-A947-70E740481C1C}">
                <a14:useLocalDpi xmlns:a14="http://schemas.microsoft.com/office/drawing/2010/main" val="0"/>
              </a:ext>
            </a:extLst>
          </a:blip>
          <a:srcRect l="11023" t="92100" r="14328"/>
          <a:stretch/>
        </p:blipFill>
        <p:spPr>
          <a:xfrm>
            <a:off x="-76200" y="0"/>
            <a:ext cx="9296400" cy="6934199"/>
          </a:xfrm>
          <a:prstGeom prst="rect">
            <a:avLst/>
          </a:prstGeom>
        </p:spPr>
      </p:pic>
      <p:pic>
        <p:nvPicPr>
          <p:cNvPr id="15" name="Picture 4" descr="https://infogram.io/p/2f34dbde136b895c0133906aa70d9b9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43" t="4504" r="5054" b="86606"/>
          <a:stretch/>
        </p:blipFill>
        <p:spPr bwMode="auto">
          <a:xfrm>
            <a:off x="4648200" y="304800"/>
            <a:ext cx="3996644" cy="145257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shot 2015-09-29 at 10.52.50 PM.png"/>
          <p:cNvPicPr>
            <a:picLocks noChangeAspect="1"/>
          </p:cNvPicPr>
          <p:nvPr/>
        </p:nvPicPr>
        <p:blipFill rotWithShape="1">
          <a:blip r:embed="rId2">
            <a:extLst>
              <a:ext uri="{28A0092B-C50C-407E-A947-70E740481C1C}">
                <a14:useLocalDpi xmlns:a14="http://schemas.microsoft.com/office/drawing/2010/main" val="0"/>
              </a:ext>
            </a:extLst>
          </a:blip>
          <a:srcRect l="11023" r="14328"/>
          <a:stretch/>
        </p:blipFill>
        <p:spPr>
          <a:xfrm>
            <a:off x="63500" y="380090"/>
            <a:ext cx="4419600" cy="4191910"/>
          </a:xfrm>
          <a:prstGeom prst="rect">
            <a:avLst/>
          </a:prstGeom>
        </p:spPr>
      </p:pic>
      <p:pic>
        <p:nvPicPr>
          <p:cNvPr id="4" name="Picture 3" descr="Screen shot 2015-09-29 at 10.48.53 PM.png"/>
          <p:cNvPicPr>
            <a:picLocks noChangeAspect="1"/>
          </p:cNvPicPr>
          <p:nvPr/>
        </p:nvPicPr>
        <p:blipFill rotWithShape="1">
          <a:blip r:embed="rId4">
            <a:extLst>
              <a:ext uri="{28A0092B-C50C-407E-A947-70E740481C1C}">
                <a14:useLocalDpi xmlns:a14="http://schemas.microsoft.com/office/drawing/2010/main" val="0"/>
              </a:ext>
            </a:extLst>
          </a:blip>
          <a:srcRect l="5755" r="4809"/>
          <a:stretch/>
        </p:blipFill>
        <p:spPr>
          <a:xfrm>
            <a:off x="4495799" y="1676400"/>
            <a:ext cx="4518557" cy="4572000"/>
          </a:xfrm>
          <a:prstGeom prst="rect">
            <a:avLst/>
          </a:prstGeom>
        </p:spPr>
      </p:pic>
      <p:pic>
        <p:nvPicPr>
          <p:cNvPr id="5" name="Picture 4" descr="Screen shot 2015-09-29 at 10.53.12 PM.png"/>
          <p:cNvPicPr>
            <a:picLocks noChangeAspect="1"/>
          </p:cNvPicPr>
          <p:nvPr/>
        </p:nvPicPr>
        <p:blipFill rotWithShape="1">
          <a:blip r:embed="rId5">
            <a:extLst>
              <a:ext uri="{28A0092B-C50C-407E-A947-70E740481C1C}">
                <a14:useLocalDpi xmlns:a14="http://schemas.microsoft.com/office/drawing/2010/main" val="0"/>
              </a:ext>
            </a:extLst>
          </a:blip>
          <a:srcRect l="21963" t="50993" b="4629"/>
          <a:stretch/>
        </p:blipFill>
        <p:spPr>
          <a:xfrm>
            <a:off x="2273300" y="5220454"/>
            <a:ext cx="1930400" cy="946093"/>
          </a:xfrm>
          <a:prstGeom prst="rect">
            <a:avLst/>
          </a:prstGeom>
        </p:spPr>
      </p:pic>
      <p:pic>
        <p:nvPicPr>
          <p:cNvPr id="6" name="Picture 5" descr="Screen shot 2015-09-29 at 10.53.34 PM.png"/>
          <p:cNvPicPr>
            <a:picLocks noChangeAspect="1"/>
          </p:cNvPicPr>
          <p:nvPr/>
        </p:nvPicPr>
        <p:blipFill rotWithShape="1">
          <a:blip r:embed="rId6">
            <a:extLst>
              <a:ext uri="{28A0092B-C50C-407E-A947-70E740481C1C}">
                <a14:useLocalDpi xmlns:a14="http://schemas.microsoft.com/office/drawing/2010/main" val="0"/>
              </a:ext>
            </a:extLst>
          </a:blip>
          <a:srcRect l="15596" r="38436" b="67202"/>
          <a:stretch/>
        </p:blipFill>
        <p:spPr>
          <a:xfrm>
            <a:off x="3274341" y="3962400"/>
            <a:ext cx="978799" cy="500430"/>
          </a:xfrm>
          <a:prstGeom prst="rect">
            <a:avLst/>
          </a:prstGeom>
        </p:spPr>
      </p:pic>
      <p:pic>
        <p:nvPicPr>
          <p:cNvPr id="17" name="Picture 16" descr="Screen shot 2015-09-29 at 10.53.34 PM.png"/>
          <p:cNvPicPr>
            <a:picLocks noChangeAspect="1"/>
          </p:cNvPicPr>
          <p:nvPr/>
        </p:nvPicPr>
        <p:blipFill rotWithShape="1">
          <a:blip r:embed="rId6">
            <a:extLst>
              <a:ext uri="{28A0092B-C50C-407E-A947-70E740481C1C}">
                <a14:useLocalDpi xmlns:a14="http://schemas.microsoft.com/office/drawing/2010/main" val="0"/>
              </a:ext>
            </a:extLst>
          </a:blip>
          <a:srcRect l="15596" t="47363" r="37953" b="21742"/>
          <a:stretch/>
        </p:blipFill>
        <p:spPr>
          <a:xfrm>
            <a:off x="3264969" y="4462830"/>
            <a:ext cx="954206" cy="454766"/>
          </a:xfrm>
          <a:prstGeom prst="rect">
            <a:avLst/>
          </a:prstGeom>
        </p:spPr>
      </p:pic>
      <p:sp>
        <p:nvSpPr>
          <p:cNvPr id="2" name="TextBox 1"/>
          <p:cNvSpPr txBox="1"/>
          <p:nvPr/>
        </p:nvSpPr>
        <p:spPr>
          <a:xfrm>
            <a:off x="103478" y="152400"/>
            <a:ext cx="3370442" cy="307777"/>
          </a:xfrm>
          <a:prstGeom prst="rect">
            <a:avLst/>
          </a:prstGeom>
          <a:noFill/>
        </p:spPr>
        <p:txBody>
          <a:bodyPr wrap="square" rtlCol="0">
            <a:spAutoFit/>
          </a:bodyPr>
          <a:lstStyle/>
          <a:p>
            <a:r>
              <a:rPr lang="en-US" sz="1400" b="1" dirty="0" smtClean="0">
                <a:solidFill>
                  <a:schemeClr val="bg1"/>
                </a:solidFill>
                <a:latin typeface="Adobe Gothic Std B" pitchFamily="34" charset="-128"/>
                <a:ea typeface="Adobe Gothic Std B" pitchFamily="34" charset="-128"/>
              </a:rPr>
              <a:t>2013/2014 SURVEY RESULTS</a:t>
            </a:r>
            <a:endParaRPr lang="en-US" sz="1400" b="1" dirty="0">
              <a:solidFill>
                <a:schemeClr val="bg1"/>
              </a:solidFill>
              <a:latin typeface="Adobe Gothic Std B" pitchFamily="34" charset="-128"/>
              <a:ea typeface="Adobe Gothic Std B" pitchFamily="34" charset="-128"/>
            </a:endParaRPr>
          </a:p>
        </p:txBody>
      </p:sp>
      <p:pic>
        <p:nvPicPr>
          <p:cNvPr id="20" name="Picture 19" descr="Screen shot 2015-09-29 at 10.53.12 PM.png"/>
          <p:cNvPicPr>
            <a:picLocks noChangeAspect="1"/>
          </p:cNvPicPr>
          <p:nvPr/>
        </p:nvPicPr>
        <p:blipFill rotWithShape="1">
          <a:blip r:embed="rId5">
            <a:extLst>
              <a:ext uri="{28A0092B-C50C-407E-A947-70E740481C1C}">
                <a14:useLocalDpi xmlns:a14="http://schemas.microsoft.com/office/drawing/2010/main" val="0"/>
              </a:ext>
            </a:extLst>
          </a:blip>
          <a:srcRect l="21963" b="51376"/>
          <a:stretch/>
        </p:blipFill>
        <p:spPr>
          <a:xfrm>
            <a:off x="306077" y="5105400"/>
            <a:ext cx="1996099" cy="1071908"/>
          </a:xfrm>
          <a:prstGeom prst="rect">
            <a:avLst/>
          </a:prstGeom>
        </p:spPr>
      </p:pic>
    </p:spTree>
    <p:extLst>
      <p:ext uri="{BB962C8B-B14F-4D97-AF65-F5344CB8AC3E}">
        <p14:creationId xmlns:p14="http://schemas.microsoft.com/office/powerpoint/2010/main" val="33233547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infogram.io/p/2f34dbde136b895c0133906aa70d9b9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442" t="39730" r="3855" b="36971"/>
          <a:stretch/>
        </p:blipFill>
        <p:spPr bwMode="auto">
          <a:xfrm>
            <a:off x="-76201" y="0"/>
            <a:ext cx="9347199" cy="70103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nfogram.io/p/07faffd8bc7c8284e28aac33135c3cc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07" t="6214" r="4938" b="80982"/>
          <a:stretch/>
        </p:blipFill>
        <p:spPr bwMode="auto">
          <a:xfrm>
            <a:off x="151688" y="228600"/>
            <a:ext cx="4573449" cy="13516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7"/>
          <p:cNvGraphicFramePr>
            <a:graphicFrameLocks noGrp="1"/>
          </p:cNvGraphicFramePr>
          <p:nvPr>
            <p:ph idx="1"/>
            <p:extLst>
              <p:ext uri="{D42A27DB-BD31-4B8C-83A1-F6EECF244321}">
                <p14:modId xmlns:p14="http://schemas.microsoft.com/office/powerpoint/2010/main" val="3424040228"/>
              </p:ext>
            </p:extLst>
          </p:nvPr>
        </p:nvGraphicFramePr>
        <p:xfrm>
          <a:off x="558798" y="5410200"/>
          <a:ext cx="8077200" cy="1219199"/>
        </p:xfrm>
        <a:graphic>
          <a:graphicData uri="http://schemas.openxmlformats.org/drawingml/2006/table">
            <a:tbl>
              <a:tblPr firstRow="1" bandRow="1">
                <a:tableStyleId>{5DA37D80-6434-44D0-A028-1B22A696006F}</a:tableStyleId>
              </a:tblPr>
              <a:tblGrid>
                <a:gridCol w="914400"/>
                <a:gridCol w="1524000"/>
                <a:gridCol w="1295400"/>
                <a:gridCol w="1676400"/>
                <a:gridCol w="1219200"/>
                <a:gridCol w="1447800"/>
              </a:tblGrid>
              <a:tr h="471896">
                <a:tc>
                  <a:txBody>
                    <a:bodyPr/>
                    <a:lstStyle/>
                    <a:p>
                      <a:r>
                        <a:rPr lang="en-US" sz="1100" b="1" dirty="0" smtClean="0">
                          <a:solidFill>
                            <a:schemeClr val="bg1"/>
                          </a:solidFill>
                        </a:rPr>
                        <a:t>N (%)</a:t>
                      </a:r>
                      <a:endParaRPr lang="en-US" sz="1100" b="1" dirty="0">
                        <a:solidFill>
                          <a:schemeClr val="bg1"/>
                        </a:solidFill>
                      </a:endParaRPr>
                    </a:p>
                  </a:txBody>
                  <a:tcPr/>
                </a:tc>
                <a:tc>
                  <a:txBody>
                    <a:bodyPr/>
                    <a:lstStyle/>
                    <a:p>
                      <a:pPr algn="ctr"/>
                      <a:r>
                        <a:rPr lang="en-US" sz="1400" b="1" dirty="0" smtClean="0">
                          <a:solidFill>
                            <a:schemeClr val="bg1"/>
                          </a:solidFill>
                        </a:rPr>
                        <a:t>Full Professors</a:t>
                      </a:r>
                      <a:endParaRPr lang="en-US" sz="1400" b="1" dirty="0">
                        <a:solidFill>
                          <a:schemeClr val="bg1"/>
                        </a:solidFill>
                      </a:endParaRPr>
                    </a:p>
                  </a:txBody>
                  <a:tcPr/>
                </a:tc>
                <a:tc>
                  <a:txBody>
                    <a:bodyPr/>
                    <a:lstStyle/>
                    <a:p>
                      <a:pPr algn="ctr"/>
                      <a:r>
                        <a:rPr lang="en-US" sz="1400" b="1" dirty="0" smtClean="0">
                          <a:solidFill>
                            <a:schemeClr val="bg1"/>
                          </a:solidFill>
                        </a:rPr>
                        <a:t>Associate Professors</a:t>
                      </a:r>
                      <a:endParaRPr lang="en-US" sz="1400" b="1" dirty="0">
                        <a:solidFill>
                          <a:schemeClr val="bg1"/>
                        </a:solidFill>
                      </a:endParaRPr>
                    </a:p>
                  </a:txBody>
                  <a:tcPr/>
                </a:tc>
                <a:tc>
                  <a:txBody>
                    <a:bodyPr/>
                    <a:lstStyle/>
                    <a:p>
                      <a:pPr algn="ctr"/>
                      <a:r>
                        <a:rPr lang="en-US" sz="1400" b="1" dirty="0" smtClean="0">
                          <a:solidFill>
                            <a:schemeClr val="bg1"/>
                          </a:solidFill>
                        </a:rPr>
                        <a:t>Assistant Professors</a:t>
                      </a:r>
                      <a:endParaRPr lang="en-US" sz="1400" b="1" dirty="0">
                        <a:solidFill>
                          <a:schemeClr val="bg1"/>
                        </a:solidFill>
                      </a:endParaRPr>
                    </a:p>
                  </a:txBody>
                  <a:tcPr/>
                </a:tc>
                <a:tc>
                  <a:txBody>
                    <a:bodyPr/>
                    <a:lstStyle/>
                    <a:p>
                      <a:pPr algn="ctr"/>
                      <a:r>
                        <a:rPr lang="en-US" sz="1400" b="1" dirty="0" smtClean="0">
                          <a:solidFill>
                            <a:schemeClr val="bg1"/>
                          </a:solidFill>
                        </a:rPr>
                        <a:t>Instructors</a:t>
                      </a:r>
                      <a:endParaRPr lang="en-US" sz="1400" b="1" dirty="0">
                        <a:solidFill>
                          <a:schemeClr val="bg1"/>
                        </a:solidFill>
                      </a:endParaRPr>
                    </a:p>
                  </a:txBody>
                  <a:tcPr/>
                </a:tc>
                <a:tc>
                  <a:txBody>
                    <a:bodyPr/>
                    <a:lstStyle/>
                    <a:p>
                      <a:pPr algn="ctr"/>
                      <a:r>
                        <a:rPr lang="en-US" sz="1400" b="1" dirty="0" smtClean="0">
                          <a:solidFill>
                            <a:schemeClr val="bg1"/>
                          </a:solidFill>
                        </a:rPr>
                        <a:t>Individuals</a:t>
                      </a:r>
                      <a:r>
                        <a:rPr lang="en-US" sz="1400" b="1" baseline="0" dirty="0" smtClean="0">
                          <a:solidFill>
                            <a:schemeClr val="bg1"/>
                          </a:solidFill>
                        </a:rPr>
                        <a:t> that have tenure</a:t>
                      </a:r>
                      <a:endParaRPr lang="en-US" sz="1400" b="1" dirty="0">
                        <a:solidFill>
                          <a:schemeClr val="bg1"/>
                        </a:solidFill>
                      </a:endParaRPr>
                    </a:p>
                  </a:txBody>
                  <a:tcPr/>
                </a:tc>
              </a:tr>
              <a:tr h="360861">
                <a:tc>
                  <a:txBody>
                    <a:bodyPr/>
                    <a:lstStyle/>
                    <a:p>
                      <a:pPr algn="ctr"/>
                      <a:r>
                        <a:rPr lang="en-US" sz="1300" b="1" dirty="0" smtClean="0">
                          <a:solidFill>
                            <a:schemeClr val="bg1"/>
                          </a:solidFill>
                        </a:rPr>
                        <a:t>Female</a:t>
                      </a:r>
                      <a:endParaRPr lang="en-US" sz="1300" b="1" dirty="0">
                        <a:solidFill>
                          <a:schemeClr val="bg1"/>
                        </a:solidFill>
                      </a:endParaRPr>
                    </a:p>
                  </a:txBody>
                  <a:tcPr/>
                </a:tc>
                <a:tc>
                  <a:txBody>
                    <a:bodyPr/>
                    <a:lstStyle/>
                    <a:p>
                      <a:pPr algn="ctr"/>
                      <a:r>
                        <a:rPr lang="en-US" sz="1300" b="1" dirty="0" smtClean="0">
                          <a:solidFill>
                            <a:schemeClr val="bg1"/>
                          </a:solidFill>
                        </a:rPr>
                        <a:t>99 (22)</a:t>
                      </a:r>
                      <a:endParaRPr lang="en-US" sz="1300" b="1" dirty="0">
                        <a:solidFill>
                          <a:schemeClr val="bg1"/>
                        </a:solidFill>
                      </a:endParaRPr>
                    </a:p>
                  </a:txBody>
                  <a:tcPr/>
                </a:tc>
                <a:tc>
                  <a:txBody>
                    <a:bodyPr/>
                    <a:lstStyle/>
                    <a:p>
                      <a:pPr algn="ctr"/>
                      <a:r>
                        <a:rPr lang="en-US" sz="1300" b="1" dirty="0" smtClean="0">
                          <a:solidFill>
                            <a:schemeClr val="bg1"/>
                          </a:solidFill>
                        </a:rPr>
                        <a:t>178 (40)</a:t>
                      </a:r>
                    </a:p>
                  </a:txBody>
                  <a:tcPr/>
                </a:tc>
                <a:tc>
                  <a:txBody>
                    <a:bodyPr/>
                    <a:lstStyle/>
                    <a:p>
                      <a:pPr algn="ctr"/>
                      <a:r>
                        <a:rPr lang="en-US" sz="1300" b="1" dirty="0" smtClean="0">
                          <a:solidFill>
                            <a:schemeClr val="bg1"/>
                          </a:solidFill>
                        </a:rPr>
                        <a:t>284 (41)</a:t>
                      </a:r>
                      <a:endParaRPr lang="en-US" sz="1300" b="1" dirty="0">
                        <a:solidFill>
                          <a:schemeClr val="bg1"/>
                        </a:solidFill>
                      </a:endParaRPr>
                    </a:p>
                  </a:txBody>
                  <a:tcPr/>
                </a:tc>
                <a:tc>
                  <a:txBody>
                    <a:bodyPr/>
                    <a:lstStyle/>
                    <a:p>
                      <a:pPr algn="ctr"/>
                      <a:r>
                        <a:rPr lang="en-US" sz="1300" b="1" dirty="0" smtClean="0">
                          <a:solidFill>
                            <a:schemeClr val="bg1"/>
                          </a:solidFill>
                        </a:rPr>
                        <a:t>31 (45)</a:t>
                      </a:r>
                      <a:endParaRPr lang="en-US" sz="1300" b="1" dirty="0">
                        <a:solidFill>
                          <a:schemeClr val="bg1"/>
                        </a:solidFill>
                      </a:endParaRPr>
                    </a:p>
                  </a:txBody>
                  <a:tcPr/>
                </a:tc>
                <a:tc>
                  <a:txBody>
                    <a:bodyPr/>
                    <a:lstStyle/>
                    <a:p>
                      <a:pPr algn="ctr"/>
                      <a:r>
                        <a:rPr lang="en-US" sz="1300" b="1" dirty="0" smtClean="0">
                          <a:solidFill>
                            <a:schemeClr val="bg1"/>
                          </a:solidFill>
                        </a:rPr>
                        <a:t>63 (20)</a:t>
                      </a:r>
                      <a:endParaRPr lang="en-US" sz="1300" b="1" dirty="0">
                        <a:solidFill>
                          <a:schemeClr val="bg1"/>
                        </a:solidFill>
                      </a:endParaRPr>
                    </a:p>
                  </a:txBody>
                  <a:tcPr/>
                </a:tc>
              </a:tr>
              <a:tr h="340179">
                <a:tc>
                  <a:txBody>
                    <a:bodyPr/>
                    <a:lstStyle/>
                    <a:p>
                      <a:pPr algn="ctr"/>
                      <a:r>
                        <a:rPr lang="en-US" sz="1300" b="1" dirty="0" smtClean="0">
                          <a:solidFill>
                            <a:schemeClr val="bg1"/>
                          </a:solidFill>
                        </a:rPr>
                        <a:t>Male</a:t>
                      </a:r>
                      <a:endParaRPr lang="en-US" sz="1300" b="1" dirty="0">
                        <a:solidFill>
                          <a:schemeClr val="bg1"/>
                        </a:solidFill>
                      </a:endParaRPr>
                    </a:p>
                  </a:txBody>
                  <a:tcPr/>
                </a:tc>
                <a:tc>
                  <a:txBody>
                    <a:bodyPr/>
                    <a:lstStyle/>
                    <a:p>
                      <a:pPr algn="ctr"/>
                      <a:r>
                        <a:rPr lang="en-US" sz="1300" b="1" dirty="0" smtClean="0">
                          <a:solidFill>
                            <a:schemeClr val="bg1"/>
                          </a:solidFill>
                        </a:rPr>
                        <a:t>350 (78)</a:t>
                      </a:r>
                      <a:endParaRPr lang="en-US" sz="1300" b="1" dirty="0">
                        <a:solidFill>
                          <a:schemeClr val="bg1"/>
                        </a:solidFill>
                      </a:endParaRPr>
                    </a:p>
                  </a:txBody>
                  <a:tcPr/>
                </a:tc>
                <a:tc>
                  <a:txBody>
                    <a:bodyPr/>
                    <a:lstStyle/>
                    <a:p>
                      <a:pPr algn="ctr"/>
                      <a:r>
                        <a:rPr lang="en-US" sz="1300" b="1" dirty="0" smtClean="0">
                          <a:solidFill>
                            <a:schemeClr val="bg1"/>
                          </a:solidFill>
                        </a:rPr>
                        <a:t>262 (60)</a:t>
                      </a:r>
                      <a:endParaRPr lang="en-US" sz="1300" b="1" dirty="0">
                        <a:solidFill>
                          <a:schemeClr val="bg1"/>
                        </a:solidFill>
                      </a:endParaRPr>
                    </a:p>
                  </a:txBody>
                  <a:tcPr/>
                </a:tc>
                <a:tc>
                  <a:txBody>
                    <a:bodyPr/>
                    <a:lstStyle/>
                    <a:p>
                      <a:pPr algn="ctr"/>
                      <a:r>
                        <a:rPr lang="en-US" sz="1300" b="1" dirty="0" smtClean="0">
                          <a:solidFill>
                            <a:schemeClr val="bg1"/>
                          </a:solidFill>
                        </a:rPr>
                        <a:t>416 (59)</a:t>
                      </a:r>
                      <a:endParaRPr lang="en-US" sz="1300" b="1" dirty="0">
                        <a:solidFill>
                          <a:schemeClr val="bg1"/>
                        </a:solidFill>
                      </a:endParaRPr>
                    </a:p>
                  </a:txBody>
                  <a:tcPr/>
                </a:tc>
                <a:tc>
                  <a:txBody>
                    <a:bodyPr/>
                    <a:lstStyle/>
                    <a:p>
                      <a:pPr algn="ctr"/>
                      <a:r>
                        <a:rPr lang="en-US" sz="1300" b="1" dirty="0" smtClean="0">
                          <a:solidFill>
                            <a:schemeClr val="bg1"/>
                          </a:solidFill>
                        </a:rPr>
                        <a:t>38 (55)</a:t>
                      </a:r>
                      <a:endParaRPr lang="en-US" sz="1300" b="1" dirty="0">
                        <a:solidFill>
                          <a:schemeClr val="bg1"/>
                        </a:solidFill>
                      </a:endParaRPr>
                    </a:p>
                  </a:txBody>
                  <a:tcPr/>
                </a:tc>
                <a:tc>
                  <a:txBody>
                    <a:bodyPr/>
                    <a:lstStyle/>
                    <a:p>
                      <a:pPr algn="ctr"/>
                      <a:r>
                        <a:rPr lang="en-US" sz="1300" b="1" dirty="0" smtClean="0">
                          <a:solidFill>
                            <a:schemeClr val="bg1"/>
                          </a:solidFill>
                        </a:rPr>
                        <a:t>246 (80)</a:t>
                      </a:r>
                      <a:endParaRPr lang="en-US" sz="1300" b="1" dirty="0">
                        <a:solidFill>
                          <a:schemeClr val="bg1"/>
                        </a:solidFill>
                      </a:endParaRPr>
                    </a:p>
                  </a:txBody>
                  <a:tcPr/>
                </a:tc>
              </a:tr>
            </a:tbl>
          </a:graphicData>
        </a:graphic>
      </p:graphicFrame>
      <p:pic>
        <p:nvPicPr>
          <p:cNvPr id="1026" name="EC624CD2-0074-42F8-93B7-36B601866790" descr="EC624CD2-0074-42F8-93B7-36B60186679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9417" b="38949"/>
          <a:stretch/>
        </p:blipFill>
        <p:spPr bwMode="auto">
          <a:xfrm>
            <a:off x="228600" y="1517590"/>
            <a:ext cx="1600200" cy="90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580B9D8D-8AF1-41CD-81D6-170052A1C678" descr="580B9D8D-8AF1-41CD-81D6-170052A1C678"/>
          <p:cNvPicPr>
            <a:picLocks noChangeAspect="1" noChangeArrowheads="1"/>
          </p:cNvPicPr>
          <p:nvPr/>
        </p:nvPicPr>
        <p:blipFill rotWithShape="1">
          <a:blip r:embed="rId5">
            <a:extLst>
              <a:ext uri="{28A0092B-C50C-407E-A947-70E740481C1C}">
                <a14:useLocalDpi xmlns:a14="http://schemas.microsoft.com/office/drawing/2010/main" val="0"/>
              </a:ext>
            </a:extLst>
          </a:blip>
          <a:srcRect t="31623" b="15977"/>
          <a:stretch/>
        </p:blipFill>
        <p:spPr bwMode="auto">
          <a:xfrm>
            <a:off x="3733801" y="252663"/>
            <a:ext cx="5257800" cy="490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5239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s://infogram.io/p/2f34dbde136b895c0133906aa70d9b9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442" t="39730" r="3855" b="36971"/>
          <a:stretch/>
        </p:blipFill>
        <p:spPr bwMode="auto">
          <a:xfrm>
            <a:off x="-42018" y="0"/>
            <a:ext cx="9347199" cy="70103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0403510F-6187-4FD1-8A41-DCC55E58ABE7" descr="0403510F-6187-4FD1-8A41-DCC55E58ABE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448" b="18058"/>
          <a:stretch/>
        </p:blipFill>
        <p:spPr bwMode="auto">
          <a:xfrm>
            <a:off x="304800" y="152400"/>
            <a:ext cx="2514600" cy="248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52CCA6F3-EABA-4B7B-8CCF-C2AD9F41667E" descr="52CCA6F3-EABA-4B7B-8CCF-C2AD9F41667E"/>
          <p:cNvPicPr>
            <a:picLocks noChangeAspect="1" noChangeArrowheads="1"/>
          </p:cNvPicPr>
          <p:nvPr/>
        </p:nvPicPr>
        <p:blipFill rotWithShape="1">
          <a:blip r:embed="rId4">
            <a:extLst>
              <a:ext uri="{28A0092B-C50C-407E-A947-70E740481C1C}">
                <a14:useLocalDpi xmlns:a14="http://schemas.microsoft.com/office/drawing/2010/main" val="0"/>
              </a:ext>
            </a:extLst>
          </a:blip>
          <a:srcRect t="14389" b="30276"/>
          <a:stretch/>
        </p:blipFill>
        <p:spPr bwMode="auto">
          <a:xfrm>
            <a:off x="3352800" y="228600"/>
            <a:ext cx="526455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7"/>
          <p:cNvGraphicFramePr>
            <a:graphicFrameLocks/>
          </p:cNvGraphicFramePr>
          <p:nvPr>
            <p:extLst>
              <p:ext uri="{D42A27DB-BD31-4B8C-83A1-F6EECF244321}">
                <p14:modId xmlns:p14="http://schemas.microsoft.com/office/powerpoint/2010/main" val="518199094"/>
              </p:ext>
            </p:extLst>
          </p:nvPr>
        </p:nvGraphicFramePr>
        <p:xfrm>
          <a:off x="764640" y="5334000"/>
          <a:ext cx="7665515" cy="1315717"/>
        </p:xfrm>
        <a:graphic>
          <a:graphicData uri="http://schemas.openxmlformats.org/drawingml/2006/table">
            <a:tbl>
              <a:tblPr firstRow="1" bandRow="1">
                <a:tableStyleId>{5DA37D80-6434-44D0-A028-1B22A696006F}</a:tableStyleId>
              </a:tblPr>
              <a:tblGrid>
                <a:gridCol w="867794"/>
                <a:gridCol w="1446323"/>
                <a:gridCol w="1229376"/>
                <a:gridCol w="1590955"/>
                <a:gridCol w="1157059"/>
                <a:gridCol w="1374008"/>
              </a:tblGrid>
              <a:tr h="726116">
                <a:tc>
                  <a:txBody>
                    <a:bodyPr/>
                    <a:lstStyle/>
                    <a:p>
                      <a:r>
                        <a:rPr lang="en-US" sz="1100" b="1" dirty="0" smtClean="0">
                          <a:solidFill>
                            <a:schemeClr val="bg1"/>
                          </a:solidFill>
                        </a:rPr>
                        <a:t>N (%)</a:t>
                      </a:r>
                      <a:endParaRPr lang="en-US" sz="1100" b="1" dirty="0">
                        <a:solidFill>
                          <a:schemeClr val="bg1"/>
                        </a:solidFill>
                      </a:endParaRPr>
                    </a:p>
                  </a:txBody>
                  <a:tcPr marL="89718" marR="89718" marT="44859" marB="44859"/>
                </a:tc>
                <a:tc>
                  <a:txBody>
                    <a:bodyPr/>
                    <a:lstStyle/>
                    <a:p>
                      <a:pPr algn="ctr"/>
                      <a:r>
                        <a:rPr lang="en-US" sz="1300" b="1" dirty="0" smtClean="0">
                          <a:solidFill>
                            <a:schemeClr val="bg1"/>
                          </a:solidFill>
                        </a:rPr>
                        <a:t>Promoted to Full Professor</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Promoted to Associate Professor</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Promoted with Tenure</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Promoted Only</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Tenure Only </a:t>
                      </a:r>
                      <a:endParaRPr lang="en-US" sz="1300" b="1" dirty="0">
                        <a:solidFill>
                          <a:schemeClr val="bg1"/>
                        </a:solidFill>
                      </a:endParaRPr>
                    </a:p>
                  </a:txBody>
                  <a:tcPr marL="89718" marR="89718" marT="44859" marB="44859"/>
                </a:tc>
              </a:tr>
              <a:tr h="301763">
                <a:tc>
                  <a:txBody>
                    <a:bodyPr/>
                    <a:lstStyle/>
                    <a:p>
                      <a:pPr algn="ctr"/>
                      <a:r>
                        <a:rPr lang="en-US" sz="1300" b="1" dirty="0" smtClean="0">
                          <a:solidFill>
                            <a:schemeClr val="bg1"/>
                          </a:solidFill>
                        </a:rPr>
                        <a:t>Female</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11 (38)</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14 (30)</a:t>
                      </a:r>
                    </a:p>
                  </a:txBody>
                  <a:tcPr marL="89718" marR="89718" marT="44859" marB="44859"/>
                </a:tc>
                <a:tc>
                  <a:txBody>
                    <a:bodyPr/>
                    <a:lstStyle/>
                    <a:p>
                      <a:pPr algn="ctr"/>
                      <a:r>
                        <a:rPr lang="en-US" sz="1300" b="1" dirty="0" smtClean="0">
                          <a:solidFill>
                            <a:schemeClr val="bg1"/>
                          </a:solidFill>
                        </a:rPr>
                        <a:t>2 (40)</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25 (33)</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0 </a:t>
                      </a:r>
                      <a:r>
                        <a:rPr lang="en-US" sz="1300" b="1" baseline="0" dirty="0" smtClean="0">
                          <a:solidFill>
                            <a:schemeClr val="bg1"/>
                          </a:solidFill>
                        </a:rPr>
                        <a:t>(0)</a:t>
                      </a:r>
                      <a:endParaRPr lang="en-US" sz="1300" b="1" dirty="0">
                        <a:solidFill>
                          <a:schemeClr val="bg1"/>
                        </a:solidFill>
                      </a:endParaRPr>
                    </a:p>
                  </a:txBody>
                  <a:tcPr marL="89718" marR="89718" marT="44859" marB="44859"/>
                </a:tc>
              </a:tr>
              <a:tr h="287709">
                <a:tc>
                  <a:txBody>
                    <a:bodyPr/>
                    <a:lstStyle/>
                    <a:p>
                      <a:pPr algn="ctr"/>
                      <a:r>
                        <a:rPr lang="en-US" sz="1300" b="1" dirty="0" smtClean="0">
                          <a:solidFill>
                            <a:schemeClr val="bg1"/>
                          </a:solidFill>
                        </a:rPr>
                        <a:t>Male</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18 (62)</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32 (70)</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3 (60)</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50 (67)</a:t>
                      </a:r>
                      <a:endParaRPr lang="en-US" sz="1300" b="1" dirty="0">
                        <a:solidFill>
                          <a:schemeClr val="bg1"/>
                        </a:solidFill>
                      </a:endParaRPr>
                    </a:p>
                  </a:txBody>
                  <a:tcPr marL="89718" marR="89718" marT="44859" marB="44859"/>
                </a:tc>
                <a:tc>
                  <a:txBody>
                    <a:bodyPr/>
                    <a:lstStyle/>
                    <a:p>
                      <a:pPr algn="ctr"/>
                      <a:r>
                        <a:rPr lang="en-US" sz="1300" b="1" dirty="0" smtClean="0">
                          <a:solidFill>
                            <a:schemeClr val="bg1"/>
                          </a:solidFill>
                        </a:rPr>
                        <a:t>5 (100)</a:t>
                      </a:r>
                      <a:endParaRPr lang="en-US" sz="1300" b="1" dirty="0">
                        <a:solidFill>
                          <a:schemeClr val="bg1"/>
                        </a:solidFill>
                      </a:endParaRPr>
                    </a:p>
                  </a:txBody>
                  <a:tcPr marL="89718" marR="89718" marT="44859" marB="44859"/>
                </a:tc>
              </a:tr>
            </a:tbl>
          </a:graphicData>
        </a:graphic>
      </p:graphicFrame>
    </p:spTree>
    <p:extLst>
      <p:ext uri="{BB962C8B-B14F-4D97-AF65-F5344CB8AC3E}">
        <p14:creationId xmlns:p14="http://schemas.microsoft.com/office/powerpoint/2010/main" val="1287804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infogram.io/p/2f34dbde136b895c0133906aa70d9b9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442" t="39730" r="3855" b="36971"/>
          <a:stretch/>
        </p:blipFill>
        <p:spPr bwMode="auto">
          <a:xfrm>
            <a:off x="-41871" y="0"/>
            <a:ext cx="9347199" cy="70103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nfogram.io/p/ecda23777cd20860903776a868cc481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53" t="5522" r="5062" b="79850"/>
          <a:stretch/>
        </p:blipFill>
        <p:spPr bwMode="auto">
          <a:xfrm>
            <a:off x="330436" y="76200"/>
            <a:ext cx="3962400" cy="148589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289"/>
          <a:stretch/>
        </p:blipFill>
        <p:spPr bwMode="auto">
          <a:xfrm>
            <a:off x="381001" y="1376899"/>
            <a:ext cx="3124199" cy="101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Content Placeholder 7"/>
          <p:cNvGraphicFramePr>
            <a:graphicFrameLocks/>
          </p:cNvGraphicFramePr>
          <p:nvPr>
            <p:extLst>
              <p:ext uri="{D42A27DB-BD31-4B8C-83A1-F6EECF244321}">
                <p14:modId xmlns:p14="http://schemas.microsoft.com/office/powerpoint/2010/main" val="2111140789"/>
              </p:ext>
            </p:extLst>
          </p:nvPr>
        </p:nvGraphicFramePr>
        <p:xfrm>
          <a:off x="740794" y="5334000"/>
          <a:ext cx="7627776" cy="1271296"/>
        </p:xfrm>
        <a:graphic>
          <a:graphicData uri="http://schemas.openxmlformats.org/drawingml/2006/table">
            <a:tbl>
              <a:tblPr firstRow="1" bandRow="1">
                <a:tableStyleId>{5DA37D80-6434-44D0-A028-1B22A696006F}</a:tableStyleId>
              </a:tblPr>
              <a:tblGrid>
                <a:gridCol w="1052107"/>
                <a:gridCol w="1753511"/>
                <a:gridCol w="1490486"/>
                <a:gridCol w="1928862"/>
                <a:gridCol w="1402810"/>
              </a:tblGrid>
              <a:tr h="540301">
                <a:tc>
                  <a:txBody>
                    <a:bodyPr/>
                    <a:lstStyle/>
                    <a:p>
                      <a:r>
                        <a:rPr lang="en-US" sz="1000" b="1" dirty="0" smtClean="0">
                          <a:solidFill>
                            <a:schemeClr val="bg1"/>
                          </a:solidFill>
                        </a:rPr>
                        <a:t>N (%)</a:t>
                      </a:r>
                      <a:endParaRPr lang="en-US" sz="1000" b="1" dirty="0">
                        <a:solidFill>
                          <a:schemeClr val="bg1"/>
                        </a:solidFill>
                      </a:endParaRPr>
                    </a:p>
                  </a:txBody>
                  <a:tcPr marL="84753" marR="84753" marT="42377" marB="42377"/>
                </a:tc>
                <a:tc>
                  <a:txBody>
                    <a:bodyPr/>
                    <a:lstStyle/>
                    <a:p>
                      <a:pPr algn="ctr"/>
                      <a:r>
                        <a:rPr lang="en-US" sz="1300" b="1" dirty="0" smtClean="0">
                          <a:solidFill>
                            <a:schemeClr val="bg1"/>
                          </a:solidFill>
                        </a:rPr>
                        <a:t>Associate/Vice Chairs</a:t>
                      </a:r>
                      <a:endParaRPr lang="en-US" sz="1300" b="1" dirty="0">
                        <a:solidFill>
                          <a:schemeClr val="bg1"/>
                        </a:solidFill>
                      </a:endParaRPr>
                    </a:p>
                  </a:txBody>
                  <a:tcPr marL="84753" marR="84753" marT="42377" marB="42377"/>
                </a:tc>
                <a:tc>
                  <a:txBody>
                    <a:bodyPr/>
                    <a:lstStyle/>
                    <a:p>
                      <a:pPr algn="ctr"/>
                      <a:r>
                        <a:rPr lang="en-US" sz="1300" b="1" dirty="0" smtClean="0">
                          <a:solidFill>
                            <a:schemeClr val="bg1"/>
                          </a:solidFill>
                        </a:rPr>
                        <a:t>Basic Science Chairs</a:t>
                      </a:r>
                      <a:endParaRPr lang="en-US" sz="1300" b="1" dirty="0">
                        <a:solidFill>
                          <a:schemeClr val="bg1"/>
                        </a:solidFill>
                      </a:endParaRPr>
                    </a:p>
                  </a:txBody>
                  <a:tcPr marL="84753" marR="84753" marT="42377" marB="42377"/>
                </a:tc>
                <a:tc>
                  <a:txBody>
                    <a:bodyPr/>
                    <a:lstStyle/>
                    <a:p>
                      <a:pPr algn="ctr"/>
                      <a:r>
                        <a:rPr lang="en-US" sz="1300" b="1" dirty="0" smtClean="0">
                          <a:solidFill>
                            <a:schemeClr val="bg1"/>
                          </a:solidFill>
                        </a:rPr>
                        <a:t>Clinical Chairs</a:t>
                      </a:r>
                      <a:endParaRPr lang="en-US" sz="1300" b="1" dirty="0">
                        <a:solidFill>
                          <a:schemeClr val="bg1"/>
                        </a:solidFill>
                      </a:endParaRPr>
                    </a:p>
                  </a:txBody>
                  <a:tcPr marL="84753" marR="84753" marT="42377" marB="42377"/>
                </a:tc>
                <a:tc>
                  <a:txBody>
                    <a:bodyPr/>
                    <a:lstStyle/>
                    <a:p>
                      <a:pPr algn="ctr"/>
                      <a:r>
                        <a:rPr lang="en-US" sz="1300" b="1" dirty="0" smtClean="0">
                          <a:solidFill>
                            <a:schemeClr val="bg1"/>
                          </a:solidFill>
                        </a:rPr>
                        <a:t>Division</a:t>
                      </a:r>
                      <a:r>
                        <a:rPr lang="en-US" sz="1300" b="1" baseline="0" dirty="0" smtClean="0">
                          <a:solidFill>
                            <a:schemeClr val="bg1"/>
                          </a:solidFill>
                        </a:rPr>
                        <a:t> Chiefs</a:t>
                      </a:r>
                      <a:endParaRPr lang="en-US" sz="1300" b="1" dirty="0">
                        <a:solidFill>
                          <a:schemeClr val="bg1"/>
                        </a:solidFill>
                      </a:endParaRPr>
                    </a:p>
                  </a:txBody>
                  <a:tcPr marL="84753" marR="84753" marT="42377" marB="42377"/>
                </a:tc>
              </a:tr>
              <a:tr h="376281">
                <a:tc>
                  <a:txBody>
                    <a:bodyPr/>
                    <a:lstStyle/>
                    <a:p>
                      <a:pPr algn="ctr"/>
                      <a:r>
                        <a:rPr lang="en-US" sz="1200" b="1" dirty="0" smtClean="0">
                          <a:solidFill>
                            <a:schemeClr val="bg1"/>
                          </a:solidFill>
                        </a:rPr>
                        <a:t>Female</a:t>
                      </a:r>
                      <a:endParaRPr lang="en-US" sz="1200" b="1" dirty="0">
                        <a:solidFill>
                          <a:schemeClr val="bg1"/>
                        </a:solidFill>
                      </a:endParaRPr>
                    </a:p>
                  </a:txBody>
                  <a:tcPr marL="84753" marR="84753" marT="42377" marB="42377"/>
                </a:tc>
                <a:tc>
                  <a:txBody>
                    <a:bodyPr/>
                    <a:lstStyle/>
                    <a:p>
                      <a:pPr algn="ctr"/>
                      <a:r>
                        <a:rPr lang="en-US" sz="1200" b="1" dirty="0" smtClean="0">
                          <a:solidFill>
                            <a:schemeClr val="bg1"/>
                          </a:solidFill>
                        </a:rPr>
                        <a:t>8 (23)</a:t>
                      </a:r>
                      <a:endParaRPr lang="en-US" sz="1200" b="1" dirty="0">
                        <a:solidFill>
                          <a:schemeClr val="bg1"/>
                        </a:solidFill>
                      </a:endParaRPr>
                    </a:p>
                  </a:txBody>
                  <a:tcPr marL="84753" marR="84753" marT="42377" marB="42377"/>
                </a:tc>
                <a:tc>
                  <a:txBody>
                    <a:bodyPr/>
                    <a:lstStyle/>
                    <a:p>
                      <a:pPr algn="ctr"/>
                      <a:r>
                        <a:rPr lang="en-US" sz="1200" b="1" dirty="0" smtClean="0">
                          <a:solidFill>
                            <a:schemeClr val="bg1"/>
                          </a:solidFill>
                        </a:rPr>
                        <a:t>0 (0)</a:t>
                      </a:r>
                    </a:p>
                  </a:txBody>
                  <a:tcPr marL="84753" marR="84753" marT="42377" marB="42377"/>
                </a:tc>
                <a:tc>
                  <a:txBody>
                    <a:bodyPr/>
                    <a:lstStyle/>
                    <a:p>
                      <a:pPr algn="ctr"/>
                      <a:r>
                        <a:rPr lang="en-US" sz="1200" b="1" dirty="0" smtClean="0">
                          <a:solidFill>
                            <a:schemeClr val="bg1"/>
                          </a:solidFill>
                        </a:rPr>
                        <a:t>2 (12)</a:t>
                      </a:r>
                      <a:endParaRPr lang="en-US" sz="1200" b="1" dirty="0">
                        <a:solidFill>
                          <a:schemeClr val="bg1"/>
                        </a:solidFill>
                      </a:endParaRPr>
                    </a:p>
                  </a:txBody>
                  <a:tcPr marL="84753" marR="84753" marT="42377" marB="42377"/>
                </a:tc>
                <a:tc>
                  <a:txBody>
                    <a:bodyPr/>
                    <a:lstStyle/>
                    <a:p>
                      <a:pPr algn="ctr"/>
                      <a:r>
                        <a:rPr lang="en-US" sz="1200" b="1" dirty="0" smtClean="0">
                          <a:solidFill>
                            <a:schemeClr val="bg1"/>
                          </a:solidFill>
                        </a:rPr>
                        <a:t>95 (79)</a:t>
                      </a:r>
                      <a:endParaRPr lang="en-US" sz="1200" b="1" dirty="0">
                        <a:solidFill>
                          <a:schemeClr val="bg1"/>
                        </a:solidFill>
                      </a:endParaRPr>
                    </a:p>
                  </a:txBody>
                  <a:tcPr marL="84753" marR="84753" marT="42377" marB="42377"/>
                </a:tc>
              </a:tr>
              <a:tr h="354714">
                <a:tc>
                  <a:txBody>
                    <a:bodyPr/>
                    <a:lstStyle/>
                    <a:p>
                      <a:pPr algn="ctr"/>
                      <a:r>
                        <a:rPr lang="en-US" sz="1200" b="1" dirty="0" smtClean="0">
                          <a:solidFill>
                            <a:schemeClr val="bg1"/>
                          </a:solidFill>
                        </a:rPr>
                        <a:t>Male</a:t>
                      </a:r>
                      <a:endParaRPr lang="en-US" sz="1200" b="1" dirty="0">
                        <a:solidFill>
                          <a:schemeClr val="bg1"/>
                        </a:solidFill>
                      </a:endParaRPr>
                    </a:p>
                  </a:txBody>
                  <a:tcPr marL="84753" marR="84753" marT="42377" marB="42377"/>
                </a:tc>
                <a:tc>
                  <a:txBody>
                    <a:bodyPr/>
                    <a:lstStyle/>
                    <a:p>
                      <a:pPr algn="ctr"/>
                      <a:r>
                        <a:rPr lang="en-US" sz="1200" b="1" dirty="0" smtClean="0">
                          <a:solidFill>
                            <a:schemeClr val="bg1"/>
                          </a:solidFill>
                        </a:rPr>
                        <a:t>27 (77)</a:t>
                      </a:r>
                      <a:endParaRPr lang="en-US" sz="1200" b="1" dirty="0">
                        <a:solidFill>
                          <a:schemeClr val="bg1"/>
                        </a:solidFill>
                      </a:endParaRPr>
                    </a:p>
                  </a:txBody>
                  <a:tcPr marL="84753" marR="84753" marT="42377" marB="42377"/>
                </a:tc>
                <a:tc>
                  <a:txBody>
                    <a:bodyPr/>
                    <a:lstStyle/>
                    <a:p>
                      <a:pPr algn="ctr"/>
                      <a:r>
                        <a:rPr lang="en-US" sz="1200" b="1" dirty="0" smtClean="0">
                          <a:solidFill>
                            <a:schemeClr val="bg1"/>
                          </a:solidFill>
                        </a:rPr>
                        <a:t>3 (100)</a:t>
                      </a:r>
                      <a:endParaRPr lang="en-US" sz="1200" b="1" dirty="0">
                        <a:solidFill>
                          <a:schemeClr val="bg1"/>
                        </a:solidFill>
                      </a:endParaRPr>
                    </a:p>
                  </a:txBody>
                  <a:tcPr marL="84753" marR="84753" marT="42377" marB="42377"/>
                </a:tc>
                <a:tc>
                  <a:txBody>
                    <a:bodyPr/>
                    <a:lstStyle/>
                    <a:p>
                      <a:pPr algn="ctr"/>
                      <a:r>
                        <a:rPr lang="en-US" sz="1200" b="1" dirty="0" smtClean="0">
                          <a:solidFill>
                            <a:schemeClr val="bg1"/>
                          </a:solidFill>
                        </a:rPr>
                        <a:t>15 (88)</a:t>
                      </a:r>
                      <a:endParaRPr lang="en-US" sz="1200" b="1" dirty="0">
                        <a:solidFill>
                          <a:schemeClr val="bg1"/>
                        </a:solidFill>
                      </a:endParaRPr>
                    </a:p>
                  </a:txBody>
                  <a:tcPr marL="84753" marR="84753" marT="42377" marB="42377"/>
                </a:tc>
                <a:tc>
                  <a:txBody>
                    <a:bodyPr/>
                    <a:lstStyle/>
                    <a:p>
                      <a:pPr algn="ctr"/>
                      <a:r>
                        <a:rPr lang="en-US" sz="1200" b="1" dirty="0" smtClean="0">
                          <a:solidFill>
                            <a:schemeClr val="bg1"/>
                          </a:solidFill>
                        </a:rPr>
                        <a:t>25 (21)</a:t>
                      </a:r>
                      <a:endParaRPr lang="en-US" sz="1200" b="1" dirty="0">
                        <a:solidFill>
                          <a:schemeClr val="bg1"/>
                        </a:solidFill>
                      </a:endParaRPr>
                    </a:p>
                  </a:txBody>
                  <a:tcPr marL="84753" marR="84753" marT="42377" marB="42377"/>
                </a:tc>
              </a:tr>
            </a:tbl>
          </a:graphicData>
        </a:graphic>
      </p:graphicFrame>
      <p:pic>
        <p:nvPicPr>
          <p:cNvPr id="18" name="282B857E-D6E0-48FA-85DE-DE4DFFB9BE44" descr="282B857E-D6E0-48FA-85DE-DE4DFFB9BE4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212" t="53906" r="19383" b="24587"/>
          <a:stretch/>
        </p:blipFill>
        <p:spPr bwMode="auto">
          <a:xfrm>
            <a:off x="7696200" y="4241831"/>
            <a:ext cx="826676" cy="46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282B857E-D6E0-48FA-85DE-DE4DFFB9BE44" descr="282B857E-D6E0-48FA-85DE-DE4DFFB9BE4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526" t="30951" r="31889" b="45850"/>
          <a:stretch/>
        </p:blipFill>
        <p:spPr bwMode="auto">
          <a:xfrm>
            <a:off x="7053714" y="4241831"/>
            <a:ext cx="642485" cy="52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5-09-29 at 11.06.48 PM.png"/>
          <p:cNvPicPr>
            <a:picLocks noChangeAspect="1"/>
          </p:cNvPicPr>
          <p:nvPr/>
        </p:nvPicPr>
        <p:blipFill rotWithShape="1">
          <a:blip r:embed="rId7">
            <a:extLst>
              <a:ext uri="{28A0092B-C50C-407E-A947-70E740481C1C}">
                <a14:useLocalDpi xmlns:a14="http://schemas.microsoft.com/office/drawing/2010/main" val="0"/>
              </a:ext>
            </a:extLst>
          </a:blip>
          <a:srcRect l="12795" r="5166" b="2847"/>
          <a:stretch/>
        </p:blipFill>
        <p:spPr>
          <a:xfrm>
            <a:off x="5091764" y="0"/>
            <a:ext cx="3821230" cy="4114800"/>
          </a:xfrm>
          <a:prstGeom prst="rect">
            <a:avLst/>
          </a:prstGeom>
        </p:spPr>
      </p:pic>
      <p:pic>
        <p:nvPicPr>
          <p:cNvPr id="1026" name="41CBD11B-0D8B-4EC4-9645-CF57C57674AE" descr="41CBD11B-0D8B-4EC4-9645-CF57C57674AE"/>
          <p:cNvPicPr>
            <a:picLocks noChangeAspect="1" noChangeArrowheads="1"/>
          </p:cNvPicPr>
          <p:nvPr/>
        </p:nvPicPr>
        <p:blipFill rotWithShape="1">
          <a:blip r:embed="rId8">
            <a:extLst>
              <a:ext uri="{28A0092B-C50C-407E-A947-70E740481C1C}">
                <a14:useLocalDpi xmlns:a14="http://schemas.microsoft.com/office/drawing/2010/main" val="0"/>
              </a:ext>
            </a:extLst>
          </a:blip>
          <a:srcRect t="33494" b="45211"/>
          <a:stretch/>
        </p:blipFill>
        <p:spPr bwMode="auto">
          <a:xfrm>
            <a:off x="685800" y="2806749"/>
            <a:ext cx="3686992" cy="13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41CBD11B-0D8B-4EC4-9645-CF57C57674AE" descr="41CBD11B-0D8B-4EC4-9645-CF57C57674AE"/>
          <p:cNvPicPr>
            <a:picLocks noChangeAspect="1" noChangeArrowheads="1"/>
          </p:cNvPicPr>
          <p:nvPr/>
        </p:nvPicPr>
        <p:blipFill rotWithShape="1">
          <a:blip r:embed="rId8">
            <a:extLst>
              <a:ext uri="{28A0092B-C50C-407E-A947-70E740481C1C}">
                <a14:useLocalDpi xmlns:a14="http://schemas.microsoft.com/office/drawing/2010/main" val="0"/>
              </a:ext>
            </a:extLst>
          </a:blip>
          <a:srcRect t="68084" b="16142"/>
          <a:stretch/>
        </p:blipFill>
        <p:spPr bwMode="auto">
          <a:xfrm>
            <a:off x="685800" y="3700850"/>
            <a:ext cx="3681449" cy="94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41CBD11B-0D8B-4EC4-9645-CF57C57674AE" descr="41CBD11B-0D8B-4EC4-9645-CF57C57674A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4337" b="39573"/>
          <a:stretch/>
        </p:blipFill>
        <p:spPr bwMode="auto">
          <a:xfrm>
            <a:off x="1219200" y="4562573"/>
            <a:ext cx="2924992" cy="29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7391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s://infogram.io/p/2f34dbde136b895c0133906aa70d9b9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442" t="39730" r="3855" b="36971"/>
          <a:stretch/>
        </p:blipFill>
        <p:spPr bwMode="auto">
          <a:xfrm>
            <a:off x="-49852" y="0"/>
            <a:ext cx="9347199" cy="70103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0D0BEC91-6B8E-4BA4-8903-828D1C90742E" descr="0D0BEC91-6B8E-4BA4-8903-828D1C90742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4" t="26777" r="464" b="45053"/>
          <a:stretch/>
        </p:blipFill>
        <p:spPr bwMode="auto">
          <a:xfrm>
            <a:off x="-24563" y="0"/>
            <a:ext cx="3043306" cy="152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195557FD-034F-4DA6-98B8-8F486B329A30" descr="195557FD-034F-4DA6-98B8-8F486B329A30"/>
          <p:cNvPicPr>
            <a:picLocks noChangeAspect="1" noChangeArrowheads="1"/>
          </p:cNvPicPr>
          <p:nvPr/>
        </p:nvPicPr>
        <p:blipFill rotWithShape="1">
          <a:blip r:embed="rId5">
            <a:extLst>
              <a:ext uri="{28A0092B-C50C-407E-A947-70E740481C1C}">
                <a14:useLocalDpi xmlns:a14="http://schemas.microsoft.com/office/drawing/2010/main" val="0"/>
              </a:ext>
            </a:extLst>
          </a:blip>
          <a:srcRect l="2311" t="30355" b="19151"/>
          <a:stretch/>
        </p:blipFill>
        <p:spPr bwMode="auto">
          <a:xfrm>
            <a:off x="3911065" y="22055"/>
            <a:ext cx="5257801"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Content Placeholder 7"/>
          <p:cNvGraphicFramePr>
            <a:graphicFrameLocks/>
          </p:cNvGraphicFramePr>
          <p:nvPr>
            <p:extLst>
              <p:ext uri="{D42A27DB-BD31-4B8C-83A1-F6EECF244321}">
                <p14:modId xmlns:p14="http://schemas.microsoft.com/office/powerpoint/2010/main" val="2141560676"/>
              </p:ext>
            </p:extLst>
          </p:nvPr>
        </p:nvGraphicFramePr>
        <p:xfrm>
          <a:off x="76200" y="4267200"/>
          <a:ext cx="5410199" cy="1084061"/>
        </p:xfrm>
        <a:graphic>
          <a:graphicData uri="http://schemas.openxmlformats.org/drawingml/2006/table">
            <a:tbl>
              <a:tblPr firstRow="1" bandRow="1">
                <a:tableStyleId>{5DA37D80-6434-44D0-A028-1B22A696006F}</a:tableStyleId>
              </a:tblPr>
              <a:tblGrid>
                <a:gridCol w="746234"/>
                <a:gridCol w="1243723"/>
                <a:gridCol w="1057165"/>
                <a:gridCol w="1368096"/>
                <a:gridCol w="994981"/>
              </a:tblGrid>
              <a:tr h="477642">
                <a:tc>
                  <a:txBody>
                    <a:bodyPr/>
                    <a:lstStyle/>
                    <a:p>
                      <a:r>
                        <a:rPr lang="en-US" sz="1100" b="1" dirty="0" smtClean="0">
                          <a:solidFill>
                            <a:schemeClr val="bg1"/>
                          </a:solidFill>
                        </a:rPr>
                        <a:t>N (%)</a:t>
                      </a:r>
                      <a:endParaRPr lang="en-US" sz="1100" b="1" dirty="0">
                        <a:solidFill>
                          <a:schemeClr val="bg1"/>
                        </a:solidFill>
                      </a:endParaRPr>
                    </a:p>
                  </a:txBody>
                  <a:tcPr marL="87035" marR="87035" marT="43517" marB="43517"/>
                </a:tc>
                <a:tc>
                  <a:txBody>
                    <a:bodyPr/>
                    <a:lstStyle/>
                    <a:p>
                      <a:pPr algn="ctr"/>
                      <a:r>
                        <a:rPr lang="en-US" sz="1400" b="1" dirty="0" smtClean="0">
                          <a:solidFill>
                            <a:schemeClr val="bg1"/>
                          </a:solidFill>
                        </a:rPr>
                        <a:t>Full Professors</a:t>
                      </a:r>
                      <a:endParaRPr lang="en-US" sz="1400" b="1" dirty="0">
                        <a:solidFill>
                          <a:schemeClr val="bg1"/>
                        </a:solidFill>
                      </a:endParaRPr>
                    </a:p>
                  </a:txBody>
                  <a:tcPr marL="87035" marR="87035" marT="43517" marB="43517"/>
                </a:tc>
                <a:tc>
                  <a:txBody>
                    <a:bodyPr/>
                    <a:lstStyle/>
                    <a:p>
                      <a:pPr algn="ctr"/>
                      <a:r>
                        <a:rPr lang="en-US" sz="1400" b="1" dirty="0" smtClean="0">
                          <a:solidFill>
                            <a:schemeClr val="bg1"/>
                          </a:solidFill>
                        </a:rPr>
                        <a:t>Associate Professors</a:t>
                      </a:r>
                      <a:endParaRPr lang="en-US" sz="1400" b="1" dirty="0">
                        <a:solidFill>
                          <a:schemeClr val="bg1"/>
                        </a:solidFill>
                      </a:endParaRPr>
                    </a:p>
                  </a:txBody>
                  <a:tcPr marL="87035" marR="87035" marT="43517" marB="43517"/>
                </a:tc>
                <a:tc>
                  <a:txBody>
                    <a:bodyPr/>
                    <a:lstStyle/>
                    <a:p>
                      <a:pPr algn="ctr"/>
                      <a:r>
                        <a:rPr lang="en-US" sz="1400" b="1" dirty="0" smtClean="0">
                          <a:solidFill>
                            <a:schemeClr val="bg1"/>
                          </a:solidFill>
                        </a:rPr>
                        <a:t>Assistant Professors</a:t>
                      </a:r>
                      <a:endParaRPr lang="en-US" sz="1400" b="1" dirty="0">
                        <a:solidFill>
                          <a:schemeClr val="bg1"/>
                        </a:solidFill>
                      </a:endParaRPr>
                    </a:p>
                  </a:txBody>
                  <a:tcPr marL="87035" marR="87035" marT="43517" marB="43517"/>
                </a:tc>
                <a:tc>
                  <a:txBody>
                    <a:bodyPr/>
                    <a:lstStyle/>
                    <a:p>
                      <a:pPr algn="ctr"/>
                      <a:r>
                        <a:rPr lang="en-US" sz="1400" b="1" dirty="0" smtClean="0">
                          <a:solidFill>
                            <a:schemeClr val="bg1"/>
                          </a:solidFill>
                        </a:rPr>
                        <a:t>Instructors</a:t>
                      </a:r>
                      <a:endParaRPr lang="en-US" sz="1400" b="1" dirty="0">
                        <a:solidFill>
                          <a:schemeClr val="bg1"/>
                        </a:solidFill>
                      </a:endParaRPr>
                    </a:p>
                  </a:txBody>
                  <a:tcPr marL="87035" marR="87035" marT="43517" marB="43517"/>
                </a:tc>
              </a:tr>
              <a:tr h="265110">
                <a:tc>
                  <a:txBody>
                    <a:bodyPr/>
                    <a:lstStyle/>
                    <a:p>
                      <a:pPr algn="ctr"/>
                      <a:r>
                        <a:rPr lang="en-US" sz="1300" b="1" dirty="0" smtClean="0">
                          <a:solidFill>
                            <a:schemeClr val="bg1"/>
                          </a:solidFill>
                        </a:rPr>
                        <a:t>Female</a:t>
                      </a:r>
                      <a:endParaRPr lang="en-US" sz="1300" b="1" dirty="0">
                        <a:solidFill>
                          <a:schemeClr val="bg1"/>
                        </a:solidFill>
                      </a:endParaRPr>
                    </a:p>
                  </a:txBody>
                  <a:tcPr marL="87035" marR="87035" marT="43517" marB="43517"/>
                </a:tc>
                <a:tc>
                  <a:txBody>
                    <a:bodyPr/>
                    <a:lstStyle/>
                    <a:p>
                      <a:pPr algn="ctr"/>
                      <a:r>
                        <a:rPr lang="en-US" sz="1300" b="1" dirty="0" smtClean="0">
                          <a:solidFill>
                            <a:schemeClr val="bg1"/>
                          </a:solidFill>
                        </a:rPr>
                        <a:t>1 (8)</a:t>
                      </a:r>
                      <a:endParaRPr lang="en-US" sz="1300" b="1" dirty="0">
                        <a:solidFill>
                          <a:schemeClr val="bg1"/>
                        </a:solidFill>
                      </a:endParaRPr>
                    </a:p>
                  </a:txBody>
                  <a:tcPr marL="87035" marR="87035" marT="43517" marB="43517"/>
                </a:tc>
                <a:tc>
                  <a:txBody>
                    <a:bodyPr/>
                    <a:lstStyle/>
                    <a:p>
                      <a:pPr algn="ctr"/>
                      <a:r>
                        <a:rPr lang="en-US" sz="1300" b="1" dirty="0" smtClean="0">
                          <a:solidFill>
                            <a:schemeClr val="bg1"/>
                          </a:solidFill>
                        </a:rPr>
                        <a:t>6 (55)</a:t>
                      </a:r>
                    </a:p>
                  </a:txBody>
                  <a:tcPr marL="87035" marR="87035" marT="43517" marB="43517"/>
                </a:tc>
                <a:tc>
                  <a:txBody>
                    <a:bodyPr/>
                    <a:lstStyle/>
                    <a:p>
                      <a:pPr algn="ctr"/>
                      <a:r>
                        <a:rPr lang="en-US" sz="1300" b="1" dirty="0" smtClean="0">
                          <a:solidFill>
                            <a:schemeClr val="bg1"/>
                          </a:solidFill>
                        </a:rPr>
                        <a:t>46 (41)</a:t>
                      </a:r>
                      <a:endParaRPr lang="en-US" sz="1300" b="1" dirty="0">
                        <a:solidFill>
                          <a:schemeClr val="bg1"/>
                        </a:solidFill>
                      </a:endParaRPr>
                    </a:p>
                  </a:txBody>
                  <a:tcPr marL="87035" marR="87035" marT="43517" marB="43517"/>
                </a:tc>
                <a:tc>
                  <a:txBody>
                    <a:bodyPr/>
                    <a:lstStyle/>
                    <a:p>
                      <a:pPr algn="ctr"/>
                      <a:r>
                        <a:rPr lang="en-US" sz="1300" b="1" dirty="0" smtClean="0">
                          <a:solidFill>
                            <a:schemeClr val="bg1"/>
                          </a:solidFill>
                        </a:rPr>
                        <a:t>13 (42)</a:t>
                      </a:r>
                      <a:endParaRPr lang="en-US" sz="1300" b="1" dirty="0">
                        <a:solidFill>
                          <a:schemeClr val="bg1"/>
                        </a:solidFill>
                      </a:endParaRPr>
                    </a:p>
                  </a:txBody>
                  <a:tcPr marL="87035" marR="87035" marT="43517" marB="43517"/>
                </a:tc>
              </a:tr>
              <a:tr h="265110">
                <a:tc>
                  <a:txBody>
                    <a:bodyPr/>
                    <a:lstStyle/>
                    <a:p>
                      <a:pPr algn="ctr"/>
                      <a:r>
                        <a:rPr lang="en-US" sz="1300" b="1" dirty="0" smtClean="0">
                          <a:solidFill>
                            <a:schemeClr val="bg1"/>
                          </a:solidFill>
                        </a:rPr>
                        <a:t>Male</a:t>
                      </a:r>
                      <a:endParaRPr lang="en-US" sz="1300" b="1" dirty="0">
                        <a:solidFill>
                          <a:schemeClr val="bg1"/>
                        </a:solidFill>
                      </a:endParaRPr>
                    </a:p>
                  </a:txBody>
                  <a:tcPr marL="87035" marR="87035" marT="43517" marB="43517"/>
                </a:tc>
                <a:tc>
                  <a:txBody>
                    <a:bodyPr/>
                    <a:lstStyle/>
                    <a:p>
                      <a:pPr algn="ctr"/>
                      <a:r>
                        <a:rPr lang="en-US" sz="1300" b="1" dirty="0" smtClean="0">
                          <a:solidFill>
                            <a:schemeClr val="bg1"/>
                          </a:solidFill>
                        </a:rPr>
                        <a:t>11 (92)</a:t>
                      </a:r>
                      <a:endParaRPr lang="en-US" sz="1300" b="1" dirty="0">
                        <a:solidFill>
                          <a:schemeClr val="bg1"/>
                        </a:solidFill>
                      </a:endParaRPr>
                    </a:p>
                  </a:txBody>
                  <a:tcPr marL="87035" marR="87035" marT="43517" marB="43517"/>
                </a:tc>
                <a:tc>
                  <a:txBody>
                    <a:bodyPr/>
                    <a:lstStyle/>
                    <a:p>
                      <a:pPr algn="ctr"/>
                      <a:r>
                        <a:rPr lang="en-US" sz="1300" b="1" dirty="0" smtClean="0">
                          <a:solidFill>
                            <a:schemeClr val="bg1"/>
                          </a:solidFill>
                        </a:rPr>
                        <a:t>5 (45)</a:t>
                      </a:r>
                      <a:endParaRPr lang="en-US" sz="1300" b="1" dirty="0">
                        <a:solidFill>
                          <a:schemeClr val="bg1"/>
                        </a:solidFill>
                      </a:endParaRPr>
                    </a:p>
                  </a:txBody>
                  <a:tcPr marL="87035" marR="87035" marT="43517" marB="43517"/>
                </a:tc>
                <a:tc>
                  <a:txBody>
                    <a:bodyPr/>
                    <a:lstStyle/>
                    <a:p>
                      <a:pPr algn="ctr"/>
                      <a:r>
                        <a:rPr lang="en-US" sz="1300" b="1" dirty="0" smtClean="0">
                          <a:solidFill>
                            <a:schemeClr val="bg1"/>
                          </a:solidFill>
                        </a:rPr>
                        <a:t>67 (59)</a:t>
                      </a:r>
                      <a:endParaRPr lang="en-US" sz="1300" b="1" dirty="0">
                        <a:solidFill>
                          <a:schemeClr val="bg1"/>
                        </a:solidFill>
                      </a:endParaRPr>
                    </a:p>
                  </a:txBody>
                  <a:tcPr marL="87035" marR="87035" marT="43517" marB="43517"/>
                </a:tc>
                <a:tc>
                  <a:txBody>
                    <a:bodyPr/>
                    <a:lstStyle/>
                    <a:p>
                      <a:pPr algn="ctr"/>
                      <a:r>
                        <a:rPr lang="en-US" sz="1300" b="1" dirty="0" smtClean="0">
                          <a:solidFill>
                            <a:schemeClr val="bg1"/>
                          </a:solidFill>
                        </a:rPr>
                        <a:t>18 (58)</a:t>
                      </a:r>
                      <a:endParaRPr lang="en-US" sz="1300" b="1" dirty="0">
                        <a:solidFill>
                          <a:schemeClr val="bg1"/>
                        </a:solidFill>
                      </a:endParaRPr>
                    </a:p>
                  </a:txBody>
                  <a:tcPr marL="87035" marR="87035" marT="43517" marB="43517"/>
                </a:tc>
              </a:tr>
            </a:tbl>
          </a:graphicData>
        </a:graphic>
      </p:graphicFrame>
      <p:sp>
        <p:nvSpPr>
          <p:cNvPr id="4" name="Rectangle 3"/>
          <p:cNvSpPr/>
          <p:nvPr/>
        </p:nvSpPr>
        <p:spPr>
          <a:xfrm>
            <a:off x="-20383" y="4012256"/>
            <a:ext cx="837473" cy="276999"/>
          </a:xfrm>
          <a:prstGeom prst="rect">
            <a:avLst/>
          </a:prstGeom>
        </p:spPr>
        <p:txBody>
          <a:bodyPr wrap="none">
            <a:spAutoFit/>
          </a:bodyPr>
          <a:lstStyle/>
          <a:p>
            <a:r>
              <a:rPr lang="en-US" sz="1200" b="1" i="1" dirty="0">
                <a:solidFill>
                  <a:schemeClr val="bg1"/>
                </a:solidFill>
              </a:rPr>
              <a:t>New Hires</a:t>
            </a:r>
            <a:endParaRPr lang="en-US" sz="1200" dirty="0">
              <a:solidFill>
                <a:schemeClr val="bg1"/>
              </a:solidFill>
            </a:endParaRPr>
          </a:p>
        </p:txBody>
      </p:sp>
      <p:sp>
        <p:nvSpPr>
          <p:cNvPr id="15" name="Title 1"/>
          <p:cNvSpPr txBox="1">
            <a:spLocks/>
          </p:cNvSpPr>
          <p:nvPr/>
        </p:nvSpPr>
        <p:spPr>
          <a:xfrm>
            <a:off x="0" y="5458261"/>
            <a:ext cx="1634180" cy="2830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200" b="1" i="1" dirty="0" smtClean="0">
                <a:solidFill>
                  <a:schemeClr val="bg1"/>
                </a:solidFill>
              </a:rPr>
              <a:t>Departures</a:t>
            </a:r>
            <a:endParaRPr lang="en-US" sz="1200" dirty="0">
              <a:solidFill>
                <a:schemeClr val="bg1"/>
              </a:solidFill>
            </a:endParaRPr>
          </a:p>
        </p:txBody>
      </p:sp>
      <p:graphicFrame>
        <p:nvGraphicFramePr>
          <p:cNvPr id="13" name="Content Placeholder 7"/>
          <p:cNvGraphicFramePr>
            <a:graphicFrameLocks/>
          </p:cNvGraphicFramePr>
          <p:nvPr>
            <p:extLst>
              <p:ext uri="{D42A27DB-BD31-4B8C-83A1-F6EECF244321}">
                <p14:modId xmlns:p14="http://schemas.microsoft.com/office/powerpoint/2010/main" val="500346718"/>
              </p:ext>
            </p:extLst>
          </p:nvPr>
        </p:nvGraphicFramePr>
        <p:xfrm>
          <a:off x="76200" y="5679759"/>
          <a:ext cx="5410201" cy="1143001"/>
        </p:xfrm>
        <a:graphic>
          <a:graphicData uri="http://schemas.openxmlformats.org/drawingml/2006/table">
            <a:tbl>
              <a:tblPr firstRow="1" bandRow="1">
                <a:tableStyleId>{5DA37D80-6434-44D0-A028-1B22A696006F}</a:tableStyleId>
              </a:tblPr>
              <a:tblGrid>
                <a:gridCol w="746234"/>
                <a:gridCol w="1243725"/>
                <a:gridCol w="1057166"/>
                <a:gridCol w="1368097"/>
                <a:gridCol w="994979"/>
              </a:tblGrid>
              <a:tr h="559609">
                <a:tc>
                  <a:txBody>
                    <a:bodyPr/>
                    <a:lstStyle/>
                    <a:p>
                      <a:r>
                        <a:rPr lang="en-US" sz="1100" b="1" dirty="0" smtClean="0">
                          <a:solidFill>
                            <a:schemeClr val="bg1"/>
                          </a:solidFill>
                        </a:rPr>
                        <a:t>N (%)</a:t>
                      </a:r>
                      <a:endParaRPr lang="en-US" sz="1100" b="1" dirty="0">
                        <a:solidFill>
                          <a:schemeClr val="bg1"/>
                        </a:solidFill>
                      </a:endParaRPr>
                    </a:p>
                  </a:txBody>
                  <a:tcPr marL="67184" marR="67184" marT="33592" marB="33592"/>
                </a:tc>
                <a:tc>
                  <a:txBody>
                    <a:bodyPr/>
                    <a:lstStyle/>
                    <a:p>
                      <a:pPr algn="ctr"/>
                      <a:r>
                        <a:rPr lang="en-US" sz="1400" b="1" dirty="0" smtClean="0">
                          <a:solidFill>
                            <a:schemeClr val="bg1"/>
                          </a:solidFill>
                        </a:rPr>
                        <a:t>Full Professors</a:t>
                      </a:r>
                      <a:endParaRPr lang="en-US" sz="1400" b="1" dirty="0">
                        <a:solidFill>
                          <a:schemeClr val="bg1"/>
                        </a:solidFill>
                      </a:endParaRPr>
                    </a:p>
                  </a:txBody>
                  <a:tcPr marL="67184" marR="67184" marT="33592" marB="33592"/>
                </a:tc>
                <a:tc>
                  <a:txBody>
                    <a:bodyPr/>
                    <a:lstStyle/>
                    <a:p>
                      <a:pPr algn="ctr"/>
                      <a:r>
                        <a:rPr lang="en-US" sz="1400" b="1" dirty="0" smtClean="0">
                          <a:solidFill>
                            <a:schemeClr val="bg1"/>
                          </a:solidFill>
                        </a:rPr>
                        <a:t>Associate Professors</a:t>
                      </a:r>
                      <a:endParaRPr lang="en-US" sz="1400" b="1" dirty="0">
                        <a:solidFill>
                          <a:schemeClr val="bg1"/>
                        </a:solidFill>
                      </a:endParaRPr>
                    </a:p>
                  </a:txBody>
                  <a:tcPr marL="67184" marR="67184" marT="33592" marB="33592"/>
                </a:tc>
                <a:tc>
                  <a:txBody>
                    <a:bodyPr/>
                    <a:lstStyle/>
                    <a:p>
                      <a:pPr algn="ctr"/>
                      <a:r>
                        <a:rPr lang="en-US" sz="1400" b="1" dirty="0" smtClean="0">
                          <a:solidFill>
                            <a:schemeClr val="bg1"/>
                          </a:solidFill>
                        </a:rPr>
                        <a:t>Assistant Professors</a:t>
                      </a:r>
                      <a:endParaRPr lang="en-US" sz="1400" b="1" dirty="0">
                        <a:solidFill>
                          <a:schemeClr val="bg1"/>
                        </a:solidFill>
                      </a:endParaRPr>
                    </a:p>
                  </a:txBody>
                  <a:tcPr marL="67184" marR="67184" marT="33592" marB="33592"/>
                </a:tc>
                <a:tc>
                  <a:txBody>
                    <a:bodyPr/>
                    <a:lstStyle/>
                    <a:p>
                      <a:pPr algn="ctr"/>
                      <a:r>
                        <a:rPr lang="en-US" sz="1400" b="1" dirty="0" smtClean="0">
                          <a:solidFill>
                            <a:schemeClr val="bg1"/>
                          </a:solidFill>
                        </a:rPr>
                        <a:t>Instructors</a:t>
                      </a:r>
                      <a:endParaRPr lang="en-US" sz="1400" b="1" dirty="0">
                        <a:solidFill>
                          <a:schemeClr val="bg1"/>
                        </a:solidFill>
                      </a:endParaRPr>
                    </a:p>
                  </a:txBody>
                  <a:tcPr marL="67184" marR="67184" marT="33592" marB="33592"/>
                </a:tc>
              </a:tr>
              <a:tr h="300061">
                <a:tc>
                  <a:txBody>
                    <a:bodyPr/>
                    <a:lstStyle/>
                    <a:p>
                      <a:pPr algn="ctr"/>
                      <a:r>
                        <a:rPr lang="en-US" sz="1200" b="1" dirty="0" smtClean="0">
                          <a:solidFill>
                            <a:schemeClr val="bg1"/>
                          </a:solidFill>
                        </a:rPr>
                        <a:t>Female</a:t>
                      </a:r>
                      <a:endParaRPr lang="en-US" sz="1200" b="1" dirty="0">
                        <a:solidFill>
                          <a:schemeClr val="bg1"/>
                        </a:solidFill>
                      </a:endParaRPr>
                    </a:p>
                  </a:txBody>
                  <a:tcPr marL="67184" marR="67184" marT="33592" marB="33592"/>
                </a:tc>
                <a:tc>
                  <a:txBody>
                    <a:bodyPr/>
                    <a:lstStyle/>
                    <a:p>
                      <a:pPr algn="ctr"/>
                      <a:r>
                        <a:rPr lang="en-US" sz="1200" b="1" dirty="0" smtClean="0">
                          <a:solidFill>
                            <a:schemeClr val="bg1"/>
                          </a:solidFill>
                        </a:rPr>
                        <a:t>6 (15)</a:t>
                      </a:r>
                      <a:endParaRPr lang="en-US" sz="1200" b="1" dirty="0">
                        <a:solidFill>
                          <a:schemeClr val="bg1"/>
                        </a:solidFill>
                      </a:endParaRPr>
                    </a:p>
                  </a:txBody>
                  <a:tcPr marL="67184" marR="67184" marT="33592" marB="33592"/>
                </a:tc>
                <a:tc>
                  <a:txBody>
                    <a:bodyPr/>
                    <a:lstStyle/>
                    <a:p>
                      <a:pPr algn="ctr"/>
                      <a:r>
                        <a:rPr lang="en-US" sz="1200" b="1" dirty="0" smtClean="0">
                          <a:solidFill>
                            <a:schemeClr val="bg1"/>
                          </a:solidFill>
                        </a:rPr>
                        <a:t>7 (30)</a:t>
                      </a:r>
                    </a:p>
                  </a:txBody>
                  <a:tcPr marL="67184" marR="67184" marT="33592" marB="33592"/>
                </a:tc>
                <a:tc>
                  <a:txBody>
                    <a:bodyPr/>
                    <a:lstStyle/>
                    <a:p>
                      <a:pPr algn="ctr"/>
                      <a:r>
                        <a:rPr lang="en-US" sz="1200" b="1" dirty="0" smtClean="0">
                          <a:solidFill>
                            <a:schemeClr val="bg1"/>
                          </a:solidFill>
                        </a:rPr>
                        <a:t>20 (47)</a:t>
                      </a:r>
                      <a:endParaRPr lang="en-US" sz="1200" b="1" dirty="0">
                        <a:solidFill>
                          <a:schemeClr val="bg1"/>
                        </a:solidFill>
                      </a:endParaRPr>
                    </a:p>
                  </a:txBody>
                  <a:tcPr marL="67184" marR="67184" marT="33592" marB="33592"/>
                </a:tc>
                <a:tc>
                  <a:txBody>
                    <a:bodyPr/>
                    <a:lstStyle/>
                    <a:p>
                      <a:pPr algn="ctr"/>
                      <a:r>
                        <a:rPr lang="en-US" sz="1200" b="1" dirty="0" smtClean="0">
                          <a:solidFill>
                            <a:schemeClr val="bg1"/>
                          </a:solidFill>
                        </a:rPr>
                        <a:t>5 (50)</a:t>
                      </a:r>
                      <a:endParaRPr lang="en-US" sz="1200" b="1" dirty="0">
                        <a:solidFill>
                          <a:schemeClr val="bg1"/>
                        </a:solidFill>
                      </a:endParaRPr>
                    </a:p>
                  </a:txBody>
                  <a:tcPr marL="67184" marR="67184" marT="33592" marB="33592"/>
                </a:tc>
              </a:tr>
              <a:tr h="283331">
                <a:tc>
                  <a:txBody>
                    <a:bodyPr/>
                    <a:lstStyle/>
                    <a:p>
                      <a:pPr algn="ctr"/>
                      <a:r>
                        <a:rPr lang="en-US" sz="1200" b="1" dirty="0" smtClean="0">
                          <a:solidFill>
                            <a:schemeClr val="bg1"/>
                          </a:solidFill>
                        </a:rPr>
                        <a:t>Male</a:t>
                      </a:r>
                      <a:endParaRPr lang="en-US" sz="1200" b="1" dirty="0">
                        <a:solidFill>
                          <a:schemeClr val="bg1"/>
                        </a:solidFill>
                      </a:endParaRPr>
                    </a:p>
                  </a:txBody>
                  <a:tcPr marL="67184" marR="67184" marT="33592" marB="33592"/>
                </a:tc>
                <a:tc>
                  <a:txBody>
                    <a:bodyPr/>
                    <a:lstStyle/>
                    <a:p>
                      <a:pPr algn="ctr"/>
                      <a:r>
                        <a:rPr lang="en-US" sz="1200" b="1" dirty="0" smtClean="0">
                          <a:solidFill>
                            <a:schemeClr val="bg1"/>
                          </a:solidFill>
                        </a:rPr>
                        <a:t>34 (85)</a:t>
                      </a:r>
                      <a:endParaRPr lang="en-US" sz="1200" b="1" dirty="0">
                        <a:solidFill>
                          <a:schemeClr val="bg1"/>
                        </a:solidFill>
                      </a:endParaRPr>
                    </a:p>
                  </a:txBody>
                  <a:tcPr marL="67184" marR="67184" marT="33592" marB="33592"/>
                </a:tc>
                <a:tc>
                  <a:txBody>
                    <a:bodyPr/>
                    <a:lstStyle/>
                    <a:p>
                      <a:pPr algn="ctr"/>
                      <a:r>
                        <a:rPr lang="en-US" sz="1200" b="1" dirty="0" smtClean="0">
                          <a:solidFill>
                            <a:schemeClr val="bg1"/>
                          </a:solidFill>
                        </a:rPr>
                        <a:t>16 (70)</a:t>
                      </a:r>
                      <a:endParaRPr lang="en-US" sz="1200" b="1" dirty="0">
                        <a:solidFill>
                          <a:schemeClr val="bg1"/>
                        </a:solidFill>
                      </a:endParaRPr>
                    </a:p>
                  </a:txBody>
                  <a:tcPr marL="67184" marR="67184" marT="33592" marB="33592"/>
                </a:tc>
                <a:tc>
                  <a:txBody>
                    <a:bodyPr/>
                    <a:lstStyle/>
                    <a:p>
                      <a:pPr algn="ctr"/>
                      <a:r>
                        <a:rPr lang="en-US" sz="1200" b="1" dirty="0" smtClean="0">
                          <a:solidFill>
                            <a:schemeClr val="bg1"/>
                          </a:solidFill>
                        </a:rPr>
                        <a:t>23 (53)</a:t>
                      </a:r>
                      <a:endParaRPr lang="en-US" sz="1200" b="1" dirty="0">
                        <a:solidFill>
                          <a:schemeClr val="bg1"/>
                        </a:solidFill>
                      </a:endParaRPr>
                    </a:p>
                  </a:txBody>
                  <a:tcPr marL="67184" marR="67184" marT="33592" marB="33592"/>
                </a:tc>
                <a:tc>
                  <a:txBody>
                    <a:bodyPr/>
                    <a:lstStyle/>
                    <a:p>
                      <a:pPr algn="ctr"/>
                      <a:r>
                        <a:rPr lang="en-US" sz="1200" b="1" dirty="0" smtClean="0">
                          <a:solidFill>
                            <a:schemeClr val="bg1"/>
                          </a:solidFill>
                        </a:rPr>
                        <a:t>5 (50)</a:t>
                      </a:r>
                      <a:endParaRPr lang="en-US" sz="1200" b="1" dirty="0">
                        <a:solidFill>
                          <a:schemeClr val="bg1"/>
                        </a:solidFill>
                      </a:endParaRPr>
                    </a:p>
                  </a:txBody>
                  <a:tcPr marL="67184" marR="67184" marT="33592" marB="33592"/>
                </a:tc>
              </a:tr>
            </a:tbl>
          </a:graphicData>
        </a:graphic>
      </p:graphicFrame>
      <p:pic>
        <p:nvPicPr>
          <p:cNvPr id="14" name="195557FD-034F-4DA6-98B8-8F486B329A30" descr="195557FD-034F-4DA6-98B8-8F486B329A30"/>
          <p:cNvPicPr>
            <a:picLocks noChangeAspect="1" noChangeArrowheads="1"/>
          </p:cNvPicPr>
          <p:nvPr/>
        </p:nvPicPr>
        <p:blipFill rotWithShape="1">
          <a:blip r:embed="rId5">
            <a:extLst>
              <a:ext uri="{28A0092B-C50C-407E-A947-70E740481C1C}">
                <a14:useLocalDpi xmlns:a14="http://schemas.microsoft.com/office/drawing/2010/main" val="0"/>
              </a:ext>
            </a:extLst>
          </a:blip>
          <a:srcRect l="9278" t="79871" r="61319" b="15879"/>
          <a:stretch/>
        </p:blipFill>
        <p:spPr bwMode="auto">
          <a:xfrm>
            <a:off x="2057400" y="1752600"/>
            <a:ext cx="1347066" cy="34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195557FD-034F-4DA6-98B8-8F486B329A30" descr="195557FD-034F-4DA6-98B8-8F486B329A30"/>
          <p:cNvPicPr>
            <a:picLocks noChangeAspect="1" noChangeArrowheads="1"/>
          </p:cNvPicPr>
          <p:nvPr/>
        </p:nvPicPr>
        <p:blipFill rotWithShape="1">
          <a:blip r:embed="rId5">
            <a:extLst>
              <a:ext uri="{28A0092B-C50C-407E-A947-70E740481C1C}">
                <a14:useLocalDpi xmlns:a14="http://schemas.microsoft.com/office/drawing/2010/main" val="0"/>
              </a:ext>
            </a:extLst>
          </a:blip>
          <a:srcRect l="38401" t="80848" r="36677" b="16351"/>
          <a:stretch/>
        </p:blipFill>
        <p:spPr bwMode="auto">
          <a:xfrm>
            <a:off x="2133600" y="2209800"/>
            <a:ext cx="1141798" cy="228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95557FD-034F-4DA6-98B8-8F486B329A30" descr="195557FD-034F-4DA6-98B8-8F486B329A30"/>
          <p:cNvPicPr>
            <a:picLocks noChangeAspect="1" noChangeArrowheads="1"/>
          </p:cNvPicPr>
          <p:nvPr/>
        </p:nvPicPr>
        <p:blipFill rotWithShape="1">
          <a:blip r:embed="rId5">
            <a:extLst>
              <a:ext uri="{28A0092B-C50C-407E-A947-70E740481C1C}">
                <a14:useLocalDpi xmlns:a14="http://schemas.microsoft.com/office/drawing/2010/main" val="0"/>
              </a:ext>
            </a:extLst>
          </a:blip>
          <a:srcRect l="63043" t="80848" r="6285" b="16037"/>
          <a:stretch/>
        </p:blipFill>
        <p:spPr bwMode="auto">
          <a:xfrm>
            <a:off x="2133600" y="2902639"/>
            <a:ext cx="1405197" cy="25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195557FD-034F-4DA6-98B8-8F486B329A30" descr="195557FD-034F-4DA6-98B8-8F486B329A30"/>
          <p:cNvPicPr>
            <a:picLocks noChangeAspect="1" noChangeArrowheads="1"/>
          </p:cNvPicPr>
          <p:nvPr/>
        </p:nvPicPr>
        <p:blipFill rotWithShape="1">
          <a:blip r:embed="rId5">
            <a:extLst>
              <a:ext uri="{28A0092B-C50C-407E-A947-70E740481C1C}">
                <a14:useLocalDpi xmlns:a14="http://schemas.microsoft.com/office/drawing/2010/main" val="0"/>
              </a:ext>
            </a:extLst>
          </a:blip>
          <a:srcRect l="38401" t="83649" r="35276" b="13203"/>
          <a:stretch/>
        </p:blipFill>
        <p:spPr bwMode="auto">
          <a:xfrm>
            <a:off x="2133600" y="3156967"/>
            <a:ext cx="1205944" cy="25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1623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82417292"/>
              </p:ext>
            </p:extLst>
          </p:nvPr>
        </p:nvGraphicFramePr>
        <p:xfrm>
          <a:off x="152400" y="1600200"/>
          <a:ext cx="4267200" cy="4267198"/>
        </p:xfrm>
        <a:graphic>
          <a:graphicData uri="http://schemas.openxmlformats.org/drawingml/2006/table">
            <a:tbl>
              <a:tblPr firstRow="1" bandRow="1">
                <a:tableStyleId>{21E4AEA4-8DFA-4A89-87EB-49C32662AFE0}</a:tableStyleId>
              </a:tblPr>
              <a:tblGrid>
                <a:gridCol w="1837266"/>
                <a:gridCol w="1007534"/>
                <a:gridCol w="1422400"/>
              </a:tblGrid>
              <a:tr h="4697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Department/Total Number of Faculty</a:t>
                      </a:r>
                    </a:p>
                  </a:txBody>
                  <a:tcPr/>
                </a:tc>
                <a:tc>
                  <a:txBody>
                    <a:bodyPr/>
                    <a:lstStyle/>
                    <a:p>
                      <a:pPr algn="ctr"/>
                      <a:r>
                        <a:rPr lang="en-US" sz="1100" dirty="0" smtClean="0"/>
                        <a:t>Female</a:t>
                      </a:r>
                      <a:r>
                        <a:rPr lang="en-US" sz="1100" baseline="0" dirty="0" smtClean="0"/>
                        <a:t> </a:t>
                      </a:r>
                    </a:p>
                    <a:p>
                      <a:pPr algn="ctr"/>
                      <a:r>
                        <a:rPr lang="en-US" sz="1000" baseline="0" dirty="0" smtClean="0"/>
                        <a:t>N(%)</a:t>
                      </a:r>
                      <a:endParaRPr lang="en-US" sz="1000" dirty="0"/>
                    </a:p>
                  </a:txBody>
                  <a:tcPr/>
                </a:tc>
                <a:tc>
                  <a:txBody>
                    <a:bodyPr/>
                    <a:lstStyle/>
                    <a:p>
                      <a:pPr algn="ctr"/>
                      <a:r>
                        <a:rPr lang="en-US" sz="1100" dirty="0" smtClean="0"/>
                        <a:t>Male</a:t>
                      </a:r>
                      <a:r>
                        <a:rPr lang="en-US" sz="1100" baseline="0" dirty="0" smtClean="0"/>
                        <a:t> </a:t>
                      </a:r>
                    </a:p>
                    <a:p>
                      <a:pPr algn="ctr"/>
                      <a:r>
                        <a:rPr lang="en-US" sz="1000" baseline="0" dirty="0" smtClean="0"/>
                        <a:t>N(%)</a:t>
                      </a:r>
                      <a:endParaRPr lang="en-US" sz="1000" dirty="0" smtClean="0"/>
                    </a:p>
                  </a:txBody>
                  <a:tcPr/>
                </a:tc>
              </a:tr>
              <a:tr h="234894">
                <a:tc>
                  <a:txBody>
                    <a:bodyPr/>
                    <a:lstStyle/>
                    <a:p>
                      <a:pPr algn="ctr" fontAlgn="b"/>
                      <a:r>
                        <a:rPr lang="en-US" sz="1100" u="none" strike="noStrike" dirty="0" smtClean="0">
                          <a:effectLst/>
                        </a:rPr>
                        <a:t>Anesthesiology (</a:t>
                      </a:r>
                      <a:r>
                        <a:rPr lang="en-US" sz="1000" u="none" strike="noStrike" dirty="0" smtClean="0">
                          <a:effectLst/>
                        </a:rPr>
                        <a:t>n=59)</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20 (34)</a:t>
                      </a:r>
                      <a:endParaRPr lang="en-US" sz="1200" b="1" dirty="0"/>
                    </a:p>
                  </a:txBody>
                  <a:tcPr marL="41434" marR="41434" marT="20717" marB="20717"/>
                </a:tc>
                <a:tc>
                  <a:txBody>
                    <a:bodyPr/>
                    <a:lstStyle/>
                    <a:p>
                      <a:pPr algn="ctr"/>
                      <a:r>
                        <a:rPr lang="en-US" sz="1200" dirty="0" smtClean="0"/>
                        <a:t>39 (66)</a:t>
                      </a:r>
                      <a:endParaRPr lang="en-US" sz="1200" b="1" dirty="0"/>
                    </a:p>
                  </a:txBody>
                  <a:tcPr marL="41434" marR="41434" marT="20717" marB="20717"/>
                </a:tc>
              </a:tr>
              <a:tr h="281867">
                <a:tc>
                  <a:txBody>
                    <a:bodyPr/>
                    <a:lstStyle/>
                    <a:p>
                      <a:pPr algn="ctr" fontAlgn="b"/>
                      <a:r>
                        <a:rPr lang="en-US" sz="1100" u="none" strike="noStrike" dirty="0">
                          <a:effectLst/>
                        </a:rPr>
                        <a:t>Biomedical </a:t>
                      </a:r>
                      <a:r>
                        <a:rPr lang="en-US" sz="1100" u="none" strike="noStrike" dirty="0" smtClean="0">
                          <a:effectLst/>
                        </a:rPr>
                        <a:t>Informatics (</a:t>
                      </a:r>
                      <a:r>
                        <a:rPr lang="en-US" sz="1000" u="none" strike="noStrike" dirty="0" smtClean="0">
                          <a:effectLst/>
                        </a:rPr>
                        <a:t>n=1)</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0 (0)</a:t>
                      </a:r>
                      <a:endParaRPr lang="en-US" sz="1200" b="1" dirty="0"/>
                    </a:p>
                  </a:txBody>
                  <a:tcPr marL="41434" marR="41434" marT="20717" marB="20717"/>
                </a:tc>
                <a:tc>
                  <a:txBody>
                    <a:bodyPr/>
                    <a:lstStyle/>
                    <a:p>
                      <a:pPr algn="ctr"/>
                      <a:r>
                        <a:rPr lang="en-US" sz="1200" dirty="0" smtClean="0"/>
                        <a:t>1 (100)</a:t>
                      </a:r>
                      <a:endParaRPr lang="en-US" sz="1200" b="1" dirty="0"/>
                    </a:p>
                  </a:txBody>
                  <a:tcPr marL="41434" marR="41434" marT="20717" marB="20717"/>
                </a:tc>
              </a:tr>
              <a:tr h="281867">
                <a:tc>
                  <a:txBody>
                    <a:bodyPr/>
                    <a:lstStyle/>
                    <a:p>
                      <a:pPr algn="ctr" fontAlgn="b"/>
                      <a:r>
                        <a:rPr lang="en-US" sz="1100" u="none" strike="noStrike" dirty="0">
                          <a:effectLst/>
                        </a:rPr>
                        <a:t>Cancer </a:t>
                      </a:r>
                      <a:r>
                        <a:rPr lang="en-US" sz="1100" u="none" strike="noStrike" dirty="0" smtClean="0">
                          <a:effectLst/>
                        </a:rPr>
                        <a:t>Biology (</a:t>
                      </a:r>
                      <a:r>
                        <a:rPr lang="en-US" sz="1000" u="none" strike="noStrike" dirty="0" smtClean="0">
                          <a:effectLst/>
                        </a:rPr>
                        <a:t>n=14)</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6 (43)</a:t>
                      </a:r>
                      <a:endParaRPr lang="en-US" sz="1200" b="1" dirty="0"/>
                    </a:p>
                  </a:txBody>
                  <a:tcPr marL="41434" marR="41434" marT="20717" marB="20717"/>
                </a:tc>
                <a:tc>
                  <a:txBody>
                    <a:bodyPr/>
                    <a:lstStyle/>
                    <a:p>
                      <a:pPr algn="ctr"/>
                      <a:r>
                        <a:rPr lang="en-US" sz="1200" dirty="0" smtClean="0"/>
                        <a:t>8 (57)</a:t>
                      </a:r>
                      <a:endParaRPr lang="en-US" sz="1200" b="1" dirty="0"/>
                    </a:p>
                  </a:txBody>
                  <a:tcPr marL="41434" marR="41434" marT="20717" marB="20717"/>
                </a:tc>
              </a:tr>
              <a:tr h="281867">
                <a:tc>
                  <a:txBody>
                    <a:bodyPr/>
                    <a:lstStyle/>
                    <a:p>
                      <a:pPr algn="ctr" fontAlgn="b"/>
                      <a:r>
                        <a:rPr lang="en-US" sz="1100" u="none" strike="noStrike" dirty="0" smtClean="0">
                          <a:effectLst/>
                        </a:rPr>
                        <a:t>Dermatology (</a:t>
                      </a:r>
                      <a:r>
                        <a:rPr lang="en-US" sz="1000" u="none" strike="noStrike" dirty="0" smtClean="0">
                          <a:effectLst/>
                        </a:rPr>
                        <a:t>n=9)</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2 (22)</a:t>
                      </a:r>
                      <a:endParaRPr lang="en-US" sz="1200" b="1" dirty="0"/>
                    </a:p>
                  </a:txBody>
                  <a:tcPr marL="41434" marR="41434" marT="20717" marB="20717"/>
                </a:tc>
                <a:tc>
                  <a:txBody>
                    <a:bodyPr/>
                    <a:lstStyle/>
                    <a:p>
                      <a:pPr algn="ctr"/>
                      <a:r>
                        <a:rPr lang="en-US" sz="1200" dirty="0" smtClean="0"/>
                        <a:t>7 (78)</a:t>
                      </a:r>
                      <a:endParaRPr lang="en-US" sz="1200" b="1" dirty="0"/>
                    </a:p>
                  </a:txBody>
                  <a:tcPr marL="41434" marR="41434" marT="20717" marB="20717"/>
                </a:tc>
              </a:tr>
              <a:tr h="281867">
                <a:tc>
                  <a:txBody>
                    <a:bodyPr/>
                    <a:lstStyle/>
                    <a:p>
                      <a:pPr algn="ctr" fontAlgn="b"/>
                      <a:r>
                        <a:rPr lang="en-US" sz="1100" u="none" strike="noStrike" dirty="0">
                          <a:effectLst/>
                        </a:rPr>
                        <a:t>Emergency </a:t>
                      </a:r>
                      <a:r>
                        <a:rPr lang="en-US" sz="1100" u="none" strike="noStrike" dirty="0" smtClean="0">
                          <a:effectLst/>
                        </a:rPr>
                        <a:t>Medicine (</a:t>
                      </a:r>
                      <a:r>
                        <a:rPr lang="en-US" sz="1000" u="none" strike="noStrike" dirty="0" smtClean="0">
                          <a:effectLst/>
                        </a:rPr>
                        <a:t>n=56)</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14 (25)</a:t>
                      </a:r>
                      <a:endParaRPr lang="en-US" sz="1200" b="1" dirty="0"/>
                    </a:p>
                  </a:txBody>
                  <a:tcPr marL="41434" marR="41434" marT="20717" marB="20717"/>
                </a:tc>
                <a:tc>
                  <a:txBody>
                    <a:bodyPr/>
                    <a:lstStyle/>
                    <a:p>
                      <a:pPr algn="ctr"/>
                      <a:r>
                        <a:rPr lang="en-US" sz="1200" dirty="0" smtClean="0"/>
                        <a:t>42 (75)</a:t>
                      </a:r>
                      <a:endParaRPr lang="en-US" sz="1200" b="1" dirty="0"/>
                    </a:p>
                  </a:txBody>
                  <a:tcPr marL="41434" marR="41434" marT="20717" marB="20717"/>
                </a:tc>
              </a:tr>
              <a:tr h="281867">
                <a:tc>
                  <a:txBody>
                    <a:bodyPr/>
                    <a:lstStyle/>
                    <a:p>
                      <a:pPr algn="ctr" fontAlgn="b"/>
                      <a:r>
                        <a:rPr lang="en-US" sz="1100" u="none" strike="noStrike" dirty="0">
                          <a:effectLst/>
                        </a:rPr>
                        <a:t>Environmental </a:t>
                      </a:r>
                      <a:r>
                        <a:rPr lang="en-US" sz="1100" u="none" strike="noStrike" dirty="0" smtClean="0">
                          <a:effectLst/>
                        </a:rPr>
                        <a:t>Health (</a:t>
                      </a:r>
                      <a:r>
                        <a:rPr lang="en-US" sz="1000" u="none" strike="noStrike" dirty="0" smtClean="0">
                          <a:effectLst/>
                        </a:rPr>
                        <a:t>n=37)</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9 (24)</a:t>
                      </a:r>
                      <a:endParaRPr lang="en-US" sz="1200" b="1" dirty="0"/>
                    </a:p>
                  </a:txBody>
                  <a:tcPr marL="41434" marR="41434" marT="20717" marB="20717"/>
                </a:tc>
                <a:tc>
                  <a:txBody>
                    <a:bodyPr/>
                    <a:lstStyle/>
                    <a:p>
                      <a:pPr algn="ctr"/>
                      <a:r>
                        <a:rPr lang="en-US" sz="1200" dirty="0" smtClean="0"/>
                        <a:t>28 (76)</a:t>
                      </a:r>
                      <a:endParaRPr lang="en-US" sz="1200" b="1" dirty="0"/>
                    </a:p>
                  </a:txBody>
                  <a:tcPr marL="41434" marR="41434" marT="20717" marB="20717"/>
                </a:tc>
              </a:tr>
              <a:tr h="354298">
                <a:tc>
                  <a:txBody>
                    <a:bodyPr/>
                    <a:lstStyle/>
                    <a:p>
                      <a:pPr algn="ctr" fontAlgn="b"/>
                      <a:r>
                        <a:rPr lang="en-US" sz="1100" u="none" strike="noStrike" dirty="0">
                          <a:effectLst/>
                        </a:rPr>
                        <a:t>Family &amp; Community </a:t>
                      </a:r>
                      <a:r>
                        <a:rPr lang="en-US" sz="1100" u="none" strike="noStrike" dirty="0" smtClean="0">
                          <a:effectLst/>
                        </a:rPr>
                        <a:t>Medicine (</a:t>
                      </a:r>
                      <a:r>
                        <a:rPr lang="en-US" sz="1000" u="none" strike="noStrike" dirty="0" smtClean="0">
                          <a:effectLst/>
                        </a:rPr>
                        <a:t>n=28)</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12 (43)</a:t>
                      </a:r>
                      <a:endParaRPr lang="en-US" sz="1200" b="1" dirty="0"/>
                    </a:p>
                  </a:txBody>
                  <a:tcPr marL="41434" marR="41434" marT="20717" marB="20717"/>
                </a:tc>
                <a:tc>
                  <a:txBody>
                    <a:bodyPr/>
                    <a:lstStyle/>
                    <a:p>
                      <a:pPr algn="ctr"/>
                      <a:r>
                        <a:rPr lang="en-US" sz="1200" dirty="0" smtClean="0"/>
                        <a:t>16 (57)</a:t>
                      </a:r>
                      <a:endParaRPr lang="en-US" sz="1200" b="1" dirty="0"/>
                    </a:p>
                  </a:txBody>
                  <a:tcPr marL="41434" marR="41434" marT="20717" marB="20717"/>
                </a:tc>
              </a:tr>
              <a:tr h="281867">
                <a:tc>
                  <a:txBody>
                    <a:bodyPr/>
                    <a:lstStyle/>
                    <a:p>
                      <a:pPr algn="ctr" fontAlgn="b"/>
                      <a:r>
                        <a:rPr lang="en-US" sz="1100" u="none" strike="noStrike" dirty="0">
                          <a:effectLst/>
                        </a:rPr>
                        <a:t>Internal </a:t>
                      </a:r>
                      <a:r>
                        <a:rPr lang="en-US" sz="1100" u="none" strike="noStrike" dirty="0" smtClean="0">
                          <a:effectLst/>
                        </a:rPr>
                        <a:t>Medicine (</a:t>
                      </a:r>
                      <a:r>
                        <a:rPr lang="en-US" sz="1000" u="none" strike="noStrike" dirty="0" smtClean="0">
                          <a:effectLst/>
                        </a:rPr>
                        <a:t>n=208)</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73 (35)</a:t>
                      </a:r>
                      <a:endParaRPr lang="en-US" sz="1200" b="1" dirty="0"/>
                    </a:p>
                  </a:txBody>
                  <a:tcPr marL="41434" marR="41434" marT="20717" marB="20717"/>
                </a:tc>
                <a:tc>
                  <a:txBody>
                    <a:bodyPr/>
                    <a:lstStyle/>
                    <a:p>
                      <a:pPr algn="ctr"/>
                      <a:r>
                        <a:rPr lang="en-US" sz="1200" dirty="0" smtClean="0"/>
                        <a:t>135 (65)</a:t>
                      </a:r>
                      <a:endParaRPr lang="en-US" sz="1200" b="1" dirty="0"/>
                    </a:p>
                  </a:txBody>
                  <a:tcPr marL="41434" marR="41434" marT="20717" marB="20717"/>
                </a:tc>
              </a:tr>
              <a:tr h="281867">
                <a:tc>
                  <a:txBody>
                    <a:bodyPr/>
                    <a:lstStyle/>
                    <a:p>
                      <a:pPr algn="ctr" fontAlgn="b"/>
                      <a:r>
                        <a:rPr lang="en-US" sz="1100" u="none" strike="noStrike" dirty="0">
                          <a:effectLst/>
                        </a:rPr>
                        <a:t>Medical </a:t>
                      </a:r>
                      <a:r>
                        <a:rPr lang="en-US" sz="1100" u="none" strike="noStrike" dirty="0" smtClean="0">
                          <a:effectLst/>
                        </a:rPr>
                        <a:t>Education (</a:t>
                      </a:r>
                      <a:r>
                        <a:rPr lang="en-US" sz="1000" u="none" strike="noStrike" dirty="0" smtClean="0">
                          <a:effectLst/>
                        </a:rPr>
                        <a:t>n=5)</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1 (20)</a:t>
                      </a:r>
                      <a:endParaRPr lang="en-US" sz="1200" b="1" dirty="0"/>
                    </a:p>
                  </a:txBody>
                  <a:tcPr marL="41434" marR="41434" marT="20717" marB="20717"/>
                </a:tc>
                <a:tc>
                  <a:txBody>
                    <a:bodyPr/>
                    <a:lstStyle/>
                    <a:p>
                      <a:pPr algn="ctr"/>
                      <a:r>
                        <a:rPr lang="en-US" sz="1200" dirty="0" smtClean="0"/>
                        <a:t>4 (80)</a:t>
                      </a:r>
                      <a:endParaRPr lang="en-US" sz="1200" b="1" dirty="0"/>
                    </a:p>
                  </a:txBody>
                  <a:tcPr marL="41434" marR="41434" marT="20717" marB="20717"/>
                </a:tc>
              </a:tr>
              <a:tr h="354298">
                <a:tc>
                  <a:txBody>
                    <a:bodyPr/>
                    <a:lstStyle/>
                    <a:p>
                      <a:pPr algn="ctr" fontAlgn="b"/>
                      <a:r>
                        <a:rPr lang="en-US" sz="1100" u="none" strike="noStrike" dirty="0">
                          <a:effectLst/>
                        </a:rPr>
                        <a:t>Molecular &amp; Cellular </a:t>
                      </a:r>
                      <a:r>
                        <a:rPr lang="en-US" sz="1100" u="none" strike="noStrike" dirty="0" smtClean="0">
                          <a:effectLst/>
                        </a:rPr>
                        <a:t>Physiology (</a:t>
                      </a:r>
                      <a:r>
                        <a:rPr lang="en-US" sz="1000" u="none" strike="noStrike" dirty="0" smtClean="0">
                          <a:effectLst/>
                        </a:rPr>
                        <a:t>n=11)</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3 (27)</a:t>
                      </a:r>
                      <a:endParaRPr lang="en-US" sz="1200" b="1" dirty="0"/>
                    </a:p>
                  </a:txBody>
                  <a:tcPr marL="41434" marR="41434" marT="20717" marB="20717"/>
                </a:tc>
                <a:tc>
                  <a:txBody>
                    <a:bodyPr/>
                    <a:lstStyle/>
                    <a:p>
                      <a:pPr algn="ctr"/>
                      <a:r>
                        <a:rPr lang="en-US" sz="1200" dirty="0" smtClean="0"/>
                        <a:t>8 (73)</a:t>
                      </a:r>
                      <a:endParaRPr lang="en-US" sz="1200" b="1" dirty="0"/>
                    </a:p>
                  </a:txBody>
                  <a:tcPr marL="41434" marR="41434" marT="20717" marB="20717"/>
                </a:tc>
              </a:tr>
              <a:tr h="526554">
                <a:tc>
                  <a:txBody>
                    <a:bodyPr/>
                    <a:lstStyle/>
                    <a:p>
                      <a:pPr algn="ctr" fontAlgn="b"/>
                      <a:r>
                        <a:rPr lang="en-US" sz="1100" u="none" strike="noStrike" dirty="0" smtClean="0">
                          <a:effectLst/>
                        </a:rPr>
                        <a:t>Molecular Genetics, Biochemistry &amp; Microbiology (</a:t>
                      </a:r>
                      <a:r>
                        <a:rPr lang="en-US" sz="1000" u="none" strike="noStrike" dirty="0" smtClean="0">
                          <a:effectLst/>
                        </a:rPr>
                        <a:t>n=17)</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1 (6)</a:t>
                      </a:r>
                      <a:endParaRPr lang="en-US" sz="1200" b="1" dirty="0"/>
                    </a:p>
                  </a:txBody>
                  <a:tcPr marL="41434" marR="41434" marT="20717" marB="20717"/>
                </a:tc>
                <a:tc>
                  <a:txBody>
                    <a:bodyPr/>
                    <a:lstStyle/>
                    <a:p>
                      <a:pPr algn="ctr"/>
                      <a:r>
                        <a:rPr lang="en-US" sz="1200" dirty="0" smtClean="0"/>
                        <a:t>16 (94)</a:t>
                      </a:r>
                      <a:endParaRPr lang="en-US" sz="1200" b="1" dirty="0"/>
                    </a:p>
                  </a:txBody>
                  <a:tcPr marL="41434" marR="41434" marT="20717" marB="20717"/>
                </a:tc>
              </a:tr>
              <a:tr h="35429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Neurology &amp; Rehabilitation Medicine (</a:t>
                      </a:r>
                      <a:r>
                        <a:rPr lang="en-US" sz="1000" u="none" strike="noStrike" dirty="0" smtClean="0">
                          <a:effectLst/>
                        </a:rPr>
                        <a:t>n=44)</a:t>
                      </a:r>
                      <a:endParaRPr lang="en-US" sz="1100" b="1" i="0" u="none" strike="noStrike" dirty="0" smtClean="0">
                        <a:solidFill>
                          <a:schemeClr val="tx1"/>
                        </a:solidFill>
                        <a:effectLst/>
                        <a:latin typeface="+mn-lt"/>
                      </a:endParaRPr>
                    </a:p>
                  </a:txBody>
                  <a:tcPr marL="9525" marR="9525" marT="9525" marB="0" anchor="b"/>
                </a:tc>
                <a:tc>
                  <a:txBody>
                    <a:bodyPr/>
                    <a:lstStyle/>
                    <a:p>
                      <a:pPr algn="ctr"/>
                      <a:r>
                        <a:rPr lang="en-US" sz="1200" dirty="0" smtClean="0"/>
                        <a:t>15 (34)</a:t>
                      </a:r>
                      <a:endParaRPr lang="en-US" sz="1200" b="1" dirty="0"/>
                    </a:p>
                  </a:txBody>
                  <a:tcPr marL="41434" marR="41434" marT="20717" marB="20717"/>
                </a:tc>
                <a:tc>
                  <a:txBody>
                    <a:bodyPr/>
                    <a:lstStyle/>
                    <a:p>
                      <a:pPr algn="ctr"/>
                      <a:r>
                        <a:rPr lang="en-US" sz="1200" dirty="0" smtClean="0"/>
                        <a:t>29 (66)</a:t>
                      </a:r>
                      <a:endParaRPr lang="en-US" sz="1200" b="1" dirty="0"/>
                    </a:p>
                  </a:txBody>
                  <a:tcPr marL="41434" marR="41434" marT="20717" marB="20717"/>
                </a:tc>
              </a:tr>
            </a:tbl>
          </a:graphicData>
        </a:graphic>
      </p:graphicFrame>
      <p:pic>
        <p:nvPicPr>
          <p:cNvPr id="7" name="Picture 2" descr="http://med.stanford.edu/content/dam/sm-news/images/2014/01/AAMC-Blu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24760"/>
            <a:ext cx="1765329" cy="88760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219200" y="228600"/>
            <a:ext cx="5715000" cy="1045033"/>
          </a:xfrm>
        </p:spPr>
        <p:txBody>
          <a:bodyPr>
            <a:noAutofit/>
          </a:bodyPr>
          <a:lstStyle/>
          <a:p>
            <a:r>
              <a:rPr lang="en-US" sz="2400" b="1" dirty="0" smtClean="0">
                <a:solidFill>
                  <a:schemeClr val="tx2">
                    <a:lumMod val="75000"/>
                  </a:schemeClr>
                </a:solidFill>
              </a:rPr>
              <a:t/>
            </a:r>
            <a:br>
              <a:rPr lang="en-US" sz="2400" b="1" dirty="0" smtClean="0">
                <a:solidFill>
                  <a:schemeClr val="tx2">
                    <a:lumMod val="75000"/>
                  </a:schemeClr>
                </a:solidFill>
              </a:rPr>
            </a:br>
            <a:r>
              <a:rPr lang="en-US" sz="2400" b="1" dirty="0" smtClean="0">
                <a:solidFill>
                  <a:schemeClr val="tx2">
                    <a:lumMod val="75000"/>
                  </a:schemeClr>
                </a:solidFill>
              </a:rPr>
              <a:t>Full-Time Faculty Department Breakdown – </a:t>
            </a:r>
            <a:br>
              <a:rPr lang="en-US" sz="2400" b="1" dirty="0" smtClean="0">
                <a:solidFill>
                  <a:schemeClr val="tx2">
                    <a:lumMod val="75000"/>
                  </a:schemeClr>
                </a:solidFill>
              </a:rPr>
            </a:br>
            <a:r>
              <a:rPr lang="en-US" sz="2400" b="1" dirty="0" smtClean="0">
                <a:solidFill>
                  <a:schemeClr val="tx2">
                    <a:lumMod val="75000"/>
                  </a:schemeClr>
                </a:solidFill>
              </a:rPr>
              <a:t>Female &amp; Male</a:t>
            </a:r>
            <a:r>
              <a:rPr lang="en-US" sz="1800" b="1" dirty="0" smtClean="0">
                <a:solidFill>
                  <a:schemeClr val="tx2">
                    <a:lumMod val="75000"/>
                  </a:schemeClr>
                </a:solidFill>
              </a:rPr>
              <a:t/>
            </a:r>
            <a:br>
              <a:rPr lang="en-US" sz="1800" b="1" dirty="0" smtClean="0">
                <a:solidFill>
                  <a:schemeClr val="tx2">
                    <a:lumMod val="75000"/>
                  </a:schemeClr>
                </a:solidFill>
              </a:rPr>
            </a:br>
            <a:r>
              <a:rPr lang="en-US" sz="1200" b="1" dirty="0" smtClean="0">
                <a:solidFill>
                  <a:schemeClr val="tx2">
                    <a:lumMod val="75000"/>
                  </a:schemeClr>
                </a:solidFill>
              </a:rPr>
              <a:t>(excludes </a:t>
            </a:r>
            <a:r>
              <a:rPr lang="en-US" sz="1200" b="1" dirty="0">
                <a:solidFill>
                  <a:schemeClr val="tx2">
                    <a:lumMod val="75000"/>
                  </a:schemeClr>
                </a:solidFill>
              </a:rPr>
              <a:t>affiliate </a:t>
            </a:r>
            <a:r>
              <a:rPr lang="en-US" sz="1200" b="1" dirty="0" smtClean="0">
                <a:solidFill>
                  <a:schemeClr val="tx2">
                    <a:lumMod val="75000"/>
                  </a:schemeClr>
                </a:solidFill>
              </a:rPr>
              <a:t>faculty)</a:t>
            </a:r>
            <a:br>
              <a:rPr lang="en-US" sz="1200" b="1" dirty="0" smtClean="0">
                <a:solidFill>
                  <a:schemeClr val="tx2">
                    <a:lumMod val="75000"/>
                  </a:schemeClr>
                </a:solidFill>
              </a:rPr>
            </a:br>
            <a:endParaRPr lang="en-US" sz="1200" b="1" dirty="0">
              <a:solidFill>
                <a:schemeClr val="tx2">
                  <a:lumMod val="75000"/>
                </a:schemeClr>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22966403"/>
              </p:ext>
            </p:extLst>
          </p:nvPr>
        </p:nvGraphicFramePr>
        <p:xfrm>
          <a:off x="4648200" y="1600201"/>
          <a:ext cx="4267200" cy="4267196"/>
        </p:xfrm>
        <a:graphic>
          <a:graphicData uri="http://schemas.openxmlformats.org/drawingml/2006/table">
            <a:tbl>
              <a:tblPr firstRow="1" bandRow="1">
                <a:tableStyleId>{21E4AEA4-8DFA-4A89-87EB-49C32662AFE0}</a:tableStyleId>
              </a:tblPr>
              <a:tblGrid>
                <a:gridCol w="1896534"/>
                <a:gridCol w="948266"/>
                <a:gridCol w="1422400"/>
              </a:tblGrid>
              <a:tr h="4914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t>Department/Total Number of Faculty</a:t>
                      </a:r>
                    </a:p>
                  </a:txBody>
                  <a:tcPr/>
                </a:tc>
                <a:tc>
                  <a:txBody>
                    <a:bodyPr/>
                    <a:lstStyle/>
                    <a:p>
                      <a:pPr algn="ctr"/>
                      <a:r>
                        <a:rPr lang="en-US" sz="1100" dirty="0" smtClean="0"/>
                        <a:t>Female</a:t>
                      </a:r>
                      <a:r>
                        <a:rPr lang="en-US" sz="1100" baseline="0" dirty="0" smtClean="0"/>
                        <a:t> </a:t>
                      </a:r>
                    </a:p>
                    <a:p>
                      <a:pPr algn="ctr"/>
                      <a:r>
                        <a:rPr lang="en-US" sz="1000" baseline="0" dirty="0" smtClean="0"/>
                        <a:t>N(%)</a:t>
                      </a:r>
                      <a:endParaRPr lang="en-US" sz="1000" dirty="0"/>
                    </a:p>
                  </a:txBody>
                  <a:tcPr/>
                </a:tc>
                <a:tc>
                  <a:txBody>
                    <a:bodyPr/>
                    <a:lstStyle/>
                    <a:p>
                      <a:pPr algn="ctr"/>
                      <a:r>
                        <a:rPr lang="en-US" sz="1100" dirty="0" smtClean="0"/>
                        <a:t>Male</a:t>
                      </a:r>
                      <a:r>
                        <a:rPr lang="en-US" sz="1100" baseline="0" dirty="0" smtClean="0"/>
                        <a:t> </a:t>
                      </a:r>
                    </a:p>
                    <a:p>
                      <a:pPr algn="ctr"/>
                      <a:r>
                        <a:rPr lang="en-US" sz="1000" baseline="0" dirty="0" smtClean="0"/>
                        <a:t>N(%)</a:t>
                      </a:r>
                      <a:endParaRPr lang="en-US" sz="1000" dirty="0" smtClean="0"/>
                    </a:p>
                  </a:txBody>
                  <a:tcPr/>
                </a:tc>
              </a:tr>
              <a:tr h="24571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Neurosurgery (</a:t>
                      </a:r>
                      <a:r>
                        <a:rPr lang="en-US" sz="1000" u="none" strike="noStrike" dirty="0" smtClean="0">
                          <a:effectLst/>
                        </a:rPr>
                        <a:t>n=13)</a:t>
                      </a:r>
                      <a:endParaRPr lang="en-US" sz="1000" b="1" i="0" u="none" strike="noStrike" dirty="0" smtClean="0">
                        <a:solidFill>
                          <a:schemeClr val="tx1"/>
                        </a:solidFill>
                        <a:effectLst/>
                        <a:latin typeface="+mn-lt"/>
                      </a:endParaRPr>
                    </a:p>
                  </a:txBody>
                  <a:tcPr marL="9525" marR="9525" marT="9525" marB="0" anchor="b"/>
                </a:tc>
                <a:tc>
                  <a:txBody>
                    <a:bodyPr/>
                    <a:lstStyle/>
                    <a:p>
                      <a:pPr algn="ctr"/>
                      <a:r>
                        <a:rPr lang="en-US" sz="1200" dirty="0" smtClean="0"/>
                        <a:t>0 (0)</a:t>
                      </a:r>
                      <a:endParaRPr lang="en-US" sz="1200" b="1" dirty="0"/>
                    </a:p>
                  </a:txBody>
                  <a:tcPr marL="41434" marR="41434" marT="20717" marB="20717"/>
                </a:tc>
                <a:tc>
                  <a:txBody>
                    <a:bodyPr/>
                    <a:lstStyle/>
                    <a:p>
                      <a:pPr algn="ctr"/>
                      <a:r>
                        <a:rPr lang="en-US" sz="1200" dirty="0" smtClean="0"/>
                        <a:t>13 (100)</a:t>
                      </a:r>
                      <a:endParaRPr lang="en-US" sz="1200" b="1" dirty="0"/>
                    </a:p>
                  </a:txBody>
                  <a:tcPr marL="41434" marR="41434" marT="20717" marB="20717"/>
                </a:tc>
              </a:tr>
              <a:tr h="294851">
                <a:tc>
                  <a:txBody>
                    <a:bodyPr/>
                    <a:lstStyle/>
                    <a:p>
                      <a:pPr algn="ctr" fontAlgn="b"/>
                      <a:r>
                        <a:rPr lang="en-US" sz="1100" u="none" strike="noStrike" dirty="0" smtClean="0">
                          <a:effectLst/>
                        </a:rPr>
                        <a:t>Obstetrics &amp; Gynecology (</a:t>
                      </a:r>
                      <a:r>
                        <a:rPr lang="en-US" sz="1000" u="none" strike="noStrike" dirty="0" smtClean="0">
                          <a:effectLst/>
                        </a:rPr>
                        <a:t>n=37)</a:t>
                      </a:r>
                      <a:endParaRPr lang="en-US" sz="1000" b="1" i="0" u="none" strike="noStrike" dirty="0">
                        <a:solidFill>
                          <a:schemeClr val="tx1"/>
                        </a:solidFill>
                        <a:effectLst/>
                        <a:latin typeface="+mn-lt"/>
                      </a:endParaRPr>
                    </a:p>
                  </a:txBody>
                  <a:tcPr marL="9525" marR="9525" marT="9525" marB="0" anchor="b"/>
                </a:tc>
                <a:tc>
                  <a:txBody>
                    <a:bodyPr/>
                    <a:lstStyle/>
                    <a:p>
                      <a:pPr algn="ctr"/>
                      <a:r>
                        <a:rPr lang="en-US" sz="1200" dirty="0" smtClean="0"/>
                        <a:t>22 (59)</a:t>
                      </a:r>
                      <a:endParaRPr lang="en-US" sz="1200" b="1" dirty="0"/>
                    </a:p>
                  </a:txBody>
                  <a:tcPr marL="41434" marR="41434" marT="20717" marB="20717"/>
                </a:tc>
                <a:tc>
                  <a:txBody>
                    <a:bodyPr/>
                    <a:lstStyle/>
                    <a:p>
                      <a:pPr algn="ctr"/>
                      <a:r>
                        <a:rPr lang="en-US" sz="1200" dirty="0" smtClean="0"/>
                        <a:t>15 (41)</a:t>
                      </a:r>
                      <a:endParaRPr lang="en-US" sz="1200" b="1" dirty="0"/>
                    </a:p>
                  </a:txBody>
                  <a:tcPr marL="41434" marR="41434" marT="20717" marB="20717"/>
                </a:tc>
              </a:tr>
              <a:tr h="29485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Ophthalmology </a:t>
                      </a:r>
                      <a:r>
                        <a:rPr lang="en-US" sz="1000" u="none" strike="noStrike" dirty="0" smtClean="0">
                          <a:effectLst/>
                        </a:rPr>
                        <a:t>(n=14)</a:t>
                      </a:r>
                      <a:endParaRPr lang="en-US" sz="1000" b="1" i="0" u="none" strike="noStrike" dirty="0" smtClean="0">
                        <a:solidFill>
                          <a:schemeClr val="tx1"/>
                        </a:solidFill>
                        <a:effectLst/>
                        <a:latin typeface="+mn-lt"/>
                      </a:endParaRPr>
                    </a:p>
                  </a:txBody>
                  <a:tcPr marL="9525" marR="9525" marT="9525" marB="0" anchor="b"/>
                </a:tc>
                <a:tc>
                  <a:txBody>
                    <a:bodyPr/>
                    <a:lstStyle/>
                    <a:p>
                      <a:pPr algn="ctr"/>
                      <a:r>
                        <a:rPr lang="en-US" sz="1200" dirty="0" smtClean="0"/>
                        <a:t>4 (29)</a:t>
                      </a:r>
                      <a:endParaRPr lang="en-US" sz="1200" b="1" dirty="0"/>
                    </a:p>
                  </a:txBody>
                  <a:tcPr marL="41434" marR="41434" marT="20717" marB="20717"/>
                </a:tc>
                <a:tc>
                  <a:txBody>
                    <a:bodyPr/>
                    <a:lstStyle/>
                    <a:p>
                      <a:pPr algn="ctr"/>
                      <a:r>
                        <a:rPr lang="en-US" sz="1200" dirty="0" smtClean="0"/>
                        <a:t>10 (71)</a:t>
                      </a:r>
                      <a:endParaRPr lang="en-US" sz="1200" b="1" dirty="0"/>
                    </a:p>
                  </a:txBody>
                  <a:tcPr marL="41434" marR="41434" marT="20717" marB="20717"/>
                </a:tc>
              </a:tr>
              <a:tr h="294851">
                <a:tc>
                  <a:txBody>
                    <a:bodyPr/>
                    <a:lstStyle/>
                    <a:p>
                      <a:pPr algn="ctr" fontAlgn="b"/>
                      <a:r>
                        <a:rPr lang="en-US" sz="1100" u="none" strike="noStrike" dirty="0" smtClean="0">
                          <a:effectLst/>
                        </a:rPr>
                        <a:t>Orthopedic</a:t>
                      </a:r>
                      <a:r>
                        <a:rPr lang="en-US" sz="1100" u="none" strike="noStrike" baseline="0" dirty="0" smtClean="0">
                          <a:effectLst/>
                        </a:rPr>
                        <a:t> Surgery </a:t>
                      </a:r>
                      <a:r>
                        <a:rPr lang="en-US" sz="1000" u="none" strike="noStrike" baseline="0" dirty="0" smtClean="0">
                          <a:effectLst/>
                        </a:rPr>
                        <a:t>(n=18)</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2 (11)</a:t>
                      </a:r>
                      <a:endParaRPr lang="en-US" sz="1200" b="1" dirty="0"/>
                    </a:p>
                  </a:txBody>
                  <a:tcPr marL="41434" marR="41434" marT="20717" marB="20717"/>
                </a:tc>
                <a:tc>
                  <a:txBody>
                    <a:bodyPr/>
                    <a:lstStyle/>
                    <a:p>
                      <a:pPr algn="ctr"/>
                      <a:r>
                        <a:rPr lang="en-US" sz="1200" dirty="0" smtClean="0"/>
                        <a:t>16 (89)</a:t>
                      </a:r>
                      <a:endParaRPr lang="en-US" sz="1200" b="1" dirty="0"/>
                    </a:p>
                  </a:txBody>
                  <a:tcPr marL="41434" marR="41434" marT="20717" marB="20717"/>
                </a:tc>
              </a:tr>
              <a:tr h="37061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u="none" strike="noStrike" dirty="0" smtClean="0">
                          <a:effectLst/>
                        </a:rPr>
                        <a:t>Otolaryngology/Head &amp; Neck Surgery </a:t>
                      </a:r>
                      <a:r>
                        <a:rPr lang="en-US" sz="1000" u="none" strike="noStrike" dirty="0" smtClean="0">
                          <a:effectLst/>
                        </a:rPr>
                        <a:t>(n=22)</a:t>
                      </a:r>
                      <a:endParaRPr lang="en-US" sz="1000" b="1" i="0" u="none" strike="noStrike" dirty="0" smtClean="0">
                        <a:solidFill>
                          <a:schemeClr val="tx1"/>
                        </a:solidFill>
                        <a:effectLst/>
                        <a:latin typeface="+mn-lt"/>
                      </a:endParaRPr>
                    </a:p>
                  </a:txBody>
                  <a:tcPr marL="9525" marR="9525" marT="9525" marB="0" anchor="b"/>
                </a:tc>
                <a:tc>
                  <a:txBody>
                    <a:bodyPr/>
                    <a:lstStyle/>
                    <a:p>
                      <a:pPr algn="ctr"/>
                      <a:r>
                        <a:rPr lang="en-US" sz="1200" dirty="0" smtClean="0"/>
                        <a:t>2 (9)</a:t>
                      </a:r>
                      <a:endParaRPr lang="en-US" sz="1200" b="1" dirty="0"/>
                    </a:p>
                  </a:txBody>
                  <a:tcPr marL="41434" marR="41434" marT="20717" marB="20717"/>
                </a:tc>
                <a:tc>
                  <a:txBody>
                    <a:bodyPr/>
                    <a:lstStyle/>
                    <a:p>
                      <a:pPr algn="ctr"/>
                      <a:r>
                        <a:rPr lang="en-US" sz="1200" dirty="0" smtClean="0"/>
                        <a:t>20 (91)</a:t>
                      </a:r>
                      <a:endParaRPr lang="en-US" sz="1200" b="1" dirty="0"/>
                    </a:p>
                  </a:txBody>
                  <a:tcPr marL="41434" marR="41434" marT="20717" marB="20717"/>
                </a:tc>
              </a:tr>
              <a:tr h="370619">
                <a:tc>
                  <a:txBody>
                    <a:bodyPr/>
                    <a:lstStyle/>
                    <a:p>
                      <a:pPr algn="ctr" fontAlgn="b"/>
                      <a:r>
                        <a:rPr lang="en-US" sz="1100" u="none" strike="noStrike" dirty="0" smtClean="0">
                          <a:effectLst/>
                        </a:rPr>
                        <a:t>Pathology</a:t>
                      </a:r>
                      <a:r>
                        <a:rPr lang="en-US" sz="1100" u="none" strike="noStrike" baseline="0" dirty="0" smtClean="0">
                          <a:effectLst/>
                        </a:rPr>
                        <a:t> &amp; Laboratory </a:t>
                      </a:r>
                    </a:p>
                    <a:p>
                      <a:pPr algn="ctr" fontAlgn="b"/>
                      <a:r>
                        <a:rPr lang="en-US" sz="1100" u="none" strike="noStrike" baseline="0" dirty="0" smtClean="0">
                          <a:effectLst/>
                        </a:rPr>
                        <a:t>Medicine </a:t>
                      </a:r>
                      <a:r>
                        <a:rPr lang="en-US" sz="1000" u="none" strike="noStrike" baseline="0" dirty="0" smtClean="0">
                          <a:effectLst/>
                        </a:rPr>
                        <a:t>(n=27)</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8 (30)</a:t>
                      </a:r>
                      <a:endParaRPr lang="en-US" sz="1200" b="1" dirty="0"/>
                    </a:p>
                  </a:txBody>
                  <a:tcPr marL="41434" marR="41434" marT="20717" marB="20717"/>
                </a:tc>
                <a:tc>
                  <a:txBody>
                    <a:bodyPr/>
                    <a:lstStyle/>
                    <a:p>
                      <a:pPr algn="ctr"/>
                      <a:r>
                        <a:rPr lang="en-US" sz="1200" dirty="0" smtClean="0"/>
                        <a:t>19 (70)</a:t>
                      </a:r>
                      <a:endParaRPr lang="en-US" sz="1200" b="1" dirty="0"/>
                    </a:p>
                  </a:txBody>
                  <a:tcPr marL="41434" marR="41434" marT="20717" marB="20717"/>
                </a:tc>
              </a:tr>
              <a:tr h="294851">
                <a:tc>
                  <a:txBody>
                    <a:bodyPr/>
                    <a:lstStyle/>
                    <a:p>
                      <a:pPr algn="ctr" fontAlgn="b"/>
                      <a:r>
                        <a:rPr lang="en-US" sz="1100" u="none" strike="noStrike" dirty="0" smtClean="0">
                          <a:effectLst/>
                        </a:rPr>
                        <a:t>Pediatrics </a:t>
                      </a:r>
                      <a:r>
                        <a:rPr lang="en-US" sz="1000" u="none" strike="noStrike" dirty="0" smtClean="0">
                          <a:effectLst/>
                        </a:rPr>
                        <a:t>(n=4)</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1 (25)</a:t>
                      </a:r>
                      <a:endParaRPr lang="en-US" sz="1200" b="1" dirty="0"/>
                    </a:p>
                  </a:txBody>
                  <a:tcPr marL="41434" marR="41434" marT="20717" marB="20717"/>
                </a:tc>
                <a:tc>
                  <a:txBody>
                    <a:bodyPr/>
                    <a:lstStyle/>
                    <a:p>
                      <a:pPr algn="ctr"/>
                      <a:r>
                        <a:rPr lang="en-US" sz="1200" dirty="0" smtClean="0"/>
                        <a:t>3 (75)</a:t>
                      </a:r>
                      <a:endParaRPr lang="en-US" sz="1200" b="1" dirty="0"/>
                    </a:p>
                  </a:txBody>
                  <a:tcPr marL="41434" marR="41434" marT="20717" marB="20717"/>
                </a:tc>
              </a:tr>
              <a:tr h="354239">
                <a:tc>
                  <a:txBody>
                    <a:bodyPr/>
                    <a:lstStyle/>
                    <a:p>
                      <a:pPr algn="ctr" fontAlgn="b"/>
                      <a:r>
                        <a:rPr lang="en-US" sz="1100" u="none" strike="noStrike" dirty="0" smtClean="0">
                          <a:effectLst/>
                        </a:rPr>
                        <a:t>Pharmacology &amp; Cell Biophysics </a:t>
                      </a:r>
                      <a:r>
                        <a:rPr lang="en-US" sz="1000" u="none" strike="noStrike" dirty="0" smtClean="0">
                          <a:effectLst/>
                        </a:rPr>
                        <a:t>(n=9)</a:t>
                      </a:r>
                      <a:endParaRPr lang="en-US" sz="1000" b="1" i="0" u="none" strike="noStrike" dirty="0">
                        <a:solidFill>
                          <a:schemeClr val="tx1"/>
                        </a:solidFill>
                        <a:effectLst/>
                        <a:latin typeface="+mn-lt"/>
                      </a:endParaRPr>
                    </a:p>
                  </a:txBody>
                  <a:tcPr marL="9525" marR="9525" marT="9525" marB="0" anchor="b"/>
                </a:tc>
                <a:tc>
                  <a:txBody>
                    <a:bodyPr/>
                    <a:lstStyle/>
                    <a:p>
                      <a:pPr algn="ctr"/>
                      <a:r>
                        <a:rPr lang="en-US" sz="1200" dirty="0" smtClean="0"/>
                        <a:t>2 (22)</a:t>
                      </a:r>
                      <a:endParaRPr lang="en-US" sz="1200" b="1" dirty="0"/>
                    </a:p>
                  </a:txBody>
                  <a:tcPr marL="41434" marR="41434" marT="20717" marB="20717"/>
                </a:tc>
                <a:tc>
                  <a:txBody>
                    <a:bodyPr/>
                    <a:lstStyle/>
                    <a:p>
                      <a:pPr algn="ctr"/>
                      <a:r>
                        <a:rPr lang="en-US" sz="1200" dirty="0" smtClean="0"/>
                        <a:t>7 (78)</a:t>
                      </a:r>
                      <a:endParaRPr lang="en-US" sz="1200" b="1" dirty="0"/>
                    </a:p>
                  </a:txBody>
                  <a:tcPr marL="41434" marR="41434" marT="20717" marB="20717"/>
                </a:tc>
              </a:tr>
              <a:tr h="370619">
                <a:tc>
                  <a:txBody>
                    <a:bodyPr/>
                    <a:lstStyle/>
                    <a:p>
                      <a:pPr algn="ctr" fontAlgn="b"/>
                      <a:r>
                        <a:rPr lang="en-US" sz="1100" u="none" strike="noStrike" dirty="0" smtClean="0">
                          <a:effectLst/>
                        </a:rPr>
                        <a:t>Psychiatry &amp; Behavioral Neuroscience </a:t>
                      </a:r>
                      <a:r>
                        <a:rPr lang="en-US" sz="1000" u="none" strike="noStrike" dirty="0" smtClean="0">
                          <a:effectLst/>
                        </a:rPr>
                        <a:t>(n=87)</a:t>
                      </a:r>
                      <a:endParaRPr lang="en-US" sz="1000" b="1" i="0" u="none" strike="noStrike" dirty="0">
                        <a:solidFill>
                          <a:schemeClr val="tx1"/>
                        </a:solidFill>
                        <a:effectLst/>
                        <a:latin typeface="+mn-lt"/>
                      </a:endParaRPr>
                    </a:p>
                  </a:txBody>
                  <a:tcPr marL="9525" marR="9525" marT="9525" marB="0" anchor="b"/>
                </a:tc>
                <a:tc>
                  <a:txBody>
                    <a:bodyPr/>
                    <a:lstStyle/>
                    <a:p>
                      <a:pPr algn="ctr"/>
                      <a:r>
                        <a:rPr lang="en-US" sz="1200" dirty="0" smtClean="0"/>
                        <a:t>40 (46)</a:t>
                      </a:r>
                      <a:endParaRPr lang="en-US" sz="1200" b="1" dirty="0"/>
                    </a:p>
                  </a:txBody>
                  <a:tcPr marL="41434" marR="41434" marT="20717" marB="20717"/>
                </a:tc>
                <a:tc>
                  <a:txBody>
                    <a:bodyPr/>
                    <a:lstStyle/>
                    <a:p>
                      <a:pPr algn="ctr"/>
                      <a:r>
                        <a:rPr lang="en-US" sz="1200" dirty="0" smtClean="0"/>
                        <a:t>47 (54)</a:t>
                      </a:r>
                      <a:endParaRPr lang="en-US" sz="1200" b="1" dirty="0"/>
                    </a:p>
                  </a:txBody>
                  <a:tcPr marL="41434" marR="41434" marT="20717" marB="20717"/>
                </a:tc>
              </a:tr>
              <a:tr h="294851">
                <a:tc>
                  <a:txBody>
                    <a:bodyPr/>
                    <a:lstStyle/>
                    <a:p>
                      <a:pPr algn="ctr" fontAlgn="b"/>
                      <a:r>
                        <a:rPr lang="en-US" sz="1100" u="none" strike="noStrike" dirty="0" smtClean="0">
                          <a:effectLst/>
                        </a:rPr>
                        <a:t>Radiation Oncology </a:t>
                      </a:r>
                      <a:r>
                        <a:rPr lang="en-US" sz="1000" u="none" strike="noStrike" dirty="0" smtClean="0">
                          <a:effectLst/>
                        </a:rPr>
                        <a:t>(n=9)</a:t>
                      </a:r>
                      <a:endParaRPr lang="en-US" sz="1000" b="1" i="0" u="none" strike="noStrike" dirty="0">
                        <a:solidFill>
                          <a:schemeClr val="tx1"/>
                        </a:solidFill>
                        <a:effectLst/>
                        <a:latin typeface="+mn-lt"/>
                      </a:endParaRPr>
                    </a:p>
                  </a:txBody>
                  <a:tcPr marL="9525" marR="9525" marT="9525" marB="0" anchor="b"/>
                </a:tc>
                <a:tc>
                  <a:txBody>
                    <a:bodyPr/>
                    <a:lstStyle/>
                    <a:p>
                      <a:pPr algn="ctr"/>
                      <a:r>
                        <a:rPr lang="en-US" sz="1200" dirty="0" smtClean="0"/>
                        <a:t>2 (22)</a:t>
                      </a:r>
                      <a:endParaRPr lang="en-US" sz="1200" b="1" dirty="0"/>
                    </a:p>
                  </a:txBody>
                  <a:tcPr marL="41434" marR="41434" marT="20717" marB="20717"/>
                </a:tc>
                <a:tc>
                  <a:txBody>
                    <a:bodyPr/>
                    <a:lstStyle/>
                    <a:p>
                      <a:pPr algn="ctr"/>
                      <a:r>
                        <a:rPr lang="en-US" sz="1200" dirty="0" smtClean="0"/>
                        <a:t>7 (78)</a:t>
                      </a:r>
                      <a:endParaRPr lang="en-US" sz="1200" b="1" dirty="0"/>
                    </a:p>
                  </a:txBody>
                  <a:tcPr marL="41434" marR="41434" marT="20717" marB="20717"/>
                </a:tc>
              </a:tr>
              <a:tr h="294851">
                <a:tc>
                  <a:txBody>
                    <a:bodyPr/>
                    <a:lstStyle/>
                    <a:p>
                      <a:pPr algn="ctr" fontAlgn="b"/>
                      <a:r>
                        <a:rPr lang="en-US" sz="1100" u="none" strike="noStrike" dirty="0" smtClean="0">
                          <a:effectLst/>
                        </a:rPr>
                        <a:t>Radiology </a:t>
                      </a:r>
                      <a:r>
                        <a:rPr lang="en-US" sz="1000" u="none" strike="noStrike" dirty="0" smtClean="0">
                          <a:effectLst/>
                        </a:rPr>
                        <a:t>(n=38)</a:t>
                      </a:r>
                      <a:endParaRPr lang="en-US" sz="1100" b="1" i="0" u="none" strike="noStrike" dirty="0">
                        <a:solidFill>
                          <a:schemeClr val="tx1"/>
                        </a:solidFill>
                        <a:effectLst/>
                        <a:latin typeface="Calibri"/>
                      </a:endParaRPr>
                    </a:p>
                  </a:txBody>
                  <a:tcPr marL="9525" marR="9525" marT="9525" marB="0" anchor="b"/>
                </a:tc>
                <a:tc>
                  <a:txBody>
                    <a:bodyPr/>
                    <a:lstStyle/>
                    <a:p>
                      <a:pPr algn="ctr"/>
                      <a:r>
                        <a:rPr lang="en-US" sz="1200" dirty="0" smtClean="0"/>
                        <a:t>13 (34)</a:t>
                      </a:r>
                      <a:endParaRPr lang="en-US" sz="1200" b="1" dirty="0"/>
                    </a:p>
                  </a:txBody>
                  <a:tcPr marL="41434" marR="41434" marT="20717" marB="20717"/>
                </a:tc>
                <a:tc>
                  <a:txBody>
                    <a:bodyPr/>
                    <a:lstStyle/>
                    <a:p>
                      <a:pPr algn="ctr"/>
                      <a:r>
                        <a:rPr lang="en-US" sz="1200" dirty="0" smtClean="0"/>
                        <a:t>25 (66)</a:t>
                      </a:r>
                      <a:endParaRPr lang="en-US" sz="1200" b="1" dirty="0"/>
                    </a:p>
                  </a:txBody>
                  <a:tcPr marL="41434" marR="41434" marT="20717" marB="20717"/>
                </a:tc>
              </a:tr>
              <a:tr h="294851">
                <a:tc>
                  <a:txBody>
                    <a:bodyPr/>
                    <a:lstStyle/>
                    <a:p>
                      <a:pPr algn="ctr" fontAlgn="b"/>
                      <a:r>
                        <a:rPr lang="en-US" sz="1100" u="none" strike="noStrike" dirty="0" smtClean="0">
                          <a:effectLst/>
                        </a:rPr>
                        <a:t>Surgery (</a:t>
                      </a:r>
                      <a:r>
                        <a:rPr lang="en-US" sz="1000" u="none" strike="noStrike" dirty="0" smtClean="0">
                          <a:effectLst/>
                        </a:rPr>
                        <a:t>n=75)</a:t>
                      </a:r>
                      <a:endParaRPr lang="en-US" sz="1000" b="1" i="0" u="none" strike="noStrike" dirty="0">
                        <a:solidFill>
                          <a:schemeClr val="tx1"/>
                        </a:solidFill>
                        <a:effectLst/>
                        <a:latin typeface="Calibri"/>
                      </a:endParaRPr>
                    </a:p>
                  </a:txBody>
                  <a:tcPr marL="9525" marR="9525" marT="9525" marB="0" anchor="b"/>
                </a:tc>
                <a:tc>
                  <a:txBody>
                    <a:bodyPr/>
                    <a:lstStyle/>
                    <a:p>
                      <a:pPr algn="ctr"/>
                      <a:r>
                        <a:rPr lang="en-US" sz="1200" dirty="0" smtClean="0"/>
                        <a:t>16 (21)</a:t>
                      </a:r>
                      <a:endParaRPr lang="en-US" sz="1200" b="1" dirty="0"/>
                    </a:p>
                  </a:txBody>
                  <a:tcPr marL="41434" marR="41434" marT="20717" marB="20717"/>
                </a:tc>
                <a:tc>
                  <a:txBody>
                    <a:bodyPr/>
                    <a:lstStyle/>
                    <a:p>
                      <a:pPr algn="ctr"/>
                      <a:r>
                        <a:rPr lang="en-US" sz="1200" dirty="0" smtClean="0"/>
                        <a:t>59 (79)</a:t>
                      </a:r>
                      <a:endParaRPr lang="en-US" sz="1200" b="1" dirty="0"/>
                    </a:p>
                  </a:txBody>
                  <a:tcPr marL="41434" marR="41434" marT="20717" marB="20717"/>
                </a:tc>
              </a:tr>
            </a:tbl>
          </a:graphicData>
        </a:graphic>
      </p:graphicFrame>
    </p:spTree>
    <p:extLst>
      <p:ext uri="{BB962C8B-B14F-4D97-AF65-F5344CB8AC3E}">
        <p14:creationId xmlns:p14="http://schemas.microsoft.com/office/powerpoint/2010/main" val="19297427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noAutofit/>
          </a:bodyPr>
          <a:lstStyle/>
          <a:p>
            <a:r>
              <a:rPr lang="en-US" sz="3600" b="1" dirty="0" smtClean="0">
                <a:solidFill>
                  <a:schemeClr val="tx2">
                    <a:lumMod val="75000"/>
                  </a:schemeClr>
                </a:solidFill>
              </a:rPr>
              <a:t/>
            </a:r>
            <a:br>
              <a:rPr lang="en-US" sz="3600" b="1" dirty="0" smtClean="0">
                <a:solidFill>
                  <a:schemeClr val="tx2">
                    <a:lumMod val="75000"/>
                  </a:schemeClr>
                </a:solidFill>
              </a:rPr>
            </a:br>
            <a:r>
              <a:rPr lang="en-US" sz="3600" b="1" dirty="0" smtClean="0">
                <a:solidFill>
                  <a:schemeClr val="tx2">
                    <a:lumMod val="75000"/>
                  </a:schemeClr>
                </a:solidFill>
              </a:rPr>
              <a:t>WIMS</a:t>
            </a:r>
            <a:br>
              <a:rPr lang="en-US" sz="3600" b="1" dirty="0" smtClean="0">
                <a:solidFill>
                  <a:schemeClr val="tx2">
                    <a:lumMod val="75000"/>
                  </a:schemeClr>
                </a:solidFill>
              </a:rPr>
            </a:br>
            <a:r>
              <a:rPr lang="en-US" sz="3600" b="1" dirty="0" smtClean="0">
                <a:solidFill>
                  <a:schemeClr val="tx2">
                    <a:lumMod val="75000"/>
                  </a:schemeClr>
                </a:solidFill>
              </a:rPr>
              <a:t>The University of Kansas </a:t>
            </a:r>
            <a:br>
              <a:rPr lang="en-US" sz="3600" b="1" dirty="0" smtClean="0">
                <a:solidFill>
                  <a:schemeClr val="tx2">
                    <a:lumMod val="75000"/>
                  </a:schemeClr>
                </a:solidFill>
              </a:rPr>
            </a:br>
            <a:endParaRPr lang="en-US" sz="3600" b="1" dirty="0">
              <a:solidFill>
                <a:schemeClr val="tx2">
                  <a:lumMod val="75000"/>
                </a:schemeClr>
              </a:solidFill>
            </a:endParaRPr>
          </a:p>
        </p:txBody>
      </p:sp>
      <p:sp>
        <p:nvSpPr>
          <p:cNvPr id="3" name="Content Placeholder 2"/>
          <p:cNvSpPr>
            <a:spLocks noGrp="1"/>
          </p:cNvSpPr>
          <p:nvPr>
            <p:ph idx="1"/>
          </p:nvPr>
        </p:nvSpPr>
        <p:spPr>
          <a:xfrm>
            <a:off x="533400" y="2209800"/>
            <a:ext cx="8229600" cy="4525963"/>
          </a:xfrm>
        </p:spPr>
        <p:txBody>
          <a:bodyPr>
            <a:normAutofit/>
          </a:bodyPr>
          <a:lstStyle/>
          <a:p>
            <a:r>
              <a:rPr lang="en-US" sz="2000" b="1" dirty="0"/>
              <a:t>Mission: </a:t>
            </a:r>
            <a:r>
              <a:rPr lang="en-US" sz="2000" dirty="0">
                <a:hlinkClick r:id="rId3"/>
              </a:rPr>
              <a:t>http://</a:t>
            </a:r>
            <a:r>
              <a:rPr lang="en-US" sz="2000" dirty="0" smtClean="0">
                <a:hlinkClick r:id="rId3"/>
              </a:rPr>
              <a:t>www.kumc.edu/wims/mission.html</a:t>
            </a:r>
            <a:endParaRPr lang="en-US" sz="2000" dirty="0" smtClean="0"/>
          </a:p>
          <a:p>
            <a:pPr lvl="1"/>
            <a:r>
              <a:rPr lang="en-US" sz="2000" b="1" dirty="0" smtClean="0"/>
              <a:t>Leadership Transition Training</a:t>
            </a:r>
            <a:r>
              <a:rPr lang="en-US" sz="2000" dirty="0" smtClean="0"/>
              <a:t>, provides new leader positions with training, successful skills &amp; tools, job descriptions, and an experienced mentor to ensure that the leader/organization succeeds</a:t>
            </a:r>
          </a:p>
          <a:p>
            <a:pPr marL="457200" lvl="1" indent="0">
              <a:buNone/>
            </a:pPr>
            <a:endParaRPr lang="en-US" sz="2000" dirty="0" smtClean="0"/>
          </a:p>
          <a:p>
            <a:r>
              <a:rPr lang="en-US" sz="2000" b="1" dirty="0" smtClean="0"/>
              <a:t>Leadership/Infrastructure: </a:t>
            </a:r>
            <a:r>
              <a:rPr lang="en-US" sz="2000" dirty="0">
                <a:hlinkClick r:id="rId4"/>
              </a:rPr>
              <a:t>http://</a:t>
            </a:r>
            <a:r>
              <a:rPr lang="en-US" sz="2000" dirty="0" smtClean="0">
                <a:hlinkClick r:id="rId4"/>
              </a:rPr>
              <a:t>www.kumc.edu/wims/leadership-and-infrastructure.html</a:t>
            </a:r>
            <a:endParaRPr lang="en-US" sz="2000" dirty="0" smtClean="0"/>
          </a:p>
          <a:p>
            <a:pPr marL="0" indent="0">
              <a:buNone/>
            </a:pPr>
            <a:endParaRPr lang="en-US" sz="2000" dirty="0" smtClean="0"/>
          </a:p>
          <a:p>
            <a:r>
              <a:rPr lang="en-US" sz="2000" b="1" dirty="0" smtClean="0"/>
              <a:t>Get </a:t>
            </a:r>
            <a:r>
              <a:rPr lang="en-US" sz="2000" b="1" dirty="0"/>
              <a:t>Involved Committees: </a:t>
            </a:r>
            <a:r>
              <a:rPr lang="en-US" sz="2000" dirty="0">
                <a:hlinkClick r:id="rId5"/>
              </a:rPr>
              <a:t>http://www.kumc.edu/wims/get-involved---</a:t>
            </a:r>
            <a:r>
              <a:rPr lang="en-US" sz="2000" dirty="0" smtClean="0">
                <a:hlinkClick r:id="rId5"/>
              </a:rPr>
              <a:t>committees.html</a:t>
            </a:r>
            <a:endParaRPr lang="en-US" sz="2000" dirty="0" smtClean="0"/>
          </a:p>
          <a:p>
            <a:pPr marL="0" indent="0">
              <a:buNone/>
            </a:pPr>
            <a:endParaRPr lang="en-US" sz="2000" dirty="0" smtClean="0"/>
          </a:p>
          <a:p>
            <a:r>
              <a:rPr lang="en-US" sz="2000" b="1" dirty="0" smtClean="0"/>
              <a:t>Bylaws</a:t>
            </a:r>
            <a:r>
              <a:rPr lang="en-US" sz="2000" b="1" dirty="0"/>
              <a:t>: </a:t>
            </a:r>
            <a:r>
              <a:rPr lang="en-US" sz="2000" dirty="0">
                <a:hlinkClick r:id="rId6"/>
              </a:rPr>
              <a:t>http://</a:t>
            </a:r>
            <a:r>
              <a:rPr lang="en-US" sz="2000" dirty="0" smtClean="0">
                <a:hlinkClick r:id="rId6"/>
              </a:rPr>
              <a:t>www.kumc.edu/Documents/wims/WIMS_Bylaws.pdf</a:t>
            </a:r>
            <a:endParaRPr lang="en-US" sz="2000" dirty="0" smtClean="0"/>
          </a:p>
          <a:p>
            <a:endParaRPr lang="en-US" sz="2400" b="1" dirty="0" smtClean="0"/>
          </a:p>
          <a:p>
            <a:endParaRPr lang="en-US" dirty="0" smtClean="0"/>
          </a:p>
          <a:p>
            <a:endParaRPr lang="en-US" dirty="0"/>
          </a:p>
          <a:p>
            <a:endParaRPr lang="en-US" dirty="0"/>
          </a:p>
        </p:txBody>
      </p:sp>
      <p:pic>
        <p:nvPicPr>
          <p:cNvPr id="4" name="Picture 2" descr="http://med.stanford.edu/content/dam/sm-news/images/2014/01/AAMC-Blue-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8998" y="145181"/>
            <a:ext cx="1765329" cy="8876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295400" y="1981200"/>
            <a:ext cx="62484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324117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Autofit/>
          </a:bodyPr>
          <a:lstStyle/>
          <a:p>
            <a:r>
              <a:rPr lang="en-US" sz="3600" b="1" dirty="0" smtClean="0">
                <a:solidFill>
                  <a:schemeClr val="tx2">
                    <a:lumMod val="75000"/>
                  </a:schemeClr>
                </a:solidFill>
              </a:rPr>
              <a:t>WIMS </a:t>
            </a:r>
            <a:br>
              <a:rPr lang="en-US" sz="3600" b="1" dirty="0" smtClean="0">
                <a:solidFill>
                  <a:schemeClr val="tx2">
                    <a:lumMod val="75000"/>
                  </a:schemeClr>
                </a:solidFill>
              </a:rPr>
            </a:br>
            <a:r>
              <a:rPr lang="en-US" sz="3600" b="1" dirty="0" smtClean="0">
                <a:solidFill>
                  <a:schemeClr val="tx2">
                    <a:lumMod val="75000"/>
                  </a:schemeClr>
                </a:solidFill>
              </a:rPr>
              <a:t>University of Cincinnati Chapter</a:t>
            </a:r>
            <a:endParaRPr lang="en-US" sz="3600" b="1" dirty="0">
              <a:solidFill>
                <a:schemeClr val="tx2">
                  <a:lumMod val="75000"/>
                </a:schemeClr>
              </a:solidFill>
            </a:endParaRPr>
          </a:p>
        </p:txBody>
      </p:sp>
      <p:sp>
        <p:nvSpPr>
          <p:cNvPr id="3" name="Content Placeholder 2"/>
          <p:cNvSpPr>
            <a:spLocks noGrp="1"/>
          </p:cNvSpPr>
          <p:nvPr>
            <p:ph idx="1"/>
          </p:nvPr>
        </p:nvSpPr>
        <p:spPr>
          <a:xfrm>
            <a:off x="381000" y="2209800"/>
            <a:ext cx="8229600" cy="4525963"/>
          </a:xfrm>
        </p:spPr>
        <p:txBody>
          <a:bodyPr>
            <a:normAutofit fontScale="92500" lnSpcReduction="20000"/>
          </a:bodyPr>
          <a:lstStyle/>
          <a:p>
            <a:r>
              <a:rPr lang="en-US" sz="1600" b="1" dirty="0" smtClean="0"/>
              <a:t>Draft Mission</a:t>
            </a:r>
          </a:p>
          <a:p>
            <a:pPr marL="0" indent="0">
              <a:buNone/>
            </a:pPr>
            <a:endParaRPr lang="en-US" sz="1600" dirty="0" smtClean="0"/>
          </a:p>
          <a:p>
            <a:r>
              <a:rPr lang="en-US" sz="1600" b="1" dirty="0" smtClean="0"/>
              <a:t>Draft Goals</a:t>
            </a:r>
          </a:p>
          <a:p>
            <a:pPr marL="0" indent="0">
              <a:buNone/>
            </a:pPr>
            <a:endParaRPr lang="en-US" sz="1600" b="1" dirty="0" smtClean="0"/>
          </a:p>
          <a:p>
            <a:r>
              <a:rPr lang="en-US" sz="1600" b="1" dirty="0"/>
              <a:t>Identify Interim Executive Council members  </a:t>
            </a:r>
          </a:p>
          <a:p>
            <a:pPr lvl="1"/>
            <a:r>
              <a:rPr lang="en-US" sz="1600" dirty="0"/>
              <a:t>President, Secretary, Treasurer, Representatives </a:t>
            </a:r>
          </a:p>
          <a:p>
            <a:pPr lvl="1"/>
            <a:r>
              <a:rPr lang="en-US" sz="1600" dirty="0"/>
              <a:t>Chairs of Committees: Mentoring, Recognition, and Program</a:t>
            </a:r>
          </a:p>
          <a:p>
            <a:pPr lvl="1"/>
            <a:r>
              <a:rPr lang="en-US" sz="1600" dirty="0"/>
              <a:t>Representatives from medical students, post-doc, grad students</a:t>
            </a:r>
          </a:p>
          <a:p>
            <a:pPr lvl="1"/>
            <a:r>
              <a:rPr lang="en-US" sz="1600" dirty="0"/>
              <a:t>COM support and tap into existing programming</a:t>
            </a:r>
          </a:p>
          <a:p>
            <a:endParaRPr lang="en-US" sz="1600" dirty="0"/>
          </a:p>
          <a:p>
            <a:r>
              <a:rPr lang="en-US" sz="1600" b="1" dirty="0"/>
              <a:t>Create mechanism to recognize accomplishments of women faculty</a:t>
            </a:r>
          </a:p>
          <a:p>
            <a:pPr lvl="1"/>
            <a:r>
              <a:rPr lang="en-US" sz="1600" dirty="0"/>
              <a:t>Funding support for the AAMC Early and Mid-career Women Professional development Seminars: </a:t>
            </a:r>
          </a:p>
          <a:p>
            <a:pPr lvl="2"/>
            <a:r>
              <a:rPr lang="en-US" sz="1600" dirty="0"/>
              <a:t>Registration for two female Assistant Professors and two female </a:t>
            </a:r>
            <a:r>
              <a:rPr lang="en-US" sz="1600" dirty="0" smtClean="0"/>
              <a:t>Associate Professors </a:t>
            </a:r>
            <a:r>
              <a:rPr lang="en-US" sz="1600" dirty="0"/>
              <a:t>(Department to cover travel and lodging)</a:t>
            </a:r>
          </a:p>
          <a:p>
            <a:pPr marL="914400" lvl="2" indent="0">
              <a:buNone/>
            </a:pPr>
            <a:endParaRPr lang="en-US" sz="1600" dirty="0"/>
          </a:p>
          <a:p>
            <a:r>
              <a:rPr lang="en-US" sz="1600" b="1" dirty="0"/>
              <a:t>Increase visibility</a:t>
            </a:r>
          </a:p>
          <a:p>
            <a:pPr lvl="1"/>
            <a:r>
              <a:rPr lang="en-US" sz="1600" dirty="0"/>
              <a:t>Join network of WIMS from other </a:t>
            </a:r>
            <a:r>
              <a:rPr lang="en-US" sz="1600" dirty="0" smtClean="0"/>
              <a:t>institutions</a:t>
            </a:r>
            <a:endParaRPr lang="en-US" sz="1600" dirty="0"/>
          </a:p>
          <a:p>
            <a:pPr lvl="1"/>
            <a:r>
              <a:rPr lang="en-US" sz="1600" dirty="0" smtClean="0"/>
              <a:t>Website and Branding</a:t>
            </a:r>
            <a:endParaRPr lang="en-US" sz="1600" dirty="0"/>
          </a:p>
          <a:p>
            <a:endParaRPr lang="en-US" sz="2000" b="1" dirty="0" smtClean="0"/>
          </a:p>
        </p:txBody>
      </p:sp>
      <p:sp>
        <p:nvSpPr>
          <p:cNvPr id="5" name="TextBox 4"/>
          <p:cNvSpPr txBox="1"/>
          <p:nvPr/>
        </p:nvSpPr>
        <p:spPr>
          <a:xfrm>
            <a:off x="3200400" y="1524000"/>
            <a:ext cx="2971800" cy="461665"/>
          </a:xfrm>
          <a:prstGeom prst="rect">
            <a:avLst/>
          </a:prstGeom>
          <a:noFill/>
        </p:spPr>
        <p:txBody>
          <a:bodyPr wrap="square" rtlCol="0">
            <a:spAutoFit/>
          </a:bodyPr>
          <a:lstStyle/>
          <a:p>
            <a:pPr algn="ctr"/>
            <a:r>
              <a:rPr lang="en-US" sz="2400" b="1" i="1" dirty="0" smtClean="0">
                <a:solidFill>
                  <a:schemeClr val="tx2">
                    <a:lumMod val="60000"/>
                    <a:lumOff val="40000"/>
                  </a:schemeClr>
                </a:solidFill>
              </a:rPr>
              <a:t>Next Steps…</a:t>
            </a:r>
            <a:endParaRPr lang="en-US" sz="2400" b="1" i="1" dirty="0">
              <a:solidFill>
                <a:schemeClr val="tx2">
                  <a:lumMod val="60000"/>
                  <a:lumOff val="40000"/>
                </a:schemeClr>
              </a:solidFill>
            </a:endParaRPr>
          </a:p>
        </p:txBody>
      </p:sp>
      <p:pic>
        <p:nvPicPr>
          <p:cNvPr id="8" name="Picture 2" descr="http://med.stanford.edu/content/dam/sm-news/images/2014/01/AAMC-Blu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18928"/>
            <a:ext cx="1765329" cy="88760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1371600" y="2061865"/>
            <a:ext cx="6248400" cy="0"/>
          </a:xfrm>
          <a:prstGeom prst="line">
            <a:avLst/>
          </a:prstGeom>
        </p:spPr>
        <p:style>
          <a:lnRef idx="2">
            <a:schemeClr val="dk1"/>
          </a:lnRef>
          <a:fillRef idx="0">
            <a:schemeClr val="dk1"/>
          </a:fillRef>
          <a:effectRef idx="1">
            <a:schemeClr val="dk1"/>
          </a:effectRef>
          <a:fontRef idx="minor">
            <a:schemeClr val="tx1"/>
          </a:fontRef>
        </p:style>
      </p:cxnSp>
      <p:pic>
        <p:nvPicPr>
          <p:cNvPr id="2050" name="Picture 2" descr="http://urbanuniversitiesforhealth.org/media/images/UC.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879" r="6116" b="14014"/>
          <a:stretch/>
        </p:blipFill>
        <p:spPr bwMode="auto">
          <a:xfrm>
            <a:off x="35293" y="179457"/>
            <a:ext cx="1882266" cy="82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9747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1893</TotalTime>
  <Words>1115</Words>
  <Application>Microsoft Macintosh PowerPoint</Application>
  <PresentationFormat>On-screen Show (4:3)</PresentationFormat>
  <Paragraphs>249</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Women in Medicine &amp; Science  University of Cincinnati</vt:lpstr>
      <vt:lpstr>PowerPoint Presentation</vt:lpstr>
      <vt:lpstr>PowerPoint Presentation</vt:lpstr>
      <vt:lpstr>PowerPoint Presentation</vt:lpstr>
      <vt:lpstr>PowerPoint Presentation</vt:lpstr>
      <vt:lpstr>PowerPoint Presentation</vt:lpstr>
      <vt:lpstr> Full-Time Faculty Department Breakdown –  Female &amp; Male (excludes affiliate faculty) </vt:lpstr>
      <vt:lpstr> WIMS The University of Kansas  </vt:lpstr>
      <vt:lpstr>WIMS  University of Cincinnati Chapter</vt:lpstr>
      <vt:lpstr>Join GWIMS  “The AAMC serves and leads the academic medicine community to improve the health of all.”</vt:lpstr>
      <vt:lpstr>Faculty Rank &amp; Tenure</vt:lpstr>
    </vt:vector>
  </TitlesOfParts>
  <Company>University of Cincinnati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2013-2014 Women In Academic Medicine &amp; Science</dc:title>
  <dc:creator>Emma Jones</dc:creator>
  <cp:lastModifiedBy>Carolyn Noe</cp:lastModifiedBy>
  <cp:revision>116</cp:revision>
  <dcterms:created xsi:type="dcterms:W3CDTF">2015-09-14T19:46:59Z</dcterms:created>
  <dcterms:modified xsi:type="dcterms:W3CDTF">2017-06-07T19:02:00Z</dcterms:modified>
</cp:coreProperties>
</file>