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6" r:id="rId2"/>
  </p:sldMasterIdLst>
  <p:notesMasterIdLst>
    <p:notesMasterId r:id="rId10"/>
  </p:notesMasterIdLst>
  <p:sldIdLst>
    <p:sldId id="275" r:id="rId3"/>
    <p:sldId id="271" r:id="rId4"/>
    <p:sldId id="273" r:id="rId5"/>
    <p:sldId id="274" r:id="rId6"/>
    <p:sldId id="269" r:id="rId7"/>
    <p:sldId id="276" r:id="rId8"/>
    <p:sldId id="27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186" autoAdjust="0"/>
    <p:restoredTop sz="94629" autoAdjust="0"/>
  </p:normalViewPr>
  <p:slideViewPr>
    <p:cSldViewPr>
      <p:cViewPr>
        <p:scale>
          <a:sx n="99" d="100"/>
          <a:sy n="99" d="100"/>
        </p:scale>
        <p:origin x="-1192" y="8"/>
      </p:cViewPr>
      <p:guideLst>
        <p:guide orient="horz" pos="2160"/>
        <p:guide pos="2880"/>
      </p:guideLst>
    </p:cSldViewPr>
  </p:slideViewPr>
  <p:outlineViewPr>
    <p:cViewPr>
      <p:scale>
        <a:sx n="33" d="100"/>
        <a:sy n="33" d="100"/>
      </p:scale>
      <p:origin x="0" y="365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D28540-BF08-4704-9AE7-44239F38EE5C}" type="datetimeFigureOut">
              <a:rPr lang="en-US" smtClean="0"/>
              <a:pPr/>
              <a:t>6/7/17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185FB4-B80E-4D50-A136-346BFB71D14C}" type="slidenum">
              <a:rPr lang="en-US" smtClean="0"/>
              <a:pPr/>
              <a:t>‹#›</a:t>
            </a:fld>
            <a:endParaRPr lang="en-US"/>
          </a:p>
        </p:txBody>
      </p:sp>
    </p:spTree>
    <p:extLst>
      <p:ext uri="{BB962C8B-B14F-4D97-AF65-F5344CB8AC3E}">
        <p14:creationId xmlns:p14="http://schemas.microsoft.com/office/powerpoint/2010/main" val="3221583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56A636-3F1F-45CA-B9C9-12FFF26E907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272326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185FB4-B80E-4D50-A136-346BFB71D14C}" type="slidenum">
              <a:rPr lang="en-US" smtClean="0"/>
              <a:pPr/>
              <a:t>5</a:t>
            </a:fld>
            <a:endParaRPr lang="en-US"/>
          </a:p>
        </p:txBody>
      </p:sp>
    </p:spTree>
    <p:extLst>
      <p:ext uri="{BB962C8B-B14F-4D97-AF65-F5344CB8AC3E}">
        <p14:creationId xmlns:p14="http://schemas.microsoft.com/office/powerpoint/2010/main" val="3954943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DA498D-946E-4247-9FFA-183A39E5B97F}" type="datetimeFigureOut">
              <a:rPr lang="en-US" smtClean="0"/>
              <a:pPr/>
              <a:t>6/7/17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403E1-A731-4AF0-9813-54F1FD63AC79}" type="slidenum">
              <a:rPr lang="en-US" smtClean="0"/>
              <a:pPr/>
              <a:t>‹#›</a:t>
            </a:fld>
            <a:endParaRPr lang="en-US"/>
          </a:p>
        </p:txBody>
      </p:sp>
    </p:spTree>
    <p:extLst>
      <p:ext uri="{BB962C8B-B14F-4D97-AF65-F5344CB8AC3E}">
        <p14:creationId xmlns:p14="http://schemas.microsoft.com/office/powerpoint/2010/main" val="3669875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DA498D-946E-4247-9FFA-183A39E5B97F}" type="datetimeFigureOut">
              <a:rPr lang="en-US" smtClean="0"/>
              <a:pPr/>
              <a:t>6/7/17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403E1-A731-4AF0-9813-54F1FD63AC79}" type="slidenum">
              <a:rPr lang="en-US" smtClean="0"/>
              <a:pPr/>
              <a:t>‹#›</a:t>
            </a:fld>
            <a:endParaRPr lang="en-US"/>
          </a:p>
        </p:txBody>
      </p:sp>
    </p:spTree>
    <p:extLst>
      <p:ext uri="{BB962C8B-B14F-4D97-AF65-F5344CB8AC3E}">
        <p14:creationId xmlns:p14="http://schemas.microsoft.com/office/powerpoint/2010/main" val="3746702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DA498D-946E-4247-9FFA-183A39E5B97F}" type="datetimeFigureOut">
              <a:rPr lang="en-US" smtClean="0"/>
              <a:pPr/>
              <a:t>6/7/17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403E1-A731-4AF0-9813-54F1FD63AC79}" type="slidenum">
              <a:rPr lang="en-US" smtClean="0"/>
              <a:pPr/>
              <a:t>‹#›</a:t>
            </a:fld>
            <a:endParaRPr lang="en-US"/>
          </a:p>
        </p:txBody>
      </p:sp>
    </p:spTree>
    <p:extLst>
      <p:ext uri="{BB962C8B-B14F-4D97-AF65-F5344CB8AC3E}">
        <p14:creationId xmlns:p14="http://schemas.microsoft.com/office/powerpoint/2010/main" val="3329731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A353359-1DC9-4B3D-B0C7-F017F48BD99C}" type="datetimeFigureOut">
              <a:rPr lang="en-US" smtClean="0">
                <a:solidFill>
                  <a:srgbClr val="000000"/>
                </a:solidFill>
              </a:rPr>
              <a:pPr/>
              <a:t>6/7/17</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B7DDCDD-EAE5-47DA-A7E4-A6B5A309F0A2}" type="slidenum">
              <a:rPr lang="en-US" smtClean="0">
                <a:solidFill>
                  <a:srgbClr val="000000"/>
                </a:solidFill>
              </a: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DA498D-946E-4247-9FFA-183A39E5B97F}" type="datetimeFigureOut">
              <a:rPr lang="en-US" smtClean="0"/>
              <a:pPr/>
              <a:t>6/7/17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403E1-A731-4AF0-9813-54F1FD63AC79}" type="slidenum">
              <a:rPr lang="en-US" smtClean="0"/>
              <a:pPr/>
              <a:t>‹#›</a:t>
            </a:fld>
            <a:endParaRPr lang="en-US"/>
          </a:p>
        </p:txBody>
      </p:sp>
    </p:spTree>
    <p:extLst>
      <p:ext uri="{BB962C8B-B14F-4D97-AF65-F5344CB8AC3E}">
        <p14:creationId xmlns:p14="http://schemas.microsoft.com/office/powerpoint/2010/main" val="3533232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DA498D-946E-4247-9FFA-183A39E5B97F}" type="datetimeFigureOut">
              <a:rPr lang="en-US" smtClean="0"/>
              <a:pPr/>
              <a:t>6/7/17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403E1-A731-4AF0-9813-54F1FD63AC79}" type="slidenum">
              <a:rPr lang="en-US" smtClean="0"/>
              <a:pPr/>
              <a:t>‹#›</a:t>
            </a:fld>
            <a:endParaRPr lang="en-US"/>
          </a:p>
        </p:txBody>
      </p:sp>
    </p:spTree>
    <p:extLst>
      <p:ext uri="{BB962C8B-B14F-4D97-AF65-F5344CB8AC3E}">
        <p14:creationId xmlns:p14="http://schemas.microsoft.com/office/powerpoint/2010/main" val="1956223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DA498D-946E-4247-9FFA-183A39E5B97F}" type="datetimeFigureOut">
              <a:rPr lang="en-US" smtClean="0"/>
              <a:pPr/>
              <a:t>6/7/17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8403E1-A731-4AF0-9813-54F1FD63AC79}" type="slidenum">
              <a:rPr lang="en-US" smtClean="0"/>
              <a:pPr/>
              <a:t>‹#›</a:t>
            </a:fld>
            <a:endParaRPr lang="en-US"/>
          </a:p>
        </p:txBody>
      </p:sp>
    </p:spTree>
    <p:extLst>
      <p:ext uri="{BB962C8B-B14F-4D97-AF65-F5344CB8AC3E}">
        <p14:creationId xmlns:p14="http://schemas.microsoft.com/office/powerpoint/2010/main" val="964411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DA498D-946E-4247-9FFA-183A39E5B97F}" type="datetimeFigureOut">
              <a:rPr lang="en-US" smtClean="0"/>
              <a:pPr/>
              <a:t>6/7/17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8403E1-A731-4AF0-9813-54F1FD63AC79}" type="slidenum">
              <a:rPr lang="en-US" smtClean="0"/>
              <a:pPr/>
              <a:t>‹#›</a:t>
            </a:fld>
            <a:endParaRPr lang="en-US"/>
          </a:p>
        </p:txBody>
      </p:sp>
    </p:spTree>
    <p:extLst>
      <p:ext uri="{BB962C8B-B14F-4D97-AF65-F5344CB8AC3E}">
        <p14:creationId xmlns:p14="http://schemas.microsoft.com/office/powerpoint/2010/main" val="287239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DA498D-946E-4247-9FFA-183A39E5B97F}" type="datetimeFigureOut">
              <a:rPr lang="en-US" smtClean="0"/>
              <a:pPr/>
              <a:t>6/7/17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8403E1-A731-4AF0-9813-54F1FD63AC79}" type="slidenum">
              <a:rPr lang="en-US" smtClean="0"/>
              <a:pPr/>
              <a:t>‹#›</a:t>
            </a:fld>
            <a:endParaRPr lang="en-US"/>
          </a:p>
        </p:txBody>
      </p:sp>
    </p:spTree>
    <p:extLst>
      <p:ext uri="{BB962C8B-B14F-4D97-AF65-F5344CB8AC3E}">
        <p14:creationId xmlns:p14="http://schemas.microsoft.com/office/powerpoint/2010/main" val="3766942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DA498D-946E-4247-9FFA-183A39E5B97F}" type="datetimeFigureOut">
              <a:rPr lang="en-US" smtClean="0"/>
              <a:pPr/>
              <a:t>6/7/17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8403E1-A731-4AF0-9813-54F1FD63AC79}" type="slidenum">
              <a:rPr lang="en-US" smtClean="0"/>
              <a:pPr/>
              <a:t>‹#›</a:t>
            </a:fld>
            <a:endParaRPr lang="en-US"/>
          </a:p>
        </p:txBody>
      </p:sp>
    </p:spTree>
    <p:extLst>
      <p:ext uri="{BB962C8B-B14F-4D97-AF65-F5344CB8AC3E}">
        <p14:creationId xmlns:p14="http://schemas.microsoft.com/office/powerpoint/2010/main" val="348218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DA498D-946E-4247-9FFA-183A39E5B97F}" type="datetimeFigureOut">
              <a:rPr lang="en-US" smtClean="0"/>
              <a:pPr/>
              <a:t>6/7/17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8403E1-A731-4AF0-9813-54F1FD63AC79}" type="slidenum">
              <a:rPr lang="en-US" smtClean="0"/>
              <a:pPr/>
              <a:t>‹#›</a:t>
            </a:fld>
            <a:endParaRPr lang="en-US"/>
          </a:p>
        </p:txBody>
      </p:sp>
    </p:spTree>
    <p:extLst>
      <p:ext uri="{BB962C8B-B14F-4D97-AF65-F5344CB8AC3E}">
        <p14:creationId xmlns:p14="http://schemas.microsoft.com/office/powerpoint/2010/main" val="2590060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DA498D-946E-4247-9FFA-183A39E5B97F}" type="datetimeFigureOut">
              <a:rPr lang="en-US" smtClean="0"/>
              <a:pPr/>
              <a:t>6/7/17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8403E1-A731-4AF0-9813-54F1FD63AC79}" type="slidenum">
              <a:rPr lang="en-US" smtClean="0"/>
              <a:pPr/>
              <a:t>‹#›</a:t>
            </a:fld>
            <a:endParaRPr lang="en-US"/>
          </a:p>
        </p:txBody>
      </p:sp>
    </p:spTree>
    <p:extLst>
      <p:ext uri="{BB962C8B-B14F-4D97-AF65-F5344CB8AC3E}">
        <p14:creationId xmlns:p14="http://schemas.microsoft.com/office/powerpoint/2010/main" val="26731717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DA498D-946E-4247-9FFA-183A39E5B97F}" type="datetimeFigureOut">
              <a:rPr lang="en-US" smtClean="0"/>
              <a:pPr/>
              <a:t>6/7/17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8403E1-A731-4AF0-9813-54F1FD63AC79}" type="slidenum">
              <a:rPr lang="en-US" smtClean="0"/>
              <a:pPr/>
              <a:t>‹#›</a:t>
            </a:fld>
            <a:endParaRPr lang="en-US"/>
          </a:p>
        </p:txBody>
      </p:sp>
    </p:spTree>
    <p:extLst>
      <p:ext uri="{BB962C8B-B14F-4D97-AF65-F5344CB8AC3E}">
        <p14:creationId xmlns:p14="http://schemas.microsoft.com/office/powerpoint/2010/main" val="2791906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2A353359-1DC9-4B3D-B0C7-F017F48BD99C}" type="datetimeFigureOut">
              <a:rPr lang="en-US" smtClean="0">
                <a:solidFill>
                  <a:srgbClr val="000000"/>
                </a:solidFill>
              </a:rPr>
              <a:pPr/>
              <a:t>6/7/17</a:t>
            </a:fld>
            <a:endParaRPr lang="en-US">
              <a:solidFill>
                <a:srgbClr val="000000"/>
              </a:solidFill>
            </a:endParaRP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solidFill>
                <a:srgbClr val="000000"/>
              </a:solidFill>
            </a:endParaRP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9B7DDCDD-EAE5-47DA-A7E4-A6B5A309F0A2}" type="slidenum">
              <a:rPr lang="en-US" smtClean="0">
                <a:solidFill>
                  <a:srgbClr val="D1282E"/>
                </a:solidFill>
              </a:rPr>
              <a:pPr/>
              <a:t>‹#›</a:t>
            </a:fld>
            <a:endParaRPr lang="en-US">
              <a:solidFill>
                <a:srgbClr val="D1282E"/>
              </a:solidFill>
            </a:endParaRP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cSld>
  <p:clrMap bg1="lt1" tx1="dk1" bg2="lt2" tx2="dk2" accent1="accent1" accent2="accent2" accent3="accent3" accent4="accent4" accent5="accent5" accent6="accent6" hlink="hlink" folHlink="folHlink"/>
  <p:sldLayoutIdLst>
    <p:sldLayoutId id="2147483667" r:id="rId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jpeg"/><Relationship Id="rId3"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5.png"/><Relationship Id="rId5"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3" Type="http://schemas.openxmlformats.org/officeDocument/2006/relationships/hyperlink" Target="http://www.kumc.edu/wims/mission.html" TargetMode="External"/><Relationship Id="rId4" Type="http://schemas.openxmlformats.org/officeDocument/2006/relationships/hyperlink" Target="http://www.kumc.edu/wims/leadership-and-infrastructure.html" TargetMode="External"/><Relationship Id="rId5" Type="http://schemas.openxmlformats.org/officeDocument/2006/relationships/hyperlink" Target="http://www.kumc.edu/wims/get-involved---committees.html" TargetMode="External"/><Relationship Id="rId6" Type="http://schemas.openxmlformats.org/officeDocument/2006/relationships/hyperlink" Target="http://www.kumc.edu/Documents/wims/WIMS_Bylaws.pdf" TargetMode="External"/><Relationship Id="rId7"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 Id="rId3"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gwims@aamc.org" TargetMode="External"/><Relationship Id="rId3"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7772400" cy="1470025"/>
          </a:xfrm>
        </p:spPr>
        <p:txBody>
          <a:bodyPr/>
          <a:lstStyle/>
          <a:p>
            <a:pPr algn="ctr"/>
            <a:r>
              <a:rPr lang="en-US" sz="3300" b="1" dirty="0" smtClean="0"/>
              <a:t>Women in Medicine &amp; Science </a:t>
            </a:r>
            <a:r>
              <a:rPr lang="en-US" sz="3300" dirty="0" smtClean="0"/>
              <a:t> </a:t>
            </a:r>
            <a:r>
              <a:rPr lang="en-US" sz="3300" dirty="0"/>
              <a:t/>
            </a:r>
            <a:br>
              <a:rPr lang="en-US" sz="3300" dirty="0"/>
            </a:br>
            <a:r>
              <a:rPr lang="en-US" sz="2000" dirty="0" smtClean="0"/>
              <a:t>University of Cincinnati</a:t>
            </a:r>
            <a:endParaRPr lang="en-US" sz="2000" dirty="0"/>
          </a:p>
        </p:txBody>
      </p:sp>
      <p:sp>
        <p:nvSpPr>
          <p:cNvPr id="3" name="Subtitle 2"/>
          <p:cNvSpPr>
            <a:spLocks noGrp="1"/>
          </p:cNvSpPr>
          <p:nvPr>
            <p:ph type="subTitle" idx="1"/>
          </p:nvPr>
        </p:nvSpPr>
        <p:spPr>
          <a:xfrm>
            <a:off x="1219200" y="4267200"/>
            <a:ext cx="6400800" cy="1752600"/>
          </a:xfrm>
        </p:spPr>
        <p:txBody>
          <a:bodyPr/>
          <a:lstStyle/>
          <a:p>
            <a:pPr algn="ctr"/>
            <a:r>
              <a:rPr lang="en-US" sz="1800" b="1" dirty="0" smtClean="0"/>
              <a:t>October 28, </a:t>
            </a:r>
            <a:r>
              <a:rPr lang="en-US" sz="1800" b="1" dirty="0"/>
              <a:t>2015</a:t>
            </a:r>
          </a:p>
          <a:p>
            <a:endParaRPr lang="en-US" dirty="0"/>
          </a:p>
        </p:txBody>
      </p:sp>
      <p:pic>
        <p:nvPicPr>
          <p:cNvPr id="4" name="Picture 2" descr="http://urbanuniversitiesforhealth.org/media/images/UC.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2879" r="6116" b="14014"/>
          <a:stretch/>
        </p:blipFill>
        <p:spPr bwMode="auto">
          <a:xfrm>
            <a:off x="228600" y="497149"/>
            <a:ext cx="2895600" cy="127481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med.stanford.edu/content/dam/sm-news/images/2014/01/AAMC-Blue-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4998" y="314772"/>
            <a:ext cx="2898147" cy="145718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1447800" y="4038600"/>
            <a:ext cx="62484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46702396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FB997EA-B9A6-4ADB-8170-B86D27ABBE7F" descr="BFB997EA-B9A6-4ADB-8170-B86D27ABBE7F"/>
          <p:cNvPicPr>
            <a:picLocks noChangeAspect="1" noChangeArrowheads="1"/>
          </p:cNvPicPr>
          <p:nvPr/>
        </p:nvPicPr>
        <p:blipFill rotWithShape="1">
          <a:blip r:embed="rId2">
            <a:extLst>
              <a:ext uri="{28A0092B-C50C-407E-A947-70E740481C1C}">
                <a14:useLocalDpi xmlns:a14="http://schemas.microsoft.com/office/drawing/2010/main" val="0"/>
              </a:ext>
            </a:extLst>
          </a:blip>
          <a:srcRect l="7343" t="22506" r="5998" b="39517"/>
          <a:stretch/>
        </p:blipFill>
        <p:spPr bwMode="auto">
          <a:xfrm>
            <a:off x="4418248" y="2438400"/>
            <a:ext cx="4310488" cy="3359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140472" y="960922"/>
            <a:ext cx="6705600" cy="1138773"/>
          </a:xfrm>
          <a:prstGeom prst="rect">
            <a:avLst/>
          </a:prstGeom>
          <a:noFill/>
        </p:spPr>
        <p:txBody>
          <a:bodyPr wrap="square" rtlCol="0">
            <a:spAutoFit/>
          </a:bodyPr>
          <a:lstStyle/>
          <a:p>
            <a:pPr algn="ctr"/>
            <a:r>
              <a:rPr lang="en-US" sz="3600" b="1" dirty="0">
                <a:latin typeface="Calibri" panose="020F0502020204030204" pitchFamily="34" charset="0"/>
              </a:rPr>
              <a:t>Basic </a:t>
            </a:r>
            <a:r>
              <a:rPr lang="en-US" sz="3600" b="1" dirty="0" smtClean="0">
                <a:latin typeface="Calibri" panose="020F0502020204030204" pitchFamily="34" charset="0"/>
              </a:rPr>
              <a:t>&amp; Clinical Sciences</a:t>
            </a:r>
            <a:endParaRPr lang="en-US" sz="3600" dirty="0">
              <a:latin typeface="Calibri" panose="020F0502020204030204" pitchFamily="34" charset="0"/>
            </a:endParaRPr>
          </a:p>
          <a:p>
            <a:pPr algn="ctr"/>
            <a:r>
              <a:rPr lang="en-US" dirty="0" smtClean="0">
                <a:latin typeface="Calibri" panose="020F0502020204030204" pitchFamily="34" charset="0"/>
              </a:rPr>
              <a:t>College </a:t>
            </a:r>
            <a:r>
              <a:rPr lang="en-US" dirty="0">
                <a:latin typeface="Calibri" panose="020F0502020204030204" pitchFamily="34" charset="0"/>
              </a:rPr>
              <a:t>of Medicine </a:t>
            </a:r>
            <a:r>
              <a:rPr lang="en-US" dirty="0" smtClean="0">
                <a:latin typeface="Calibri" panose="020F0502020204030204" pitchFamily="34" charset="0"/>
              </a:rPr>
              <a:t>– Female Full-Time </a:t>
            </a:r>
            <a:r>
              <a:rPr lang="en-US" dirty="0">
                <a:latin typeface="Calibri" panose="020F0502020204030204" pitchFamily="34" charset="0"/>
              </a:rPr>
              <a:t>Faculty </a:t>
            </a:r>
          </a:p>
          <a:p>
            <a:pPr algn="ctr"/>
            <a:r>
              <a:rPr lang="en-US" sz="1400" dirty="0">
                <a:latin typeface="Calibri" panose="020F0502020204030204" pitchFamily="34" charset="0"/>
              </a:rPr>
              <a:t>University of </a:t>
            </a:r>
            <a:r>
              <a:rPr lang="en-US" sz="1400" dirty="0" smtClean="0">
                <a:latin typeface="Calibri" panose="020F0502020204030204" pitchFamily="34" charset="0"/>
              </a:rPr>
              <a:t>Cincinnati compared </a:t>
            </a:r>
            <a:r>
              <a:rPr lang="en-US" sz="1400" dirty="0">
                <a:latin typeface="Calibri" panose="020F0502020204030204" pitchFamily="34" charset="0"/>
              </a:rPr>
              <a:t>to </a:t>
            </a:r>
            <a:r>
              <a:rPr lang="en-US" sz="1400" dirty="0" smtClean="0">
                <a:latin typeface="Calibri" panose="020F0502020204030204" pitchFamily="34" charset="0"/>
              </a:rPr>
              <a:t>AAMC/National rank</a:t>
            </a:r>
            <a:endParaRPr lang="en-US" sz="1400" dirty="0">
              <a:latin typeface="Calibri" panose="020F0502020204030204" pitchFamily="34" charset="0"/>
            </a:endParaRPr>
          </a:p>
        </p:txBody>
      </p:sp>
      <p:cxnSp>
        <p:nvCxnSpPr>
          <p:cNvPr id="8" name="Straight Connector 7"/>
          <p:cNvCxnSpPr/>
          <p:nvPr/>
        </p:nvCxnSpPr>
        <p:spPr>
          <a:xfrm>
            <a:off x="1369072" y="2209800"/>
            <a:ext cx="6248400" cy="0"/>
          </a:xfrm>
          <a:prstGeom prst="line">
            <a:avLst/>
          </a:prstGeom>
        </p:spPr>
        <p:style>
          <a:lnRef idx="2">
            <a:schemeClr val="dk1"/>
          </a:lnRef>
          <a:fillRef idx="0">
            <a:schemeClr val="dk1"/>
          </a:fillRef>
          <a:effectRef idx="1">
            <a:schemeClr val="dk1"/>
          </a:effectRef>
          <a:fontRef idx="minor">
            <a:schemeClr val="tx1"/>
          </a:fontRef>
        </p:style>
      </p:cxnSp>
      <p:pic>
        <p:nvPicPr>
          <p:cNvPr id="9" name="Picture 2" descr="http://urbanuniversitiesforhealth.org/media/images/UC.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2879" r="6116" b="14014"/>
          <a:stretch/>
        </p:blipFill>
        <p:spPr bwMode="auto">
          <a:xfrm>
            <a:off x="156146" y="304800"/>
            <a:ext cx="1752600" cy="771596"/>
          </a:xfrm>
          <a:prstGeom prst="rect">
            <a:avLst/>
          </a:prstGeom>
          <a:noFill/>
          <a:extLst>
            <a:ext uri="{909E8E84-426E-40dd-AFC4-6F175D3DCCD1}">
              <a14:hiddenFill xmlns:a14="http://schemas.microsoft.com/office/drawing/2010/main">
                <a:solidFill>
                  <a:srgbClr val="FFFFFF"/>
                </a:solidFill>
              </a14:hiddenFill>
            </a:ext>
          </a:extLst>
        </p:spPr>
      </p:pic>
      <p:pic>
        <p:nvPicPr>
          <p:cNvPr id="1026" name="7D503439-CD63-4928-A5E9-793ED10967B4" descr="7D503439-CD63-4928-A5E9-793ED10967B4"/>
          <p:cNvPicPr>
            <a:picLocks noChangeAspect="1" noChangeArrowheads="1"/>
          </p:cNvPicPr>
          <p:nvPr/>
        </p:nvPicPr>
        <p:blipFill rotWithShape="1">
          <a:blip r:embed="rId4">
            <a:extLst>
              <a:ext uri="{28A0092B-C50C-407E-A947-70E740481C1C}">
                <a14:useLocalDpi xmlns:a14="http://schemas.microsoft.com/office/drawing/2010/main" val="0"/>
              </a:ext>
            </a:extLst>
          </a:blip>
          <a:srcRect t="36942" b="15962"/>
          <a:stretch/>
        </p:blipFill>
        <p:spPr bwMode="auto">
          <a:xfrm>
            <a:off x="304800" y="2438400"/>
            <a:ext cx="4047688" cy="339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7D503439-CD63-4928-A5E9-793ED10967B4" descr="7D503439-CD63-4928-A5E9-793ED10967B4"/>
          <p:cNvPicPr>
            <a:picLocks noChangeAspect="1" noChangeArrowheads="1"/>
          </p:cNvPicPr>
          <p:nvPr/>
        </p:nvPicPr>
        <p:blipFill rotWithShape="1">
          <a:blip r:embed="rId4">
            <a:extLst>
              <a:ext uri="{28A0092B-C50C-407E-A947-70E740481C1C}">
                <a14:useLocalDpi xmlns:a14="http://schemas.microsoft.com/office/drawing/2010/main" val="0"/>
              </a:ext>
            </a:extLst>
          </a:blip>
          <a:srcRect l="47126" t="48875" r="12887" b="33745"/>
          <a:stretch/>
        </p:blipFill>
        <p:spPr bwMode="auto">
          <a:xfrm>
            <a:off x="6180550" y="3298945"/>
            <a:ext cx="1618528" cy="1251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p:nvCxnSpPr>
        <p:spPr>
          <a:xfrm>
            <a:off x="1140472" y="3124200"/>
            <a:ext cx="2438400" cy="0"/>
          </a:xfrm>
          <a:prstGeom prst="line">
            <a:avLst/>
          </a:prstGeom>
          <a:ln w="3175">
            <a:solidFill>
              <a:schemeClr val="bg1"/>
            </a:solidFill>
          </a:ln>
        </p:spPr>
        <p:style>
          <a:lnRef idx="1">
            <a:schemeClr val="accent6"/>
          </a:lnRef>
          <a:fillRef idx="0">
            <a:schemeClr val="accent6"/>
          </a:fillRef>
          <a:effectRef idx="0">
            <a:schemeClr val="accent6"/>
          </a:effectRef>
          <a:fontRef idx="minor">
            <a:schemeClr val="tx1"/>
          </a:fontRef>
        </p:style>
      </p:cxnSp>
      <p:pic>
        <p:nvPicPr>
          <p:cNvPr id="13" name="7D503439-CD63-4928-A5E9-793ED10967B4" descr="7D503439-CD63-4928-A5E9-793ED10967B4"/>
          <p:cNvPicPr>
            <a:picLocks noChangeAspect="1" noChangeArrowheads="1"/>
          </p:cNvPicPr>
          <p:nvPr/>
        </p:nvPicPr>
        <p:blipFill rotWithShape="1">
          <a:blip r:embed="rId4">
            <a:extLst>
              <a:ext uri="{28A0092B-C50C-407E-A947-70E740481C1C}">
                <a14:useLocalDpi xmlns:a14="http://schemas.microsoft.com/office/drawing/2010/main" val="0"/>
              </a:ext>
            </a:extLst>
          </a:blip>
          <a:srcRect l="46746" t="66255" r="9881" b="15490"/>
          <a:stretch/>
        </p:blipFill>
        <p:spPr bwMode="auto">
          <a:xfrm>
            <a:off x="6154143" y="4541850"/>
            <a:ext cx="1755552" cy="131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http://med.stanford.edu/content/dam/sm-news/images/2014/01/AAMC-Blue-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86600" y="188789"/>
            <a:ext cx="1765329" cy="887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126463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79342402"/>
              </p:ext>
            </p:extLst>
          </p:nvPr>
        </p:nvGraphicFramePr>
        <p:xfrm>
          <a:off x="489585" y="2362200"/>
          <a:ext cx="8058150" cy="4049395"/>
        </p:xfrm>
        <a:graphic>
          <a:graphicData uri="http://schemas.openxmlformats.org/drawingml/2006/table">
            <a:tbl>
              <a:tblPr firstRow="1" bandRow="1">
                <a:tableStyleId>{21E4AEA4-8DFA-4A89-87EB-49C32662AFE0}</a:tableStyleId>
              </a:tblPr>
              <a:tblGrid>
                <a:gridCol w="2162175"/>
                <a:gridCol w="2895600"/>
                <a:gridCol w="3000375"/>
              </a:tblGrid>
              <a:tr h="514350">
                <a:tc>
                  <a:txBody>
                    <a:bodyPr/>
                    <a:lstStyle/>
                    <a:p>
                      <a:pPr algn="ctr"/>
                      <a:r>
                        <a:rPr lang="en-US" sz="1400" dirty="0" smtClean="0"/>
                        <a:t>Department</a:t>
                      </a:r>
                      <a:endParaRPr lang="en-US" sz="1400" dirty="0">
                        <a:latin typeface="Calibri" panose="020F0502020204030204" pitchFamily="34" charset="0"/>
                      </a:endParaRPr>
                    </a:p>
                  </a:txBody>
                  <a:tcPr marL="119381" marR="119381" marT="59690" marB="59690"/>
                </a:tc>
                <a:tc>
                  <a:txBody>
                    <a:bodyPr/>
                    <a:lstStyle/>
                    <a:p>
                      <a:pPr algn="ctr"/>
                      <a:r>
                        <a:rPr lang="en-US" sz="1400" dirty="0" smtClean="0"/>
                        <a:t>Female</a:t>
                      </a:r>
                      <a:r>
                        <a:rPr lang="en-US" sz="1400" baseline="0" dirty="0" smtClean="0"/>
                        <a:t> </a:t>
                      </a:r>
                      <a:r>
                        <a:rPr lang="en-US" sz="1400" dirty="0" smtClean="0"/>
                        <a:t>UC College</a:t>
                      </a:r>
                      <a:r>
                        <a:rPr lang="en-US" sz="1400" baseline="0" dirty="0" smtClean="0"/>
                        <a:t> of </a:t>
                      </a:r>
                      <a:r>
                        <a:rPr lang="en-US" sz="1400" dirty="0" smtClean="0"/>
                        <a:t>Medicine </a:t>
                      </a:r>
                    </a:p>
                    <a:p>
                      <a:pPr algn="ctr"/>
                      <a:r>
                        <a:rPr lang="en-US" sz="1400" dirty="0" smtClean="0"/>
                        <a:t>N</a:t>
                      </a:r>
                      <a:r>
                        <a:rPr lang="en-US" sz="1400" baseline="0" dirty="0" smtClean="0"/>
                        <a:t> (%)</a:t>
                      </a:r>
                      <a:endParaRPr lang="en-US" sz="1400" dirty="0">
                        <a:latin typeface="Calibri" panose="020F0502020204030204" pitchFamily="34" charset="0"/>
                      </a:endParaRPr>
                    </a:p>
                  </a:txBody>
                  <a:tcPr marL="119381" marR="119381" marT="59690" marB="59690"/>
                </a:tc>
                <a:tc>
                  <a:txBody>
                    <a:bodyPr/>
                    <a:lstStyle/>
                    <a:p>
                      <a:pPr algn="ctr"/>
                      <a:r>
                        <a:rPr lang="en-US" sz="1400" dirty="0" smtClean="0"/>
                        <a:t>Female AAMC/National</a:t>
                      </a:r>
                    </a:p>
                    <a:p>
                      <a:pPr algn="ctr"/>
                      <a:r>
                        <a:rPr lang="en-US" sz="1400" dirty="0" smtClean="0"/>
                        <a:t>N</a:t>
                      </a:r>
                      <a:r>
                        <a:rPr lang="en-US" sz="1400" baseline="0" dirty="0" smtClean="0"/>
                        <a:t> (%)</a:t>
                      </a:r>
                      <a:endParaRPr lang="en-US" sz="1400" dirty="0">
                        <a:latin typeface="Calibri" panose="020F0502020204030204" pitchFamily="34" charset="0"/>
                      </a:endParaRPr>
                    </a:p>
                  </a:txBody>
                  <a:tcPr marL="119381" marR="119381" marT="59690" marB="59690"/>
                </a:tc>
              </a:tr>
              <a:tr h="514350">
                <a:tc>
                  <a:txBody>
                    <a:bodyPr/>
                    <a:lstStyle/>
                    <a:p>
                      <a:pPr algn="l"/>
                      <a:r>
                        <a:rPr lang="en-US" sz="1400" dirty="0" smtClean="0"/>
                        <a:t>Biomedical Informatics</a:t>
                      </a:r>
                      <a:endParaRPr lang="en-US" sz="1400" dirty="0">
                        <a:latin typeface="Calibri" panose="020F0502020204030204" pitchFamily="34" charset="0"/>
                      </a:endParaRPr>
                    </a:p>
                  </a:txBody>
                  <a:tcPr marL="119381" marR="119381" marT="59690" marB="59690"/>
                </a:tc>
                <a:tc>
                  <a:txBody>
                    <a:bodyPr/>
                    <a:lstStyle/>
                    <a:p>
                      <a:pPr algn="ctr"/>
                      <a:r>
                        <a:rPr lang="en-US" sz="1400" dirty="0" smtClean="0"/>
                        <a:t>0</a:t>
                      </a:r>
                      <a:r>
                        <a:rPr lang="en-US" sz="1400" baseline="0" dirty="0" smtClean="0"/>
                        <a:t> (0)</a:t>
                      </a:r>
                      <a:endParaRPr lang="en-US" sz="1400" b="1" dirty="0">
                        <a:latin typeface="Calibri" panose="020F0502020204030204" pitchFamily="34" charset="0"/>
                      </a:endParaRPr>
                    </a:p>
                  </a:txBody>
                  <a:tcPr marL="119381" marR="119381" marT="59690" marB="59690"/>
                </a:tc>
                <a:tc>
                  <a:txBody>
                    <a:bodyPr/>
                    <a:lstStyle/>
                    <a:p>
                      <a:pPr algn="ctr"/>
                      <a:r>
                        <a:rPr lang="en-US" sz="1400" dirty="0" smtClean="0"/>
                        <a:t>2,121</a:t>
                      </a:r>
                      <a:r>
                        <a:rPr lang="en-US" sz="1400" baseline="0" dirty="0" smtClean="0"/>
                        <a:t> (36) </a:t>
                      </a:r>
                    </a:p>
                    <a:p>
                      <a:pPr algn="ctr"/>
                      <a:r>
                        <a:rPr lang="en-US" sz="900" baseline="0" dirty="0" smtClean="0"/>
                        <a:t>other basic sciences</a:t>
                      </a:r>
                      <a:endParaRPr lang="en-US" sz="900" b="1" dirty="0">
                        <a:latin typeface="Calibri" panose="020F0502020204030204" pitchFamily="34" charset="0"/>
                      </a:endParaRPr>
                    </a:p>
                  </a:txBody>
                  <a:tcPr marL="119381" marR="119381" marT="59690" marB="59690"/>
                </a:tc>
              </a:tr>
              <a:tr h="479426">
                <a:tc>
                  <a:txBody>
                    <a:bodyPr/>
                    <a:lstStyle/>
                    <a:p>
                      <a:pPr algn="l"/>
                      <a:r>
                        <a:rPr lang="en-US" sz="1400" dirty="0" smtClean="0"/>
                        <a:t>Cancer Biology</a:t>
                      </a:r>
                      <a:endParaRPr lang="en-US" sz="1400" dirty="0">
                        <a:latin typeface="Calibri" panose="020F0502020204030204" pitchFamily="34" charset="0"/>
                      </a:endParaRPr>
                    </a:p>
                  </a:txBody>
                  <a:tcPr marL="119381" marR="119381" marT="59690" marB="59690"/>
                </a:tc>
                <a:tc>
                  <a:txBody>
                    <a:bodyPr/>
                    <a:lstStyle/>
                    <a:p>
                      <a:pPr algn="ctr"/>
                      <a:r>
                        <a:rPr lang="en-US" sz="1400" dirty="0" smtClean="0"/>
                        <a:t>6 (40)</a:t>
                      </a:r>
                      <a:endParaRPr lang="en-US" sz="1400" b="1" dirty="0">
                        <a:latin typeface="Calibri" panose="020F0502020204030204" pitchFamily="34" charset="0"/>
                      </a:endParaRPr>
                    </a:p>
                  </a:txBody>
                  <a:tcPr marL="119381" marR="119381" marT="59690" marB="59690"/>
                </a:tc>
                <a:tc>
                  <a:txBody>
                    <a:bodyPr/>
                    <a:lstStyle/>
                    <a:p>
                      <a:pPr algn="ctr"/>
                      <a:r>
                        <a:rPr lang="en-US" sz="1400" dirty="0" smtClean="0"/>
                        <a:t>2,121 (36) </a:t>
                      </a:r>
                    </a:p>
                    <a:p>
                      <a:pPr algn="ctr"/>
                      <a:r>
                        <a:rPr lang="en-US" sz="900" baseline="0" dirty="0" smtClean="0"/>
                        <a:t>other basic sciences</a:t>
                      </a:r>
                      <a:endParaRPr lang="en-US" sz="1050" b="1" dirty="0">
                        <a:latin typeface="Calibri" panose="020F0502020204030204" pitchFamily="34" charset="0"/>
                      </a:endParaRPr>
                    </a:p>
                  </a:txBody>
                  <a:tcPr marL="119381" marR="119381" marT="59690" marB="59690"/>
                </a:tc>
              </a:tr>
              <a:tr h="496570">
                <a:tc>
                  <a:txBody>
                    <a:bodyPr/>
                    <a:lstStyle/>
                    <a:p>
                      <a:pPr algn="l"/>
                      <a:r>
                        <a:rPr lang="en-US" sz="1400" dirty="0" smtClean="0"/>
                        <a:t>Environmental Health</a:t>
                      </a:r>
                      <a:endParaRPr lang="en-US" sz="1400" dirty="0">
                        <a:latin typeface="Calibri" panose="020F0502020204030204" pitchFamily="34" charset="0"/>
                      </a:endParaRPr>
                    </a:p>
                  </a:txBody>
                  <a:tcPr marL="119381" marR="119381" marT="59690" marB="59690"/>
                </a:tc>
                <a:tc>
                  <a:txBody>
                    <a:bodyPr/>
                    <a:lstStyle/>
                    <a:p>
                      <a:pPr algn="ctr"/>
                      <a:r>
                        <a:rPr lang="en-US" sz="1400" dirty="0" smtClean="0"/>
                        <a:t>10 (28)</a:t>
                      </a:r>
                      <a:endParaRPr lang="en-US" sz="1400" b="1" dirty="0">
                        <a:latin typeface="Calibri" panose="020F0502020204030204" pitchFamily="34" charset="0"/>
                      </a:endParaRPr>
                    </a:p>
                  </a:txBody>
                  <a:tcPr marL="119381" marR="119381" marT="59690" marB="596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2,121 (36) </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baseline="0" dirty="0" smtClean="0"/>
                        <a:t>other basic sciences</a:t>
                      </a:r>
                      <a:endParaRPr lang="en-US" sz="900" b="1" dirty="0" smtClean="0">
                        <a:latin typeface="Calibri" panose="020F0502020204030204" pitchFamily="34" charset="0"/>
                      </a:endParaRPr>
                    </a:p>
                  </a:txBody>
                  <a:tcPr marL="119381" marR="119381" marT="59690" marB="59690"/>
                </a:tc>
              </a:tr>
              <a:tr h="377190">
                <a:tc>
                  <a:txBody>
                    <a:bodyPr/>
                    <a:lstStyle/>
                    <a:p>
                      <a:pPr algn="l"/>
                      <a:r>
                        <a:rPr lang="en-US" sz="1400" dirty="0" smtClean="0"/>
                        <a:t>Medical</a:t>
                      </a:r>
                      <a:r>
                        <a:rPr lang="en-US" sz="1400" baseline="0" dirty="0" smtClean="0"/>
                        <a:t> Education</a:t>
                      </a:r>
                      <a:endParaRPr lang="en-US" sz="1400" dirty="0">
                        <a:latin typeface="Calibri" panose="020F0502020204030204" pitchFamily="34" charset="0"/>
                      </a:endParaRPr>
                    </a:p>
                  </a:txBody>
                  <a:tcPr marL="119381" marR="119381" marT="59690" marB="59690"/>
                </a:tc>
                <a:tc>
                  <a:txBody>
                    <a:bodyPr/>
                    <a:lstStyle/>
                    <a:p>
                      <a:pPr algn="ctr"/>
                      <a:r>
                        <a:rPr lang="en-US" sz="1400" dirty="0" smtClean="0"/>
                        <a:t>2 (40)</a:t>
                      </a:r>
                      <a:endParaRPr lang="en-US" sz="1400" b="1" dirty="0">
                        <a:latin typeface="Calibri" panose="020F0502020204030204" pitchFamily="34" charset="0"/>
                      </a:endParaRPr>
                    </a:p>
                  </a:txBody>
                  <a:tcPr marL="119381" marR="119381" marT="59690" marB="59690"/>
                </a:tc>
                <a:tc>
                  <a:txBody>
                    <a:bodyPr/>
                    <a:lstStyle/>
                    <a:p>
                      <a:pPr algn="ctr"/>
                      <a:r>
                        <a:rPr lang="en-US" sz="1400" dirty="0" smtClean="0"/>
                        <a:t>2,121</a:t>
                      </a:r>
                      <a:r>
                        <a:rPr lang="en-US" sz="1400" baseline="0" dirty="0" smtClean="0"/>
                        <a:t> (36) </a:t>
                      </a:r>
                    </a:p>
                    <a:p>
                      <a:pPr algn="ctr"/>
                      <a:r>
                        <a:rPr lang="en-US" sz="900" baseline="0" dirty="0" smtClean="0"/>
                        <a:t>other basic sciences</a:t>
                      </a:r>
                      <a:endParaRPr lang="en-US" sz="1050" b="1" dirty="0">
                        <a:latin typeface="Calibri" panose="020F0502020204030204" pitchFamily="34" charset="0"/>
                      </a:endParaRPr>
                    </a:p>
                  </a:txBody>
                  <a:tcPr marL="119381" marR="119381" marT="59690" marB="59690"/>
                </a:tc>
              </a:tr>
              <a:tr h="514350">
                <a:tc>
                  <a:txBody>
                    <a:bodyPr/>
                    <a:lstStyle/>
                    <a:p>
                      <a:pPr algn="l"/>
                      <a:r>
                        <a:rPr lang="en-US" sz="1400" dirty="0" smtClean="0"/>
                        <a:t>Molecular Genetics</a:t>
                      </a:r>
                      <a:endParaRPr lang="en-US" sz="1400" dirty="0">
                        <a:latin typeface="Calibri" panose="020F0502020204030204" pitchFamily="34" charset="0"/>
                      </a:endParaRPr>
                    </a:p>
                  </a:txBody>
                  <a:tcPr marL="119381" marR="119381" marT="59690" marB="59690"/>
                </a:tc>
                <a:tc>
                  <a:txBody>
                    <a:bodyPr/>
                    <a:lstStyle/>
                    <a:p>
                      <a:pPr algn="ctr"/>
                      <a:r>
                        <a:rPr lang="en-US" sz="1400" dirty="0" smtClean="0"/>
                        <a:t>1 (6)</a:t>
                      </a:r>
                      <a:endParaRPr lang="en-US" sz="1400" b="1" dirty="0">
                        <a:latin typeface="Calibri" panose="020F0502020204030204" pitchFamily="34" charset="0"/>
                      </a:endParaRPr>
                    </a:p>
                  </a:txBody>
                  <a:tcPr marL="119381" marR="119381" marT="59690" marB="59690"/>
                </a:tc>
                <a:tc>
                  <a:txBody>
                    <a:bodyPr/>
                    <a:lstStyle/>
                    <a:p>
                      <a:pPr algn="ctr"/>
                      <a:r>
                        <a:rPr lang="en-US" sz="1400" dirty="0" smtClean="0"/>
                        <a:t>1,424</a:t>
                      </a:r>
                      <a:r>
                        <a:rPr lang="en-US" sz="1400" baseline="0" dirty="0" smtClean="0"/>
                        <a:t> (30) </a:t>
                      </a:r>
                    </a:p>
                    <a:p>
                      <a:pPr algn="ctr"/>
                      <a:r>
                        <a:rPr lang="en-US" sz="900" baseline="0" dirty="0" smtClean="0"/>
                        <a:t>includes Biochemistry &amp; Microbiology</a:t>
                      </a:r>
                      <a:endParaRPr lang="en-US" sz="1200" b="1" dirty="0">
                        <a:latin typeface="Calibri" panose="020F0502020204030204" pitchFamily="34" charset="0"/>
                      </a:endParaRPr>
                    </a:p>
                  </a:txBody>
                  <a:tcPr marL="119381" marR="119381" marT="59690" marB="59690"/>
                </a:tc>
              </a:tr>
              <a:tr h="514350">
                <a:tc>
                  <a:txBody>
                    <a:bodyPr/>
                    <a:lstStyle/>
                    <a:p>
                      <a:pPr algn="l"/>
                      <a:r>
                        <a:rPr lang="en-US" sz="1400" dirty="0" smtClean="0"/>
                        <a:t>Pharmacology</a:t>
                      </a:r>
                      <a:endParaRPr lang="en-US" sz="1400" dirty="0">
                        <a:latin typeface="Calibri" panose="020F0502020204030204" pitchFamily="34" charset="0"/>
                      </a:endParaRPr>
                    </a:p>
                  </a:txBody>
                  <a:tcPr marL="119381" marR="119381" marT="59690" marB="59690"/>
                </a:tc>
                <a:tc>
                  <a:txBody>
                    <a:bodyPr/>
                    <a:lstStyle/>
                    <a:p>
                      <a:pPr algn="ctr"/>
                      <a:r>
                        <a:rPr lang="en-US" sz="1400" dirty="0" smtClean="0"/>
                        <a:t>2</a:t>
                      </a:r>
                      <a:r>
                        <a:rPr lang="en-US" sz="1400" baseline="0" dirty="0" smtClean="0"/>
                        <a:t> (20)</a:t>
                      </a:r>
                      <a:endParaRPr lang="en-US" sz="1400" b="1" dirty="0">
                        <a:latin typeface="Calibri" panose="020F0502020204030204" pitchFamily="34" charset="0"/>
                      </a:endParaRPr>
                    </a:p>
                  </a:txBody>
                  <a:tcPr marL="119381" marR="119381" marT="59690" marB="59690"/>
                </a:tc>
                <a:tc>
                  <a:txBody>
                    <a:bodyPr/>
                    <a:lstStyle/>
                    <a:p>
                      <a:pPr algn="ctr"/>
                      <a:r>
                        <a:rPr lang="en-US" sz="1400" dirty="0" smtClean="0"/>
                        <a:t>559 (29)</a:t>
                      </a:r>
                      <a:endParaRPr lang="en-US" sz="1400" b="1" dirty="0">
                        <a:latin typeface="Calibri" panose="020F0502020204030204" pitchFamily="34" charset="0"/>
                      </a:endParaRPr>
                    </a:p>
                  </a:txBody>
                  <a:tcPr marL="119381" marR="119381" marT="59690" marB="59690"/>
                </a:tc>
              </a:tr>
              <a:tr h="514350">
                <a:tc>
                  <a:txBody>
                    <a:bodyPr/>
                    <a:lstStyle/>
                    <a:p>
                      <a:pPr algn="l"/>
                      <a:r>
                        <a:rPr lang="en-US" sz="1400" dirty="0" smtClean="0"/>
                        <a:t>Physiology</a:t>
                      </a:r>
                      <a:endParaRPr lang="en-US" sz="1400" dirty="0">
                        <a:latin typeface="Calibri" panose="020F0502020204030204" pitchFamily="34" charset="0"/>
                      </a:endParaRPr>
                    </a:p>
                  </a:txBody>
                  <a:tcPr marL="119381" marR="119381" marT="59690" marB="59690"/>
                </a:tc>
                <a:tc>
                  <a:txBody>
                    <a:bodyPr/>
                    <a:lstStyle/>
                    <a:p>
                      <a:pPr algn="ctr"/>
                      <a:r>
                        <a:rPr lang="en-US" sz="1400" dirty="0" smtClean="0"/>
                        <a:t>3 (30)</a:t>
                      </a:r>
                      <a:endParaRPr lang="en-US" sz="1400" b="1" dirty="0">
                        <a:latin typeface="Calibri" panose="020F0502020204030204" pitchFamily="34" charset="0"/>
                      </a:endParaRPr>
                    </a:p>
                  </a:txBody>
                  <a:tcPr marL="119381" marR="119381" marT="59690" marB="59690"/>
                </a:tc>
                <a:tc>
                  <a:txBody>
                    <a:bodyPr/>
                    <a:lstStyle/>
                    <a:p>
                      <a:pPr algn="ctr"/>
                      <a:r>
                        <a:rPr lang="en-US" sz="1400" dirty="0" smtClean="0"/>
                        <a:t>466 (27)</a:t>
                      </a:r>
                      <a:endParaRPr lang="en-US" sz="1400" b="1" dirty="0">
                        <a:latin typeface="Calibri" panose="020F0502020204030204" pitchFamily="34" charset="0"/>
                      </a:endParaRPr>
                    </a:p>
                  </a:txBody>
                  <a:tcPr marL="119381" marR="119381" marT="59690" marB="59690"/>
                </a:tc>
              </a:tr>
            </a:tbl>
          </a:graphicData>
        </a:graphic>
      </p:graphicFrame>
      <p:sp>
        <p:nvSpPr>
          <p:cNvPr id="5" name="TextBox 4"/>
          <p:cNvSpPr txBox="1"/>
          <p:nvPr/>
        </p:nvSpPr>
        <p:spPr>
          <a:xfrm>
            <a:off x="658528" y="993420"/>
            <a:ext cx="7696200" cy="1077218"/>
          </a:xfrm>
          <a:prstGeom prst="rect">
            <a:avLst/>
          </a:prstGeom>
          <a:noFill/>
        </p:spPr>
        <p:txBody>
          <a:bodyPr wrap="square" rtlCol="0">
            <a:spAutoFit/>
          </a:bodyPr>
          <a:lstStyle/>
          <a:p>
            <a:pPr algn="ctr"/>
            <a:r>
              <a:rPr lang="en-US" sz="3200" b="1" dirty="0" smtClean="0">
                <a:solidFill>
                  <a:srgbClr val="000000"/>
                </a:solidFill>
                <a:latin typeface="Calibri" panose="020F0502020204030204" pitchFamily="34" charset="0"/>
              </a:rPr>
              <a:t>Basic Sciences – Department Breakdown </a:t>
            </a:r>
            <a:endParaRPr lang="en-US" sz="3200" dirty="0" smtClean="0">
              <a:solidFill>
                <a:srgbClr val="000000"/>
              </a:solidFill>
              <a:latin typeface="Calibri" panose="020F0502020204030204" pitchFamily="34" charset="0"/>
            </a:endParaRPr>
          </a:p>
          <a:p>
            <a:pPr algn="ctr"/>
            <a:r>
              <a:rPr lang="en-US" dirty="0" smtClean="0">
                <a:solidFill>
                  <a:srgbClr val="000000"/>
                </a:solidFill>
                <a:latin typeface="Calibri" panose="020F0502020204030204" pitchFamily="34" charset="0"/>
              </a:rPr>
              <a:t>College of Medicine – Female </a:t>
            </a:r>
            <a:r>
              <a:rPr lang="en-US" dirty="0">
                <a:solidFill>
                  <a:srgbClr val="000000"/>
                </a:solidFill>
                <a:latin typeface="Calibri" panose="020F0502020204030204" pitchFamily="34" charset="0"/>
              </a:rPr>
              <a:t>Full-Time </a:t>
            </a:r>
            <a:r>
              <a:rPr lang="en-US" dirty="0" smtClean="0">
                <a:solidFill>
                  <a:srgbClr val="000000"/>
                </a:solidFill>
                <a:latin typeface="Calibri" panose="020F0502020204030204" pitchFamily="34" charset="0"/>
              </a:rPr>
              <a:t>Faculty </a:t>
            </a:r>
          </a:p>
          <a:p>
            <a:pPr algn="ctr"/>
            <a:r>
              <a:rPr lang="en-US" sz="1400" dirty="0" smtClean="0">
                <a:solidFill>
                  <a:srgbClr val="000000"/>
                </a:solidFill>
                <a:latin typeface="Calibri" panose="020F0502020204030204" pitchFamily="34" charset="0"/>
              </a:rPr>
              <a:t>University of Cincinnati compared to AAMC/National rank</a:t>
            </a:r>
            <a:endParaRPr lang="en-US" sz="1400" dirty="0">
              <a:solidFill>
                <a:srgbClr val="000000"/>
              </a:solidFill>
              <a:latin typeface="Calibri" panose="020F0502020204030204" pitchFamily="34" charset="0"/>
            </a:endParaRPr>
          </a:p>
        </p:txBody>
      </p:sp>
      <p:cxnSp>
        <p:nvCxnSpPr>
          <p:cNvPr id="6" name="Straight Connector 5"/>
          <p:cNvCxnSpPr/>
          <p:nvPr/>
        </p:nvCxnSpPr>
        <p:spPr>
          <a:xfrm>
            <a:off x="1447800" y="2133600"/>
            <a:ext cx="6248400" cy="0"/>
          </a:xfrm>
          <a:prstGeom prst="line">
            <a:avLst/>
          </a:prstGeom>
        </p:spPr>
        <p:style>
          <a:lnRef idx="2">
            <a:schemeClr val="dk1"/>
          </a:lnRef>
          <a:fillRef idx="0">
            <a:schemeClr val="dk1"/>
          </a:fillRef>
          <a:effectRef idx="1">
            <a:schemeClr val="dk1"/>
          </a:effectRef>
          <a:fontRef idx="minor">
            <a:schemeClr val="tx1"/>
          </a:fontRef>
        </p:style>
      </p:cxnSp>
      <p:pic>
        <p:nvPicPr>
          <p:cNvPr id="7" name="Picture 2" descr="http://urbanuniversitiesforhealth.org/media/images/UC.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2879" r="6116" b="14014"/>
          <a:stretch/>
        </p:blipFill>
        <p:spPr bwMode="auto">
          <a:xfrm>
            <a:off x="228600" y="221824"/>
            <a:ext cx="1752600" cy="77159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med.stanford.edu/content/dam/sm-news/images/2014/01/AAMC-Blue-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11320" y="130751"/>
            <a:ext cx="1765329" cy="887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306353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877454"/>
            <a:ext cx="7696200" cy="1077218"/>
          </a:xfrm>
          <a:prstGeom prst="rect">
            <a:avLst/>
          </a:prstGeom>
          <a:noFill/>
        </p:spPr>
        <p:txBody>
          <a:bodyPr wrap="square" rtlCol="0">
            <a:spAutoFit/>
          </a:bodyPr>
          <a:lstStyle/>
          <a:p>
            <a:pPr algn="ctr"/>
            <a:r>
              <a:rPr lang="en-US" sz="3200" b="1" dirty="0" smtClean="0">
                <a:solidFill>
                  <a:srgbClr val="000000"/>
                </a:solidFill>
                <a:latin typeface="Calibri" panose="020F0502020204030204" pitchFamily="34" charset="0"/>
              </a:rPr>
              <a:t>Clinical Sciences – Department Breakdown</a:t>
            </a:r>
            <a:endParaRPr lang="en-US" sz="3200" dirty="0" smtClean="0">
              <a:solidFill>
                <a:srgbClr val="000000"/>
              </a:solidFill>
              <a:latin typeface="Calibri" panose="020F0502020204030204" pitchFamily="34" charset="0"/>
            </a:endParaRPr>
          </a:p>
          <a:p>
            <a:pPr algn="ctr"/>
            <a:r>
              <a:rPr lang="en-US" dirty="0" smtClean="0">
                <a:solidFill>
                  <a:srgbClr val="000000"/>
                </a:solidFill>
                <a:latin typeface="Calibri" panose="020F0502020204030204" pitchFamily="34" charset="0"/>
              </a:rPr>
              <a:t>College of Medicine – Female </a:t>
            </a:r>
            <a:r>
              <a:rPr lang="en-US" dirty="0">
                <a:solidFill>
                  <a:srgbClr val="000000"/>
                </a:solidFill>
                <a:latin typeface="Calibri" panose="020F0502020204030204" pitchFamily="34" charset="0"/>
              </a:rPr>
              <a:t>Full-Time </a:t>
            </a:r>
            <a:r>
              <a:rPr lang="en-US" dirty="0" smtClean="0">
                <a:solidFill>
                  <a:srgbClr val="000000"/>
                </a:solidFill>
                <a:latin typeface="Calibri" panose="020F0502020204030204" pitchFamily="34" charset="0"/>
              </a:rPr>
              <a:t>Faculty </a:t>
            </a:r>
          </a:p>
          <a:p>
            <a:pPr algn="ctr"/>
            <a:r>
              <a:rPr lang="en-US" sz="1400" dirty="0" smtClean="0">
                <a:solidFill>
                  <a:srgbClr val="000000"/>
                </a:solidFill>
                <a:latin typeface="Calibri" panose="020F0502020204030204" pitchFamily="34" charset="0"/>
              </a:rPr>
              <a:t>University of Cincinnati compared to AAMC</a:t>
            </a:r>
            <a:endParaRPr lang="en-US" sz="1400" dirty="0">
              <a:solidFill>
                <a:srgbClr val="000000"/>
              </a:solidFill>
              <a:latin typeface="Calibri" panose="020F0502020204030204" pitchFamily="34" charset="0"/>
            </a:endParaRPr>
          </a:p>
        </p:txBody>
      </p:sp>
      <p:pic>
        <p:nvPicPr>
          <p:cNvPr id="5" name="Picture 2" descr="http://urbanuniversitiesforhealth.org/media/images/UC.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2879" r="6116" b="14014"/>
          <a:stretch/>
        </p:blipFill>
        <p:spPr bwMode="auto">
          <a:xfrm>
            <a:off x="152400" y="79154"/>
            <a:ext cx="1752600" cy="77159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med.stanford.edu/content/dam/sm-news/images/2014/01/AAMC-Blue-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86600" y="100009"/>
            <a:ext cx="1765329" cy="88760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p:cNvGraphicFramePr>
            <a:graphicFrameLocks noGrp="1"/>
          </p:cNvGraphicFramePr>
          <p:nvPr>
            <p:extLst>
              <p:ext uri="{D42A27DB-BD31-4B8C-83A1-F6EECF244321}">
                <p14:modId xmlns:p14="http://schemas.microsoft.com/office/powerpoint/2010/main" val="4001942377"/>
              </p:ext>
            </p:extLst>
          </p:nvPr>
        </p:nvGraphicFramePr>
        <p:xfrm>
          <a:off x="152400" y="2057400"/>
          <a:ext cx="4038600" cy="4444159"/>
        </p:xfrm>
        <a:graphic>
          <a:graphicData uri="http://schemas.openxmlformats.org/drawingml/2006/table">
            <a:tbl>
              <a:tblPr firstRow="1" bandRow="1">
                <a:tableStyleId>{21E4AEA4-8DFA-4A89-87EB-49C32662AFE0}</a:tableStyleId>
              </a:tblPr>
              <a:tblGrid>
                <a:gridCol w="1346200"/>
                <a:gridCol w="1346200"/>
                <a:gridCol w="1346200"/>
              </a:tblGrid>
              <a:tr h="451949">
                <a:tc>
                  <a:txBody>
                    <a:bodyPr/>
                    <a:lstStyle/>
                    <a:p>
                      <a:pPr algn="ctr"/>
                      <a:r>
                        <a:rPr lang="en-US" sz="1100" dirty="0" smtClean="0"/>
                        <a:t>Department</a:t>
                      </a:r>
                      <a:endParaRPr lang="en-US" sz="1100" dirty="0">
                        <a:latin typeface="Calibri" panose="020F0502020204030204" pitchFamily="34" charset="0"/>
                      </a:endParaRPr>
                    </a:p>
                  </a:txBody>
                  <a:tcPr marL="119381" marR="119381" marT="59690" marB="59690"/>
                </a:tc>
                <a:tc>
                  <a:txBody>
                    <a:bodyPr/>
                    <a:lstStyle/>
                    <a:p>
                      <a:pPr algn="ctr"/>
                      <a:r>
                        <a:rPr lang="en-US" sz="1100" dirty="0" smtClean="0"/>
                        <a:t>Female UC College of Medicine </a:t>
                      </a:r>
                    </a:p>
                    <a:p>
                      <a:pPr algn="ctr"/>
                      <a:r>
                        <a:rPr lang="en-US" sz="1000" dirty="0" smtClean="0"/>
                        <a:t>N</a:t>
                      </a:r>
                      <a:r>
                        <a:rPr lang="en-US" sz="1000" baseline="0" dirty="0" smtClean="0"/>
                        <a:t> (%)</a:t>
                      </a:r>
                      <a:endParaRPr lang="en-US" sz="1000" dirty="0">
                        <a:latin typeface="Calibri" panose="020F0502020204030204" pitchFamily="34" charset="0"/>
                      </a:endParaRPr>
                    </a:p>
                  </a:txBody>
                  <a:tcPr marL="119381" marR="119381" marT="59690" marB="59690"/>
                </a:tc>
                <a:tc>
                  <a:txBody>
                    <a:bodyPr/>
                    <a:lstStyle/>
                    <a:p>
                      <a:pPr algn="ctr"/>
                      <a:r>
                        <a:rPr lang="en-US" sz="1100" dirty="0" smtClean="0"/>
                        <a:t>Female AAMC/National</a:t>
                      </a:r>
                    </a:p>
                    <a:p>
                      <a:pPr algn="ctr"/>
                      <a:r>
                        <a:rPr lang="en-US" sz="1000" dirty="0" smtClean="0"/>
                        <a:t>N</a:t>
                      </a:r>
                      <a:r>
                        <a:rPr lang="en-US" sz="1000" baseline="0" dirty="0" smtClean="0"/>
                        <a:t> (%)</a:t>
                      </a:r>
                      <a:endParaRPr lang="en-US" sz="1000" dirty="0">
                        <a:latin typeface="Calibri" panose="020F0502020204030204" pitchFamily="34" charset="0"/>
                      </a:endParaRPr>
                    </a:p>
                  </a:txBody>
                  <a:tcPr marL="119381" marR="119381" marT="59690" marB="59690"/>
                </a:tc>
              </a:tr>
              <a:tr h="506231">
                <a:tc>
                  <a:txBody>
                    <a:bodyPr/>
                    <a:lstStyle/>
                    <a:p>
                      <a:pPr algn="l"/>
                      <a:r>
                        <a:rPr lang="en-US" sz="1400" dirty="0" smtClean="0"/>
                        <a:t>Anesthesiology</a:t>
                      </a:r>
                      <a:endParaRPr lang="en-US" sz="1400" dirty="0">
                        <a:latin typeface="Calibri" panose="020F0502020204030204" pitchFamily="34" charset="0"/>
                      </a:endParaRPr>
                    </a:p>
                  </a:txBody>
                  <a:tcPr marL="119381" marR="119381" marT="59690" marB="59690"/>
                </a:tc>
                <a:tc>
                  <a:txBody>
                    <a:bodyPr/>
                    <a:lstStyle/>
                    <a:p>
                      <a:pPr algn="ctr"/>
                      <a:r>
                        <a:rPr lang="en-US" sz="1400" dirty="0" smtClean="0"/>
                        <a:t>30</a:t>
                      </a:r>
                      <a:r>
                        <a:rPr lang="en-US" sz="1400" baseline="0" dirty="0" smtClean="0"/>
                        <a:t> (36)</a:t>
                      </a:r>
                      <a:endParaRPr lang="en-US" sz="1400" b="1" dirty="0">
                        <a:latin typeface="Calibri" panose="020F0502020204030204" pitchFamily="34" charset="0"/>
                      </a:endParaRPr>
                    </a:p>
                  </a:txBody>
                  <a:tcPr marL="119381" marR="119381" marT="59690" marB="59690"/>
                </a:tc>
                <a:tc>
                  <a:txBody>
                    <a:bodyPr/>
                    <a:lstStyle/>
                    <a:p>
                      <a:pPr algn="ctr"/>
                      <a:r>
                        <a:rPr lang="en-US" sz="1400" dirty="0" smtClean="0"/>
                        <a:t>2,628</a:t>
                      </a:r>
                      <a:r>
                        <a:rPr lang="en-US" sz="1400" baseline="0" dirty="0" smtClean="0"/>
                        <a:t> (36)</a:t>
                      </a:r>
                      <a:endParaRPr lang="en-US" sz="1400" b="1" dirty="0">
                        <a:latin typeface="Calibri" panose="020F0502020204030204" pitchFamily="34" charset="0"/>
                      </a:endParaRPr>
                    </a:p>
                  </a:txBody>
                  <a:tcPr marL="119381" marR="119381" marT="59690" marB="59690"/>
                </a:tc>
              </a:tr>
              <a:tr h="438977">
                <a:tc>
                  <a:txBody>
                    <a:bodyPr/>
                    <a:lstStyle/>
                    <a:p>
                      <a:pPr algn="l"/>
                      <a:r>
                        <a:rPr lang="en-US" sz="1400" dirty="0" smtClean="0"/>
                        <a:t>Dermatology</a:t>
                      </a:r>
                      <a:endParaRPr lang="en-US" sz="1400" dirty="0">
                        <a:latin typeface="Calibri" panose="020F0502020204030204" pitchFamily="34" charset="0"/>
                      </a:endParaRPr>
                    </a:p>
                  </a:txBody>
                  <a:tcPr marL="119381" marR="119381" marT="59690" marB="59690"/>
                </a:tc>
                <a:tc>
                  <a:txBody>
                    <a:bodyPr/>
                    <a:lstStyle/>
                    <a:p>
                      <a:pPr algn="ctr"/>
                      <a:r>
                        <a:rPr lang="en-US" sz="1400" dirty="0" smtClean="0"/>
                        <a:t>2 (22)</a:t>
                      </a:r>
                      <a:endParaRPr lang="en-US" sz="1400" b="1" dirty="0">
                        <a:latin typeface="Calibri" panose="020F0502020204030204" pitchFamily="34" charset="0"/>
                      </a:endParaRPr>
                    </a:p>
                  </a:txBody>
                  <a:tcPr marL="119381" marR="119381" marT="59690" marB="59690"/>
                </a:tc>
                <a:tc>
                  <a:txBody>
                    <a:bodyPr/>
                    <a:lstStyle/>
                    <a:p>
                      <a:pPr algn="ctr"/>
                      <a:r>
                        <a:rPr lang="en-US" sz="1400" dirty="0" smtClean="0"/>
                        <a:t>545 (49)</a:t>
                      </a:r>
                      <a:endParaRPr lang="en-US" sz="1400" b="1" dirty="0">
                        <a:latin typeface="Calibri" panose="020F0502020204030204" pitchFamily="34" charset="0"/>
                      </a:endParaRPr>
                    </a:p>
                  </a:txBody>
                  <a:tcPr marL="119381" marR="119381" marT="59690" marB="59690"/>
                </a:tc>
              </a:tr>
              <a:tr h="555221">
                <a:tc>
                  <a:txBody>
                    <a:bodyPr/>
                    <a:lstStyle/>
                    <a:p>
                      <a:pPr algn="l"/>
                      <a:r>
                        <a:rPr lang="en-US" sz="1400" dirty="0" smtClean="0"/>
                        <a:t>Emergency Medicine</a:t>
                      </a:r>
                      <a:endParaRPr lang="en-US" sz="1400" dirty="0">
                        <a:latin typeface="Calibri" panose="020F0502020204030204" pitchFamily="34" charset="0"/>
                      </a:endParaRPr>
                    </a:p>
                  </a:txBody>
                  <a:tcPr marL="119381" marR="119381" marT="59690" marB="59690"/>
                </a:tc>
                <a:tc>
                  <a:txBody>
                    <a:bodyPr/>
                    <a:lstStyle/>
                    <a:p>
                      <a:pPr algn="ctr"/>
                      <a:r>
                        <a:rPr lang="en-US" sz="1400" dirty="0" smtClean="0"/>
                        <a:t>15 (26)</a:t>
                      </a:r>
                      <a:endParaRPr lang="en-US" sz="1400" b="1" dirty="0">
                        <a:latin typeface="Calibri" panose="020F0502020204030204" pitchFamily="34" charset="0"/>
                      </a:endParaRPr>
                    </a:p>
                  </a:txBody>
                  <a:tcPr marL="119381" marR="119381" marT="59690" marB="596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1,171 (33)</a:t>
                      </a:r>
                      <a:endParaRPr lang="en-US" sz="1400" b="1" dirty="0" smtClean="0">
                        <a:latin typeface="Calibri" panose="020F0502020204030204" pitchFamily="34" charset="0"/>
                      </a:endParaRPr>
                    </a:p>
                  </a:txBody>
                  <a:tcPr marL="119381" marR="119381" marT="59690" marB="59690"/>
                </a:tc>
              </a:tr>
              <a:tr h="351181">
                <a:tc>
                  <a:txBody>
                    <a:bodyPr/>
                    <a:lstStyle/>
                    <a:p>
                      <a:pPr algn="l"/>
                      <a:r>
                        <a:rPr lang="en-US" sz="1400" dirty="0" smtClean="0"/>
                        <a:t>Family Practice</a:t>
                      </a:r>
                      <a:endParaRPr lang="en-US" sz="1400" dirty="0">
                        <a:latin typeface="Calibri" panose="020F0502020204030204" pitchFamily="34" charset="0"/>
                      </a:endParaRPr>
                    </a:p>
                  </a:txBody>
                  <a:tcPr marL="119381" marR="119381" marT="59690" marB="59690"/>
                </a:tc>
                <a:tc>
                  <a:txBody>
                    <a:bodyPr/>
                    <a:lstStyle/>
                    <a:p>
                      <a:pPr algn="ctr"/>
                      <a:r>
                        <a:rPr lang="en-US" sz="1400" dirty="0" smtClean="0"/>
                        <a:t>12 (44)</a:t>
                      </a:r>
                      <a:endParaRPr lang="en-US" sz="1400" b="1" dirty="0">
                        <a:latin typeface="Calibri" panose="020F0502020204030204" pitchFamily="34" charset="0"/>
                      </a:endParaRPr>
                    </a:p>
                  </a:txBody>
                  <a:tcPr marL="119381" marR="119381" marT="59690" marB="59690"/>
                </a:tc>
                <a:tc>
                  <a:txBody>
                    <a:bodyPr/>
                    <a:lstStyle/>
                    <a:p>
                      <a:pPr algn="ctr"/>
                      <a:r>
                        <a:rPr lang="en-US" sz="1400" dirty="0" smtClean="0"/>
                        <a:t>2,243</a:t>
                      </a:r>
                      <a:r>
                        <a:rPr lang="en-US" sz="1400" baseline="0" dirty="0" smtClean="0"/>
                        <a:t> (48)</a:t>
                      </a:r>
                      <a:endParaRPr lang="en-US" sz="1400" b="1" dirty="0">
                        <a:latin typeface="Calibri" panose="020F0502020204030204" pitchFamily="34" charset="0"/>
                      </a:endParaRPr>
                    </a:p>
                  </a:txBody>
                  <a:tcPr marL="119381" marR="119381" marT="59690" marB="59690"/>
                </a:tc>
              </a:tr>
              <a:tr h="555221">
                <a:tc>
                  <a:txBody>
                    <a:bodyPr/>
                    <a:lstStyle/>
                    <a:p>
                      <a:pPr algn="l"/>
                      <a:r>
                        <a:rPr lang="en-US" sz="1400" dirty="0" smtClean="0"/>
                        <a:t>Internal Medicine</a:t>
                      </a:r>
                      <a:endParaRPr lang="en-US" sz="1400" dirty="0">
                        <a:latin typeface="Calibri" panose="020F0502020204030204" pitchFamily="34" charset="0"/>
                      </a:endParaRPr>
                    </a:p>
                  </a:txBody>
                  <a:tcPr marL="119381" marR="119381" marT="59690" marB="59690"/>
                </a:tc>
                <a:tc>
                  <a:txBody>
                    <a:bodyPr/>
                    <a:lstStyle/>
                    <a:p>
                      <a:pPr algn="ctr"/>
                      <a:r>
                        <a:rPr lang="en-US" sz="1400" dirty="0" smtClean="0"/>
                        <a:t>77 (35)</a:t>
                      </a:r>
                      <a:endParaRPr lang="en-US" sz="1400" b="1" dirty="0">
                        <a:latin typeface="Calibri" panose="020F0502020204030204" pitchFamily="34" charset="0"/>
                      </a:endParaRPr>
                    </a:p>
                  </a:txBody>
                  <a:tcPr marL="119381" marR="119381" marT="59690" marB="59690"/>
                </a:tc>
                <a:tc>
                  <a:txBody>
                    <a:bodyPr/>
                    <a:lstStyle/>
                    <a:p>
                      <a:pPr algn="ctr"/>
                      <a:r>
                        <a:rPr lang="en-US" sz="1400" baseline="0" dirty="0" smtClean="0"/>
                        <a:t>12,872 (37)</a:t>
                      </a:r>
                      <a:endParaRPr lang="en-US" sz="1400" b="1" dirty="0">
                        <a:latin typeface="Calibri" panose="020F0502020204030204" pitchFamily="34" charset="0"/>
                      </a:endParaRPr>
                    </a:p>
                  </a:txBody>
                  <a:tcPr marL="119381" marR="119381" marT="59690" marB="59690"/>
                </a:tc>
              </a:tr>
              <a:tr h="405147">
                <a:tc>
                  <a:txBody>
                    <a:bodyPr/>
                    <a:lstStyle/>
                    <a:p>
                      <a:pPr algn="l"/>
                      <a:r>
                        <a:rPr lang="en-US" sz="1400" dirty="0" smtClean="0"/>
                        <a:t>Neurology </a:t>
                      </a:r>
                      <a:endParaRPr lang="en-US" sz="1400" dirty="0" smtClean="0">
                        <a:latin typeface="Calibri" panose="020F0502020204030204" pitchFamily="34" charset="0"/>
                      </a:endParaRPr>
                    </a:p>
                  </a:txBody>
                  <a:tcPr marL="119381" marR="119381" marT="59690" marB="59690"/>
                </a:tc>
                <a:tc>
                  <a:txBody>
                    <a:bodyPr/>
                    <a:lstStyle/>
                    <a:p>
                      <a:pPr algn="ctr"/>
                      <a:r>
                        <a:rPr lang="en-US" sz="1400" dirty="0" smtClean="0"/>
                        <a:t>12</a:t>
                      </a:r>
                      <a:r>
                        <a:rPr lang="en-US" sz="1400" baseline="0" dirty="0" smtClean="0"/>
                        <a:t> (29)</a:t>
                      </a:r>
                      <a:endParaRPr lang="en-US" sz="1400" b="1" dirty="0">
                        <a:latin typeface="Calibri" panose="020F0502020204030204" pitchFamily="34" charset="0"/>
                      </a:endParaRPr>
                    </a:p>
                  </a:txBody>
                  <a:tcPr marL="119381" marR="119381" marT="59690" marB="59690"/>
                </a:tc>
                <a:tc>
                  <a:txBody>
                    <a:bodyPr/>
                    <a:lstStyle/>
                    <a:p>
                      <a:pPr algn="ctr"/>
                      <a:r>
                        <a:rPr lang="en-US" sz="1400" dirty="0" smtClean="0"/>
                        <a:t>1,732 (36)</a:t>
                      </a:r>
                      <a:endParaRPr lang="en-US" sz="1400" b="1" dirty="0" smtClean="0">
                        <a:latin typeface="Calibri" panose="020F0502020204030204" pitchFamily="34" charset="0"/>
                      </a:endParaRPr>
                    </a:p>
                  </a:txBody>
                  <a:tcPr marL="119381" marR="119381" marT="59690" marB="59690"/>
                </a:tc>
              </a:tr>
              <a:tr h="438977">
                <a:tc>
                  <a:txBody>
                    <a:bodyPr/>
                    <a:lstStyle/>
                    <a:p>
                      <a:pPr algn="l"/>
                      <a:r>
                        <a:rPr lang="en-US" sz="1400" dirty="0" smtClean="0"/>
                        <a:t>Neurosurgery</a:t>
                      </a:r>
                      <a:endParaRPr lang="en-US" sz="1400" dirty="0">
                        <a:latin typeface="Calibri" panose="020F0502020204030204" pitchFamily="34" charset="0"/>
                      </a:endParaRPr>
                    </a:p>
                  </a:txBody>
                  <a:tcPr marL="119381" marR="119381" marT="59690" marB="59690"/>
                </a:tc>
                <a:tc>
                  <a:txBody>
                    <a:bodyPr/>
                    <a:lstStyle/>
                    <a:p>
                      <a:pPr algn="ctr"/>
                      <a:r>
                        <a:rPr lang="en-US" sz="1400" dirty="0" smtClean="0"/>
                        <a:t>2 (10)</a:t>
                      </a:r>
                      <a:endParaRPr lang="en-US" sz="1400" b="1" dirty="0">
                        <a:latin typeface="Calibri" panose="020F0502020204030204" pitchFamily="34" charset="0"/>
                      </a:endParaRPr>
                    </a:p>
                  </a:txBody>
                  <a:tcPr marL="119381" marR="119381" marT="59690" marB="59690"/>
                </a:tc>
                <a:tc>
                  <a:txBody>
                    <a:bodyPr/>
                    <a:lstStyle/>
                    <a:p>
                      <a:pPr algn="ctr"/>
                      <a:r>
                        <a:rPr lang="en-US" sz="1400" dirty="0" smtClean="0"/>
                        <a:t>499 (37)</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other clinical</a:t>
                      </a:r>
                      <a:r>
                        <a:rPr lang="en-US" sz="900" baseline="0" dirty="0" smtClean="0"/>
                        <a:t> sciences</a:t>
                      </a:r>
                      <a:endParaRPr lang="en-US" sz="900" b="1" dirty="0" smtClean="0">
                        <a:latin typeface="Calibri" panose="020F0502020204030204" pitchFamily="34" charset="0"/>
                      </a:endParaRPr>
                    </a:p>
                  </a:txBody>
                  <a:tcPr marL="119381" marR="119381" marT="59690" marB="59690"/>
                </a:tc>
              </a:tr>
              <a:tr h="5552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Obstetrics and</a:t>
                      </a:r>
                      <a:r>
                        <a:rPr lang="en-US" sz="1400" baseline="0" dirty="0" smtClean="0"/>
                        <a:t> Gynecology</a:t>
                      </a:r>
                      <a:endParaRPr lang="en-US" sz="1400" dirty="0" smtClean="0">
                        <a:latin typeface="Calibri" panose="020F0502020204030204" pitchFamily="34" charset="0"/>
                      </a:endParaRPr>
                    </a:p>
                  </a:txBody>
                  <a:tcPr marL="119381" marR="119381" marT="59690" marB="596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aseline="0" dirty="0" smtClean="0"/>
                        <a:t>23 (66)</a:t>
                      </a:r>
                      <a:endParaRPr lang="en-US" sz="1400" b="1" dirty="0" smtClean="0">
                        <a:latin typeface="Calibri" panose="020F0502020204030204" pitchFamily="34" charset="0"/>
                      </a:endParaRPr>
                    </a:p>
                  </a:txBody>
                  <a:tcPr marL="119381" marR="119381" marT="59690" marB="596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2,915</a:t>
                      </a:r>
                      <a:r>
                        <a:rPr lang="en-US" sz="1400" baseline="0" dirty="0" smtClean="0"/>
                        <a:t> (57)</a:t>
                      </a:r>
                      <a:endParaRPr lang="en-US" sz="1400" b="1" dirty="0" smtClean="0">
                        <a:latin typeface="Calibri" panose="020F0502020204030204" pitchFamily="34" charset="0"/>
                      </a:endParaRPr>
                    </a:p>
                  </a:txBody>
                  <a:tcPr marL="119381" marR="119381" marT="59690" marB="5969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974626583"/>
              </p:ext>
            </p:extLst>
          </p:nvPr>
        </p:nvGraphicFramePr>
        <p:xfrm>
          <a:off x="4648200" y="2057400"/>
          <a:ext cx="4038600" cy="4528708"/>
        </p:xfrm>
        <a:graphic>
          <a:graphicData uri="http://schemas.openxmlformats.org/drawingml/2006/table">
            <a:tbl>
              <a:tblPr firstRow="1" bandRow="1">
                <a:tableStyleId>{21E4AEA4-8DFA-4A89-87EB-49C32662AFE0}</a:tableStyleId>
              </a:tblPr>
              <a:tblGrid>
                <a:gridCol w="1371600"/>
                <a:gridCol w="1320800"/>
                <a:gridCol w="1346200"/>
              </a:tblGrid>
              <a:tr h="444525">
                <a:tc>
                  <a:txBody>
                    <a:bodyPr/>
                    <a:lstStyle/>
                    <a:p>
                      <a:pPr algn="ctr"/>
                      <a:r>
                        <a:rPr lang="en-US" sz="1100" dirty="0" smtClean="0"/>
                        <a:t>Department</a:t>
                      </a:r>
                      <a:endParaRPr lang="en-US" sz="1100" dirty="0">
                        <a:latin typeface="Calibri" panose="020F0502020204030204" pitchFamily="34" charset="0"/>
                      </a:endParaRPr>
                    </a:p>
                  </a:txBody>
                  <a:tcPr marL="119381" marR="119381" marT="59690" marB="59690"/>
                </a:tc>
                <a:tc>
                  <a:txBody>
                    <a:bodyPr/>
                    <a:lstStyle/>
                    <a:p>
                      <a:pPr algn="ctr"/>
                      <a:r>
                        <a:rPr lang="en-US" sz="1100" dirty="0" smtClean="0"/>
                        <a:t>Female UC College</a:t>
                      </a:r>
                      <a:r>
                        <a:rPr lang="en-US" sz="1100" baseline="0" dirty="0" smtClean="0"/>
                        <a:t> of Medicine</a:t>
                      </a:r>
                      <a:r>
                        <a:rPr lang="en-US" sz="1100" dirty="0" smtClean="0"/>
                        <a:t> </a:t>
                      </a:r>
                    </a:p>
                    <a:p>
                      <a:pPr algn="ctr"/>
                      <a:r>
                        <a:rPr lang="en-US" sz="1000" dirty="0" smtClean="0"/>
                        <a:t>N</a:t>
                      </a:r>
                      <a:r>
                        <a:rPr lang="en-US" sz="1000" baseline="0" dirty="0" smtClean="0"/>
                        <a:t> (%)</a:t>
                      </a:r>
                      <a:endParaRPr lang="en-US" sz="1000" dirty="0">
                        <a:latin typeface="Calibri" panose="020F0502020204030204" pitchFamily="34" charset="0"/>
                      </a:endParaRPr>
                    </a:p>
                  </a:txBody>
                  <a:tcPr marL="119381" marR="119381" marT="59690" marB="59690"/>
                </a:tc>
                <a:tc>
                  <a:txBody>
                    <a:bodyPr/>
                    <a:lstStyle/>
                    <a:p>
                      <a:pPr algn="ctr"/>
                      <a:r>
                        <a:rPr lang="en-US" sz="1100" dirty="0" smtClean="0"/>
                        <a:t>Female AAMC/National</a:t>
                      </a:r>
                    </a:p>
                    <a:p>
                      <a:pPr algn="ctr"/>
                      <a:r>
                        <a:rPr lang="en-US" sz="1000" dirty="0" smtClean="0"/>
                        <a:t>N</a:t>
                      </a:r>
                      <a:r>
                        <a:rPr lang="en-US" sz="1000" baseline="0" dirty="0" smtClean="0"/>
                        <a:t> (%)</a:t>
                      </a:r>
                      <a:endParaRPr lang="en-US" sz="1000" dirty="0">
                        <a:latin typeface="Calibri" panose="020F0502020204030204" pitchFamily="34" charset="0"/>
                      </a:endParaRPr>
                    </a:p>
                  </a:txBody>
                  <a:tcPr marL="119381" marR="119381" marT="59690" marB="59690"/>
                </a:tc>
              </a:tr>
              <a:tr h="431766">
                <a:tc>
                  <a:txBody>
                    <a:bodyPr/>
                    <a:lstStyle/>
                    <a:p>
                      <a:pPr algn="l"/>
                      <a:r>
                        <a:rPr lang="en-US" sz="1400" dirty="0" smtClean="0"/>
                        <a:t>Ophthalmology</a:t>
                      </a:r>
                      <a:endParaRPr lang="en-US" sz="1400" dirty="0">
                        <a:latin typeface="Calibri" panose="020F0502020204030204" pitchFamily="34" charset="0"/>
                      </a:endParaRPr>
                    </a:p>
                  </a:txBody>
                  <a:tcPr marL="119381" marR="119381" marT="59690" marB="59690"/>
                </a:tc>
                <a:tc>
                  <a:txBody>
                    <a:bodyPr/>
                    <a:lstStyle/>
                    <a:p>
                      <a:pPr algn="ctr"/>
                      <a:r>
                        <a:rPr lang="en-US" sz="1400" dirty="0" smtClean="0"/>
                        <a:t>13 (41)</a:t>
                      </a:r>
                      <a:endParaRPr lang="en-US" sz="1400" b="1" dirty="0">
                        <a:latin typeface="Calibri" panose="020F0502020204030204" pitchFamily="34" charset="0"/>
                      </a:endParaRPr>
                    </a:p>
                  </a:txBody>
                  <a:tcPr marL="119381" marR="119381" marT="59690" marB="59690"/>
                </a:tc>
                <a:tc>
                  <a:txBody>
                    <a:bodyPr/>
                    <a:lstStyle/>
                    <a:p>
                      <a:pPr algn="ctr"/>
                      <a:r>
                        <a:rPr lang="en-US" sz="1400" dirty="0" smtClean="0"/>
                        <a:t>928 (34)</a:t>
                      </a:r>
                      <a:endParaRPr lang="en-US" sz="1400" b="1" dirty="0">
                        <a:latin typeface="Calibri" panose="020F0502020204030204" pitchFamily="34" charset="0"/>
                      </a:endParaRPr>
                    </a:p>
                  </a:txBody>
                  <a:tcPr marL="119381" marR="119381" marT="59690" marB="59690"/>
                </a:tc>
              </a:tr>
              <a:tr h="497915">
                <a:tc>
                  <a:txBody>
                    <a:bodyPr/>
                    <a:lstStyle/>
                    <a:p>
                      <a:pPr algn="l"/>
                      <a:r>
                        <a:rPr lang="en-US" sz="1400" dirty="0" err="1" smtClean="0"/>
                        <a:t>Orthopeadic</a:t>
                      </a:r>
                      <a:r>
                        <a:rPr lang="en-US" sz="1400" dirty="0" smtClean="0"/>
                        <a:t> Surgery</a:t>
                      </a:r>
                      <a:endParaRPr lang="en-US" sz="1400" dirty="0">
                        <a:latin typeface="Calibri" panose="020F0502020204030204" pitchFamily="34" charset="0"/>
                      </a:endParaRPr>
                    </a:p>
                  </a:txBody>
                  <a:tcPr marL="119381" marR="119381" marT="59690" marB="59690"/>
                </a:tc>
                <a:tc>
                  <a:txBody>
                    <a:bodyPr/>
                    <a:lstStyle/>
                    <a:p>
                      <a:pPr algn="ctr"/>
                      <a:r>
                        <a:rPr lang="en-US" sz="1400" dirty="0" smtClean="0"/>
                        <a:t>4 (12)</a:t>
                      </a:r>
                      <a:endParaRPr lang="en-US" sz="1400" b="1" dirty="0">
                        <a:latin typeface="Calibri" panose="020F0502020204030204" pitchFamily="34" charset="0"/>
                      </a:endParaRPr>
                    </a:p>
                  </a:txBody>
                  <a:tcPr marL="119381" marR="119381" marT="59690" marB="596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490 (16)</a:t>
                      </a:r>
                      <a:endParaRPr lang="en-US" sz="1400" b="1" dirty="0" smtClean="0">
                        <a:latin typeface="Calibri" panose="020F0502020204030204" pitchFamily="34" charset="0"/>
                      </a:endParaRPr>
                    </a:p>
                  </a:txBody>
                  <a:tcPr marL="119381" marR="119381" marT="59690" marB="59690"/>
                </a:tc>
              </a:tr>
              <a:tr h="345412">
                <a:tc>
                  <a:txBody>
                    <a:bodyPr/>
                    <a:lstStyle/>
                    <a:p>
                      <a:pPr algn="l"/>
                      <a:r>
                        <a:rPr lang="en-US" sz="1400" dirty="0" smtClean="0"/>
                        <a:t>Otolaryngology</a:t>
                      </a:r>
                      <a:endParaRPr lang="en-US" sz="1400" dirty="0">
                        <a:latin typeface="Calibri" panose="020F0502020204030204" pitchFamily="34" charset="0"/>
                      </a:endParaRPr>
                    </a:p>
                  </a:txBody>
                  <a:tcPr marL="119381" marR="119381" marT="59690" marB="59690"/>
                </a:tc>
                <a:tc>
                  <a:txBody>
                    <a:bodyPr/>
                    <a:lstStyle/>
                    <a:p>
                      <a:pPr algn="ctr"/>
                      <a:r>
                        <a:rPr lang="en-US" sz="1400" dirty="0" smtClean="0"/>
                        <a:t>7 (21)</a:t>
                      </a:r>
                      <a:endParaRPr lang="en-US" sz="1400" b="1" dirty="0">
                        <a:latin typeface="Calibri" panose="020F0502020204030204" pitchFamily="34" charset="0"/>
                      </a:endParaRPr>
                    </a:p>
                  </a:txBody>
                  <a:tcPr marL="119381" marR="119381" marT="59690" marB="59690"/>
                </a:tc>
                <a:tc>
                  <a:txBody>
                    <a:bodyPr/>
                    <a:lstStyle/>
                    <a:p>
                      <a:pPr algn="ctr"/>
                      <a:r>
                        <a:rPr lang="en-US" sz="1400" dirty="0" smtClean="0"/>
                        <a:t>564</a:t>
                      </a:r>
                      <a:r>
                        <a:rPr lang="en-US" sz="1400" baseline="0" dirty="0" smtClean="0"/>
                        <a:t> (31)</a:t>
                      </a:r>
                      <a:endParaRPr lang="en-US" sz="1400" b="1" dirty="0">
                        <a:latin typeface="Calibri" panose="020F0502020204030204" pitchFamily="34" charset="0"/>
                      </a:endParaRPr>
                    </a:p>
                  </a:txBody>
                  <a:tcPr marL="119381" marR="119381" marT="59690" marB="59690"/>
                </a:tc>
              </a:tr>
              <a:tr h="497915">
                <a:tc>
                  <a:txBody>
                    <a:bodyPr/>
                    <a:lstStyle/>
                    <a:p>
                      <a:pPr algn="l"/>
                      <a:r>
                        <a:rPr lang="en-US" sz="1400" dirty="0" smtClean="0"/>
                        <a:t>Pathology</a:t>
                      </a:r>
                      <a:endParaRPr lang="en-US" sz="1400" dirty="0">
                        <a:latin typeface="Calibri" panose="020F0502020204030204" pitchFamily="34" charset="0"/>
                      </a:endParaRPr>
                    </a:p>
                  </a:txBody>
                  <a:tcPr marL="119381" marR="119381" marT="59690" marB="59690"/>
                </a:tc>
                <a:tc>
                  <a:txBody>
                    <a:bodyPr/>
                    <a:lstStyle/>
                    <a:p>
                      <a:pPr algn="ctr"/>
                      <a:r>
                        <a:rPr lang="en-US" sz="1400" dirty="0" smtClean="0"/>
                        <a:t>15 (36)</a:t>
                      </a:r>
                      <a:endParaRPr lang="en-US" sz="1400" b="1" dirty="0">
                        <a:latin typeface="Calibri" panose="020F0502020204030204" pitchFamily="34" charset="0"/>
                      </a:endParaRPr>
                    </a:p>
                  </a:txBody>
                  <a:tcPr marL="119381" marR="119381" marT="59690" marB="59690"/>
                </a:tc>
                <a:tc>
                  <a:txBody>
                    <a:bodyPr/>
                    <a:lstStyle/>
                    <a:p>
                      <a:pPr algn="ctr"/>
                      <a:r>
                        <a:rPr lang="en-US" sz="1400" dirty="0" smtClean="0"/>
                        <a:t>1,480</a:t>
                      </a:r>
                      <a:r>
                        <a:rPr lang="en-US" sz="1400" baseline="0" dirty="0" smtClean="0"/>
                        <a:t> (38)</a:t>
                      </a:r>
                      <a:endParaRPr lang="en-US" sz="1400" b="1" dirty="0">
                        <a:latin typeface="Calibri" panose="020F0502020204030204" pitchFamily="34" charset="0"/>
                      </a:endParaRPr>
                    </a:p>
                  </a:txBody>
                  <a:tcPr marL="119381" marR="119381" marT="59690" marB="59690"/>
                </a:tc>
              </a:tr>
              <a:tr h="431766">
                <a:tc>
                  <a:txBody>
                    <a:bodyPr/>
                    <a:lstStyle/>
                    <a:p>
                      <a:pPr algn="l"/>
                      <a:r>
                        <a:rPr lang="en-US" sz="1400" dirty="0" smtClean="0"/>
                        <a:t>Pediatrics</a:t>
                      </a:r>
                      <a:endParaRPr lang="en-US" sz="1400" dirty="0">
                        <a:latin typeface="Calibri" panose="020F0502020204030204" pitchFamily="34" charset="0"/>
                      </a:endParaRPr>
                    </a:p>
                  </a:txBody>
                  <a:tcPr marL="119381" marR="119381" marT="59690" marB="59690"/>
                </a:tc>
                <a:tc>
                  <a:txBody>
                    <a:bodyPr/>
                    <a:lstStyle/>
                    <a:p>
                      <a:pPr algn="ctr"/>
                      <a:r>
                        <a:rPr lang="en-US" sz="1400" baseline="0" dirty="0" smtClean="0"/>
                        <a:t>305 (44)</a:t>
                      </a:r>
                      <a:endParaRPr lang="en-US" sz="1400" b="1" dirty="0">
                        <a:latin typeface="Calibri" panose="020F0502020204030204" pitchFamily="34" charset="0"/>
                      </a:endParaRPr>
                    </a:p>
                  </a:txBody>
                  <a:tcPr marL="119381" marR="119381" marT="59690" marB="59690"/>
                </a:tc>
                <a:tc>
                  <a:txBody>
                    <a:bodyPr/>
                    <a:lstStyle/>
                    <a:p>
                      <a:pPr algn="ctr"/>
                      <a:r>
                        <a:rPr lang="en-US" sz="1400" dirty="0" smtClean="0"/>
                        <a:t>9,906 (53)</a:t>
                      </a:r>
                      <a:endParaRPr lang="en-US" sz="1400" b="1" dirty="0">
                        <a:latin typeface="Calibri" panose="020F0502020204030204" pitchFamily="34" charset="0"/>
                      </a:endParaRPr>
                    </a:p>
                  </a:txBody>
                  <a:tcPr marL="119381" marR="119381" marT="59690" marB="59690"/>
                </a:tc>
              </a:tr>
              <a:tr h="431766">
                <a:tc>
                  <a:txBody>
                    <a:bodyPr/>
                    <a:lstStyle/>
                    <a:p>
                      <a:pPr algn="l"/>
                      <a:r>
                        <a:rPr lang="en-US" sz="1400" dirty="0" smtClean="0"/>
                        <a:t>Psychiatry</a:t>
                      </a:r>
                      <a:endParaRPr lang="en-US" sz="1400" dirty="0">
                        <a:latin typeface="Calibri" panose="020F0502020204030204" pitchFamily="34" charset="0"/>
                      </a:endParaRPr>
                    </a:p>
                  </a:txBody>
                  <a:tcPr marL="119381" marR="119381" marT="59690" marB="59690"/>
                </a:tc>
                <a:tc>
                  <a:txBody>
                    <a:bodyPr/>
                    <a:lstStyle/>
                    <a:p>
                      <a:pPr algn="ctr"/>
                      <a:r>
                        <a:rPr lang="en-US" sz="1400" smtClean="0"/>
                        <a:t>49 (42)</a:t>
                      </a:r>
                      <a:endParaRPr lang="en-US" sz="1400" b="1" dirty="0">
                        <a:latin typeface="Calibri" panose="020F0502020204030204" pitchFamily="34" charset="0"/>
                      </a:endParaRPr>
                    </a:p>
                  </a:txBody>
                  <a:tcPr marL="119381" marR="119381" marT="59690" marB="59690"/>
                </a:tc>
                <a:tc>
                  <a:txBody>
                    <a:bodyPr/>
                    <a:lstStyle/>
                    <a:p>
                      <a:pPr algn="ctr"/>
                      <a:r>
                        <a:rPr lang="en-US" sz="1400" dirty="0" smtClean="0"/>
                        <a:t>4,597 (47)</a:t>
                      </a:r>
                      <a:endParaRPr lang="en-US" sz="1400" b="1" dirty="0">
                        <a:latin typeface="Calibri" panose="020F0502020204030204" pitchFamily="34" charset="0"/>
                      </a:endParaRPr>
                    </a:p>
                  </a:txBody>
                  <a:tcPr marL="119381" marR="119381" marT="59690" marB="59690"/>
                </a:tc>
              </a:tr>
              <a:tr h="345412">
                <a:tc>
                  <a:txBody>
                    <a:bodyPr/>
                    <a:lstStyle/>
                    <a:p>
                      <a:pPr algn="l"/>
                      <a:r>
                        <a:rPr lang="en-US" sz="1400" dirty="0" smtClean="0"/>
                        <a:t>Radiology</a:t>
                      </a:r>
                      <a:endParaRPr lang="en-US" sz="1400" dirty="0">
                        <a:latin typeface="Calibri" panose="020F0502020204030204" pitchFamily="34" charset="0"/>
                      </a:endParaRPr>
                    </a:p>
                  </a:txBody>
                  <a:tcPr marL="119381" marR="119381" marT="59690" marB="59690"/>
                </a:tc>
                <a:tc>
                  <a:txBody>
                    <a:bodyPr/>
                    <a:lstStyle/>
                    <a:p>
                      <a:pPr algn="ctr"/>
                      <a:r>
                        <a:rPr lang="en-US" sz="1400" dirty="0" smtClean="0"/>
                        <a:t>30 (38)</a:t>
                      </a:r>
                      <a:endParaRPr lang="en-US" sz="1400" b="1" dirty="0">
                        <a:latin typeface="Calibri" panose="020F0502020204030204" pitchFamily="34" charset="0"/>
                      </a:endParaRPr>
                    </a:p>
                  </a:txBody>
                  <a:tcPr marL="119381" marR="119381" marT="59690" marB="59690"/>
                </a:tc>
                <a:tc>
                  <a:txBody>
                    <a:bodyPr/>
                    <a:lstStyle/>
                    <a:p>
                      <a:pPr algn="ctr"/>
                      <a:r>
                        <a:rPr lang="en-US" sz="1400" dirty="0" smtClean="0"/>
                        <a:t>2,379 (28)</a:t>
                      </a:r>
                      <a:endParaRPr lang="en-US" sz="1400" b="1" dirty="0">
                        <a:latin typeface="Calibri" panose="020F0502020204030204" pitchFamily="34" charset="0"/>
                      </a:endParaRPr>
                    </a:p>
                  </a:txBody>
                  <a:tcPr marL="119381" marR="119381" marT="59690" marB="59690"/>
                </a:tc>
              </a:tr>
              <a:tr h="345412">
                <a:tc>
                  <a:txBody>
                    <a:bodyPr/>
                    <a:lstStyle/>
                    <a:p>
                      <a:pPr algn="l"/>
                      <a:r>
                        <a:rPr lang="en-US" sz="1400" dirty="0" smtClean="0"/>
                        <a:t>Radiation Oncology</a:t>
                      </a:r>
                      <a:endParaRPr lang="en-US" sz="1400" dirty="0" smtClean="0">
                        <a:latin typeface="Calibri" panose="020F0502020204030204" pitchFamily="34" charset="0"/>
                      </a:endParaRPr>
                    </a:p>
                  </a:txBody>
                  <a:tcPr marL="119381" marR="119381" marT="59690" marB="59690"/>
                </a:tc>
                <a:tc>
                  <a:txBody>
                    <a:bodyPr/>
                    <a:lstStyle/>
                    <a:p>
                      <a:pPr algn="ctr"/>
                      <a:r>
                        <a:rPr lang="en-US" sz="1400" dirty="0" smtClean="0"/>
                        <a:t>1</a:t>
                      </a:r>
                      <a:r>
                        <a:rPr lang="en-US" sz="1400" baseline="0" dirty="0" smtClean="0"/>
                        <a:t> (11)</a:t>
                      </a:r>
                      <a:endParaRPr lang="en-US" sz="1400" b="1" dirty="0">
                        <a:latin typeface="Calibri" panose="020F0502020204030204" pitchFamily="34" charset="0"/>
                      </a:endParaRPr>
                    </a:p>
                  </a:txBody>
                  <a:tcPr marL="119381" marR="119381" marT="59690" marB="59690"/>
                </a:tc>
                <a:tc>
                  <a:txBody>
                    <a:bodyPr/>
                    <a:lstStyle/>
                    <a:p>
                      <a:pPr algn="ctr"/>
                      <a:r>
                        <a:rPr lang="en-US" sz="1400" dirty="0" smtClean="0"/>
                        <a:t>499 (37)</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other clinical</a:t>
                      </a:r>
                      <a:r>
                        <a:rPr lang="en-US" sz="900" baseline="0" dirty="0" smtClean="0"/>
                        <a:t> </a:t>
                      </a:r>
                      <a:r>
                        <a:rPr lang="en-US" sz="900" dirty="0" smtClean="0"/>
                        <a:t>sciences</a:t>
                      </a:r>
                      <a:endParaRPr lang="en-US" sz="900" b="1" dirty="0" smtClean="0">
                        <a:latin typeface="Calibri" panose="020F0502020204030204" pitchFamily="34" charset="0"/>
                      </a:endParaRPr>
                    </a:p>
                  </a:txBody>
                  <a:tcPr marL="119381" marR="119381" marT="59690" marB="59690"/>
                </a:tc>
              </a:tr>
              <a:tr h="345412">
                <a:tc>
                  <a:txBody>
                    <a:bodyPr/>
                    <a:lstStyle/>
                    <a:p>
                      <a:pPr algn="l"/>
                      <a:r>
                        <a:rPr lang="en-US" sz="1400" dirty="0" smtClean="0"/>
                        <a:t>Surgery</a:t>
                      </a:r>
                      <a:endParaRPr lang="en-US" sz="1400" dirty="0">
                        <a:latin typeface="Calibri" panose="020F0502020204030204" pitchFamily="34" charset="0"/>
                      </a:endParaRPr>
                    </a:p>
                  </a:txBody>
                  <a:tcPr marL="119381" marR="119381" marT="59690" marB="59690"/>
                </a:tc>
                <a:tc>
                  <a:txBody>
                    <a:bodyPr/>
                    <a:lstStyle/>
                    <a:p>
                      <a:pPr algn="ctr"/>
                      <a:r>
                        <a:rPr lang="en-US" sz="1400" dirty="0" smtClean="0"/>
                        <a:t>24 (20)</a:t>
                      </a:r>
                      <a:endParaRPr lang="en-US" sz="1400" b="1" dirty="0">
                        <a:latin typeface="Calibri" panose="020F0502020204030204" pitchFamily="34" charset="0"/>
                      </a:endParaRPr>
                    </a:p>
                  </a:txBody>
                  <a:tcPr marL="119381" marR="119381" marT="59690" marB="59690"/>
                </a:tc>
                <a:tc>
                  <a:txBody>
                    <a:bodyPr/>
                    <a:lstStyle/>
                    <a:p>
                      <a:pPr algn="ctr"/>
                      <a:r>
                        <a:rPr lang="en-US" sz="1400" dirty="0" smtClean="0"/>
                        <a:t>2,740 (22)</a:t>
                      </a:r>
                      <a:endParaRPr lang="en-US" sz="1400" b="1" dirty="0">
                        <a:latin typeface="Calibri" panose="020F0502020204030204" pitchFamily="34" charset="0"/>
                      </a:endParaRPr>
                    </a:p>
                  </a:txBody>
                  <a:tcPr marL="119381" marR="119381" marT="59690" marB="59690"/>
                </a:tc>
              </a:tr>
            </a:tbl>
          </a:graphicData>
        </a:graphic>
      </p:graphicFrame>
      <p:cxnSp>
        <p:nvCxnSpPr>
          <p:cNvPr id="8" name="Straight Connector 7"/>
          <p:cNvCxnSpPr/>
          <p:nvPr/>
        </p:nvCxnSpPr>
        <p:spPr>
          <a:xfrm>
            <a:off x="1447800" y="1961314"/>
            <a:ext cx="62484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2668512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Autofit/>
          </a:bodyPr>
          <a:lstStyle/>
          <a:p>
            <a:r>
              <a:rPr lang="en-US" sz="3600" b="1" dirty="0" smtClean="0">
                <a:solidFill>
                  <a:schemeClr val="tx2">
                    <a:lumMod val="75000"/>
                  </a:schemeClr>
                </a:solidFill>
              </a:rPr>
              <a:t/>
            </a:r>
            <a:br>
              <a:rPr lang="en-US" sz="3600" b="1" dirty="0" smtClean="0">
                <a:solidFill>
                  <a:schemeClr val="tx2">
                    <a:lumMod val="75000"/>
                  </a:schemeClr>
                </a:solidFill>
              </a:rPr>
            </a:br>
            <a:r>
              <a:rPr lang="en-US" sz="3600" b="1" dirty="0" smtClean="0"/>
              <a:t>WIMS</a:t>
            </a:r>
            <a:br>
              <a:rPr lang="en-US" sz="3600" b="1" dirty="0" smtClean="0"/>
            </a:br>
            <a:r>
              <a:rPr lang="en-US" sz="3600" b="1" dirty="0" smtClean="0"/>
              <a:t>The University of Kansas </a:t>
            </a:r>
            <a:r>
              <a:rPr lang="en-US" sz="3600" b="1" dirty="0" smtClean="0">
                <a:solidFill>
                  <a:schemeClr val="tx2">
                    <a:lumMod val="75000"/>
                  </a:schemeClr>
                </a:solidFill>
              </a:rPr>
              <a:t/>
            </a:r>
            <a:br>
              <a:rPr lang="en-US" sz="3600" b="1" dirty="0" smtClean="0">
                <a:solidFill>
                  <a:schemeClr val="tx2">
                    <a:lumMod val="75000"/>
                  </a:schemeClr>
                </a:solidFill>
              </a:rPr>
            </a:br>
            <a:endParaRPr lang="en-US" sz="3600" b="1" dirty="0">
              <a:solidFill>
                <a:schemeClr val="tx2">
                  <a:lumMod val="75000"/>
                </a:schemeClr>
              </a:solidFill>
            </a:endParaRPr>
          </a:p>
        </p:txBody>
      </p:sp>
      <p:sp>
        <p:nvSpPr>
          <p:cNvPr id="3" name="Content Placeholder 2"/>
          <p:cNvSpPr>
            <a:spLocks noGrp="1"/>
          </p:cNvSpPr>
          <p:nvPr>
            <p:ph idx="1"/>
          </p:nvPr>
        </p:nvSpPr>
        <p:spPr>
          <a:xfrm>
            <a:off x="533400" y="2209800"/>
            <a:ext cx="8229600" cy="4525963"/>
          </a:xfrm>
        </p:spPr>
        <p:txBody>
          <a:bodyPr>
            <a:normAutofit/>
          </a:bodyPr>
          <a:lstStyle/>
          <a:p>
            <a:pPr>
              <a:buFont typeface="Wingdings" panose="05000000000000000000" pitchFamily="2" charset="2"/>
              <a:buChar char="q"/>
            </a:pPr>
            <a:r>
              <a:rPr lang="en-US" sz="2000" b="1" dirty="0"/>
              <a:t>Mission: </a:t>
            </a:r>
            <a:r>
              <a:rPr lang="en-US" sz="2000" dirty="0">
                <a:hlinkClick r:id="rId3"/>
              </a:rPr>
              <a:t>http://</a:t>
            </a:r>
            <a:r>
              <a:rPr lang="en-US" sz="2000" dirty="0" smtClean="0">
                <a:hlinkClick r:id="rId3"/>
              </a:rPr>
              <a:t>www.kumc.edu/wims/mission.html</a:t>
            </a:r>
            <a:endParaRPr lang="en-US" sz="2000" dirty="0" smtClean="0"/>
          </a:p>
          <a:p>
            <a:pPr lvl="1">
              <a:buFont typeface="Wingdings" panose="05000000000000000000" pitchFamily="2" charset="2"/>
              <a:buChar char="§"/>
            </a:pPr>
            <a:r>
              <a:rPr lang="en-US" sz="1800" b="1" dirty="0" smtClean="0"/>
              <a:t>Leadership Transition Training</a:t>
            </a:r>
            <a:r>
              <a:rPr lang="en-US" sz="1800" dirty="0" smtClean="0"/>
              <a:t>, provides new leader positions with training, successful skills &amp; tools, job descriptions, and an experienced mentor to ensure that the leader/organization succeeds</a:t>
            </a:r>
          </a:p>
          <a:p>
            <a:pPr lvl="1">
              <a:buFont typeface="Wingdings" panose="05000000000000000000" pitchFamily="2" charset="2"/>
              <a:buChar char="q"/>
            </a:pPr>
            <a:endParaRPr lang="en-US" sz="2000" dirty="0" smtClean="0"/>
          </a:p>
          <a:p>
            <a:pPr>
              <a:buFont typeface="Wingdings" panose="05000000000000000000" pitchFamily="2" charset="2"/>
              <a:buChar char="q"/>
            </a:pPr>
            <a:r>
              <a:rPr lang="en-US" sz="2000" b="1" dirty="0" smtClean="0"/>
              <a:t>Leadership/Infrastructure: </a:t>
            </a:r>
            <a:r>
              <a:rPr lang="en-US" sz="2000" dirty="0">
                <a:hlinkClick r:id="rId4"/>
              </a:rPr>
              <a:t>http://</a:t>
            </a:r>
            <a:r>
              <a:rPr lang="en-US" sz="2000" dirty="0" smtClean="0">
                <a:hlinkClick r:id="rId4"/>
              </a:rPr>
              <a:t>www.kumc.edu/wims/leadership-and-infrastructure.html</a:t>
            </a:r>
            <a:endParaRPr lang="en-US" sz="2000" dirty="0" smtClean="0"/>
          </a:p>
          <a:p>
            <a:pPr>
              <a:buFont typeface="Wingdings" panose="05000000000000000000" pitchFamily="2" charset="2"/>
              <a:buChar char="q"/>
            </a:pPr>
            <a:endParaRPr lang="en-US" sz="2000" dirty="0" smtClean="0"/>
          </a:p>
          <a:p>
            <a:pPr>
              <a:buFont typeface="Wingdings" panose="05000000000000000000" pitchFamily="2" charset="2"/>
              <a:buChar char="q"/>
            </a:pPr>
            <a:r>
              <a:rPr lang="en-US" sz="2000" b="1" dirty="0" smtClean="0"/>
              <a:t>Get </a:t>
            </a:r>
            <a:r>
              <a:rPr lang="en-US" sz="2000" b="1" dirty="0"/>
              <a:t>Involved Committees: </a:t>
            </a:r>
            <a:r>
              <a:rPr lang="en-US" sz="2000" dirty="0">
                <a:hlinkClick r:id="rId5"/>
              </a:rPr>
              <a:t>http://www.kumc.edu/wims/get-involved---</a:t>
            </a:r>
            <a:r>
              <a:rPr lang="en-US" sz="2000" dirty="0" smtClean="0">
                <a:hlinkClick r:id="rId5"/>
              </a:rPr>
              <a:t>committees.html</a:t>
            </a:r>
            <a:endParaRPr lang="en-US" sz="2000" dirty="0" smtClean="0"/>
          </a:p>
          <a:p>
            <a:pPr>
              <a:buFont typeface="Wingdings" panose="05000000000000000000" pitchFamily="2" charset="2"/>
              <a:buChar char="q"/>
            </a:pPr>
            <a:endParaRPr lang="en-US" sz="2000" dirty="0" smtClean="0"/>
          </a:p>
          <a:p>
            <a:pPr>
              <a:buFont typeface="Wingdings" panose="05000000000000000000" pitchFamily="2" charset="2"/>
              <a:buChar char="q"/>
            </a:pPr>
            <a:r>
              <a:rPr lang="en-US" sz="2000" b="1" dirty="0" smtClean="0"/>
              <a:t>Bylaws</a:t>
            </a:r>
            <a:r>
              <a:rPr lang="en-US" sz="2000" b="1" dirty="0"/>
              <a:t>: </a:t>
            </a:r>
            <a:r>
              <a:rPr lang="en-US" sz="2000" dirty="0">
                <a:hlinkClick r:id="rId6"/>
              </a:rPr>
              <a:t>http://</a:t>
            </a:r>
            <a:r>
              <a:rPr lang="en-US" sz="2000" dirty="0" smtClean="0">
                <a:hlinkClick r:id="rId6"/>
              </a:rPr>
              <a:t>www.kumc.edu/Documents/wims/WIMS_Bylaws.pdf</a:t>
            </a:r>
            <a:endParaRPr lang="en-US" sz="2000" dirty="0" smtClean="0"/>
          </a:p>
          <a:p>
            <a:endParaRPr lang="en-US" sz="2400" b="1" dirty="0" smtClean="0"/>
          </a:p>
          <a:p>
            <a:endParaRPr lang="en-US" dirty="0" smtClean="0"/>
          </a:p>
          <a:p>
            <a:endParaRPr lang="en-US" dirty="0"/>
          </a:p>
          <a:p>
            <a:endParaRPr lang="en-US" dirty="0"/>
          </a:p>
        </p:txBody>
      </p:sp>
      <p:pic>
        <p:nvPicPr>
          <p:cNvPr id="4" name="Picture 2" descr="http://med.stanford.edu/content/dam/sm-news/images/2014/01/AAMC-Blue-Logo.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162800" y="165234"/>
            <a:ext cx="1765329" cy="887607"/>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1295400" y="1981200"/>
            <a:ext cx="62484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2324117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590245" y="762000"/>
            <a:ext cx="8229600" cy="1143000"/>
          </a:xfrm>
        </p:spPr>
        <p:txBody>
          <a:bodyPr>
            <a:noAutofit/>
          </a:bodyPr>
          <a:lstStyle/>
          <a:p>
            <a:pPr algn="ctr"/>
            <a:r>
              <a:rPr lang="en-US" sz="3600" b="1" dirty="0" smtClean="0">
                <a:latin typeface="Calibri" panose="020F0502020204030204" pitchFamily="34" charset="0"/>
              </a:rPr>
              <a:t>WIMS </a:t>
            </a:r>
            <a:br>
              <a:rPr lang="en-US" sz="3600" b="1" dirty="0" smtClean="0">
                <a:latin typeface="Calibri" panose="020F0502020204030204" pitchFamily="34" charset="0"/>
              </a:rPr>
            </a:br>
            <a:r>
              <a:rPr lang="en-US" sz="3600" b="1" dirty="0" smtClean="0">
                <a:latin typeface="Calibri" panose="020F0502020204030204" pitchFamily="34" charset="0"/>
              </a:rPr>
              <a:t>University of Cincinnati Chapter</a:t>
            </a:r>
            <a:endParaRPr lang="en-US" sz="3600" b="1" dirty="0">
              <a:latin typeface="Calibri" panose="020F0502020204030204" pitchFamily="34" charset="0"/>
            </a:endParaRPr>
          </a:p>
        </p:txBody>
      </p:sp>
      <p:sp>
        <p:nvSpPr>
          <p:cNvPr id="3" name="Content Placeholder 2"/>
          <p:cNvSpPr>
            <a:spLocks noGrp="1"/>
          </p:cNvSpPr>
          <p:nvPr>
            <p:ph idx="1"/>
          </p:nvPr>
        </p:nvSpPr>
        <p:spPr>
          <a:xfrm>
            <a:off x="381000" y="2209800"/>
            <a:ext cx="8229600" cy="4525963"/>
          </a:xfrm>
        </p:spPr>
        <p:txBody>
          <a:bodyPr>
            <a:normAutofit fontScale="92500"/>
          </a:bodyPr>
          <a:lstStyle/>
          <a:p>
            <a:pPr marL="285750" indent="-285750">
              <a:buFont typeface="Wingdings" panose="05000000000000000000" pitchFamily="2" charset="2"/>
              <a:buChar char="q"/>
            </a:pPr>
            <a:r>
              <a:rPr lang="en-US" sz="1600" b="1" dirty="0" smtClean="0"/>
              <a:t>Draft Mission</a:t>
            </a:r>
          </a:p>
          <a:p>
            <a:pPr marL="0" indent="0">
              <a:buNone/>
            </a:pPr>
            <a:endParaRPr lang="en-US" sz="1600" dirty="0" smtClean="0"/>
          </a:p>
          <a:p>
            <a:pPr marL="285750" indent="-285750">
              <a:buFont typeface="Wingdings" panose="05000000000000000000" pitchFamily="2" charset="2"/>
              <a:buChar char="q"/>
            </a:pPr>
            <a:r>
              <a:rPr lang="en-US" sz="1600" b="1" dirty="0" smtClean="0"/>
              <a:t>Draft Goals</a:t>
            </a:r>
          </a:p>
          <a:p>
            <a:pPr marL="0" indent="0">
              <a:buNone/>
            </a:pPr>
            <a:endParaRPr lang="en-US" sz="1600" b="1" dirty="0" smtClean="0"/>
          </a:p>
          <a:p>
            <a:pPr marL="285750" indent="-285750">
              <a:buFont typeface="Wingdings" panose="05000000000000000000" pitchFamily="2" charset="2"/>
              <a:buChar char="q"/>
            </a:pPr>
            <a:r>
              <a:rPr lang="en-US" sz="1600" b="1" dirty="0"/>
              <a:t>Identify Interim Executive Council members  </a:t>
            </a:r>
          </a:p>
          <a:p>
            <a:pPr lvl="1">
              <a:buFont typeface="Wingdings" panose="05000000000000000000" pitchFamily="2" charset="2"/>
              <a:buChar char="§"/>
            </a:pPr>
            <a:r>
              <a:rPr lang="en-US" sz="1600" dirty="0"/>
              <a:t>President, Secretary, Treasurer, Representatives </a:t>
            </a:r>
          </a:p>
          <a:p>
            <a:pPr lvl="1">
              <a:buFont typeface="Wingdings" panose="05000000000000000000" pitchFamily="2" charset="2"/>
              <a:buChar char="§"/>
            </a:pPr>
            <a:r>
              <a:rPr lang="en-US" sz="1600" dirty="0"/>
              <a:t>Chairs of Committees: Mentoring, Recognition, and Program</a:t>
            </a:r>
          </a:p>
          <a:p>
            <a:pPr lvl="1">
              <a:buFont typeface="Wingdings" panose="05000000000000000000" pitchFamily="2" charset="2"/>
              <a:buChar char="§"/>
            </a:pPr>
            <a:r>
              <a:rPr lang="en-US" sz="1600" dirty="0"/>
              <a:t>Representatives from medical students, post-doc, grad students</a:t>
            </a:r>
          </a:p>
          <a:p>
            <a:pPr lvl="1">
              <a:buFont typeface="Wingdings" panose="05000000000000000000" pitchFamily="2" charset="2"/>
              <a:buChar char="§"/>
            </a:pPr>
            <a:r>
              <a:rPr lang="en-US" sz="1600" dirty="0"/>
              <a:t>COM support and tap into existing programming</a:t>
            </a:r>
          </a:p>
          <a:p>
            <a:endParaRPr lang="en-US" sz="1600" dirty="0"/>
          </a:p>
          <a:p>
            <a:pPr marL="285750" indent="-285750">
              <a:buFont typeface="Wingdings" panose="05000000000000000000" pitchFamily="2" charset="2"/>
              <a:buChar char="q"/>
            </a:pPr>
            <a:r>
              <a:rPr lang="en-US" sz="1600" b="1" dirty="0"/>
              <a:t>Create mechanism to recognize accomplishments of women </a:t>
            </a:r>
            <a:r>
              <a:rPr lang="en-US" sz="1600" b="1" dirty="0" smtClean="0"/>
              <a:t>faculty</a:t>
            </a:r>
          </a:p>
          <a:p>
            <a:endParaRPr lang="en-US" sz="1600" b="1" dirty="0" smtClean="0"/>
          </a:p>
          <a:p>
            <a:pPr marL="285750" indent="-285750">
              <a:buFont typeface="Wingdings" panose="05000000000000000000" pitchFamily="2" charset="2"/>
              <a:buChar char="q"/>
            </a:pPr>
            <a:r>
              <a:rPr lang="en-US" sz="1600" b="1" dirty="0" smtClean="0"/>
              <a:t>Funding </a:t>
            </a:r>
            <a:r>
              <a:rPr lang="en-US" sz="1600" b="1" dirty="0"/>
              <a:t>support for the AAMC Early and Mid-career Women Professional development </a:t>
            </a:r>
            <a:r>
              <a:rPr lang="en-US" sz="1600" b="1" dirty="0" smtClean="0"/>
              <a:t>Seminars</a:t>
            </a:r>
            <a:endParaRPr lang="en-US" sz="1600" dirty="0"/>
          </a:p>
          <a:p>
            <a:pPr marL="914400" lvl="2" indent="0">
              <a:buNone/>
            </a:pPr>
            <a:endParaRPr lang="en-US" sz="1600" dirty="0"/>
          </a:p>
          <a:p>
            <a:pPr marL="285750" indent="-285750">
              <a:buFont typeface="Wingdings" panose="05000000000000000000" pitchFamily="2" charset="2"/>
              <a:buChar char="q"/>
            </a:pPr>
            <a:r>
              <a:rPr lang="en-US" sz="1600" b="1" dirty="0"/>
              <a:t>Increase visibility</a:t>
            </a:r>
          </a:p>
          <a:p>
            <a:pPr lvl="1">
              <a:buFont typeface="Wingdings" panose="05000000000000000000" pitchFamily="2" charset="2"/>
              <a:buChar char="§"/>
            </a:pPr>
            <a:r>
              <a:rPr lang="en-US" sz="1600" dirty="0" smtClean="0"/>
              <a:t>Website and Branding</a:t>
            </a:r>
            <a:endParaRPr lang="en-US" sz="1600" dirty="0"/>
          </a:p>
          <a:p>
            <a:endParaRPr lang="en-US" sz="2000" b="1" dirty="0" smtClean="0"/>
          </a:p>
        </p:txBody>
      </p:sp>
      <p:pic>
        <p:nvPicPr>
          <p:cNvPr id="8" name="Picture 2" descr="http://med.stanford.edu/content/dam/sm-news/images/2014/01/AAMC-Blue-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118928"/>
            <a:ext cx="1765329" cy="88760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p:nvPr/>
        </p:nvCxnSpPr>
        <p:spPr>
          <a:xfrm>
            <a:off x="1524000" y="1981200"/>
            <a:ext cx="6248400" cy="0"/>
          </a:xfrm>
          <a:prstGeom prst="line">
            <a:avLst/>
          </a:prstGeom>
        </p:spPr>
        <p:style>
          <a:lnRef idx="2">
            <a:schemeClr val="accent2"/>
          </a:lnRef>
          <a:fillRef idx="0">
            <a:schemeClr val="accent2"/>
          </a:fillRef>
          <a:effectRef idx="1">
            <a:schemeClr val="accent2"/>
          </a:effectRef>
          <a:fontRef idx="minor">
            <a:schemeClr val="tx1"/>
          </a:fontRef>
        </p:style>
      </p:cxnSp>
      <p:pic>
        <p:nvPicPr>
          <p:cNvPr id="2050" name="Picture 2" descr="http://urbanuniversitiesforhealth.org/media/images/UC.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2879" r="6116" b="14014"/>
          <a:stretch/>
        </p:blipFill>
        <p:spPr bwMode="auto">
          <a:xfrm>
            <a:off x="35293" y="179457"/>
            <a:ext cx="1882266" cy="828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657469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565" y="592192"/>
            <a:ext cx="8229600" cy="1143000"/>
          </a:xfrm>
        </p:spPr>
        <p:txBody>
          <a:bodyPr>
            <a:normAutofit/>
          </a:bodyPr>
          <a:lstStyle/>
          <a:p>
            <a:r>
              <a:rPr lang="en-US" b="1" dirty="0" smtClean="0"/>
              <a:t>Join GWIMS </a:t>
            </a:r>
            <a:br>
              <a:rPr lang="en-US" b="1" dirty="0" smtClean="0"/>
            </a:br>
            <a:r>
              <a:rPr lang="en-US" sz="1300" i="1" dirty="0" smtClean="0"/>
              <a:t>“The </a:t>
            </a:r>
            <a:r>
              <a:rPr lang="en-US" sz="1300" i="1" dirty="0"/>
              <a:t>AAMC serves and leads the academic medicine community to improve the health of all</a:t>
            </a:r>
            <a:r>
              <a:rPr lang="en-US" sz="1300" i="1" dirty="0" smtClean="0"/>
              <a:t>.”</a:t>
            </a:r>
            <a:endParaRPr lang="en-US" sz="1300" i="1" dirty="0">
              <a:solidFill>
                <a:schemeClr val="tx2">
                  <a:lumMod val="75000"/>
                </a:schemeClr>
              </a:solidFill>
            </a:endParaRPr>
          </a:p>
        </p:txBody>
      </p:sp>
      <p:sp>
        <p:nvSpPr>
          <p:cNvPr id="3" name="Content Placeholder 2"/>
          <p:cNvSpPr>
            <a:spLocks noGrp="1"/>
          </p:cNvSpPr>
          <p:nvPr>
            <p:ph idx="1"/>
          </p:nvPr>
        </p:nvSpPr>
        <p:spPr>
          <a:xfrm>
            <a:off x="489148" y="2057400"/>
            <a:ext cx="8229600" cy="4525963"/>
          </a:xfrm>
        </p:spPr>
        <p:txBody>
          <a:bodyPr>
            <a:normAutofit/>
          </a:bodyPr>
          <a:lstStyle/>
          <a:p>
            <a:pPr>
              <a:buFont typeface="Wingdings" panose="05000000000000000000" pitchFamily="2" charset="2"/>
              <a:buChar char="q"/>
            </a:pPr>
            <a:r>
              <a:rPr lang="en-US" sz="1600" dirty="0" smtClean="0"/>
              <a:t>Beyond the GWIMS Designated Representatives, additional faculty members or administrators with a sustained interest in the GWIMS agenda and who want to be involved in a concrete way are also welcome to join GWIMS. This is an open membership, so either the deans and CEOs of member organizations can put forth the names of additional members or individuals can self-nominate by emailing </a:t>
            </a:r>
            <a:r>
              <a:rPr lang="en-US" sz="1600" dirty="0" smtClean="0">
                <a:hlinkClick r:id="rId2"/>
              </a:rPr>
              <a:t>gwims@aamc.org</a:t>
            </a:r>
            <a:r>
              <a:rPr lang="en-US" sz="1600" dirty="0" smtClean="0"/>
              <a:t>.</a:t>
            </a:r>
          </a:p>
          <a:p>
            <a:pPr>
              <a:buFont typeface="Wingdings" panose="05000000000000000000" pitchFamily="2" charset="2"/>
              <a:buChar char="q"/>
            </a:pPr>
            <a:endParaRPr lang="en-US" sz="1600" dirty="0" smtClean="0"/>
          </a:p>
          <a:p>
            <a:pPr fontAlgn="base">
              <a:buFont typeface="Wingdings" panose="05000000000000000000" pitchFamily="2" charset="2"/>
              <a:buChar char="q"/>
            </a:pPr>
            <a:r>
              <a:rPr lang="en-US" sz="1600" b="1" dirty="0" smtClean="0"/>
              <a:t>Member Benefits</a:t>
            </a:r>
          </a:p>
          <a:p>
            <a:pPr lvl="1">
              <a:buFont typeface="Wingdings" panose="05000000000000000000" pitchFamily="2" charset="2"/>
              <a:buChar char="§"/>
            </a:pPr>
            <a:r>
              <a:rPr lang="en-US" sz="1600" dirty="0" smtClean="0"/>
              <a:t>Participate in the advancement of women in academic medicine in a national forum</a:t>
            </a:r>
          </a:p>
          <a:p>
            <a:pPr lvl="1">
              <a:buFont typeface="Wingdings" panose="05000000000000000000" pitchFamily="2" charset="2"/>
              <a:buChar char="§"/>
            </a:pPr>
            <a:r>
              <a:rPr lang="en-US" sz="1600" dirty="0" smtClean="0"/>
              <a:t>Expand your professional network</a:t>
            </a:r>
          </a:p>
          <a:p>
            <a:pPr lvl="1">
              <a:buFont typeface="Wingdings" panose="05000000000000000000" pitchFamily="2" charset="2"/>
              <a:buChar char="§"/>
            </a:pPr>
            <a:r>
              <a:rPr lang="en-US" sz="1600" dirty="0" smtClean="0"/>
              <a:t>Access new potential opportunities for mentorship</a:t>
            </a:r>
          </a:p>
          <a:p>
            <a:pPr lvl="1">
              <a:buFont typeface="Wingdings" panose="05000000000000000000" pitchFamily="2" charset="2"/>
              <a:buChar char="§"/>
            </a:pPr>
            <a:r>
              <a:rPr lang="en-US" sz="1600" dirty="0" smtClean="0"/>
              <a:t>Learn new best practices from other organizations that advance women’s successful participation in academic medicine</a:t>
            </a:r>
          </a:p>
          <a:p>
            <a:pPr fontAlgn="base"/>
            <a:endParaRPr lang="en-US" sz="1500" dirty="0"/>
          </a:p>
          <a:p>
            <a:endParaRPr lang="en-US" dirty="0"/>
          </a:p>
        </p:txBody>
      </p:sp>
      <p:pic>
        <p:nvPicPr>
          <p:cNvPr id="4" name="Picture 2" descr="http://med.stanford.edu/content/dam/sm-news/images/2014/01/AAMC-Blue-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88712" y="152400"/>
            <a:ext cx="1765329" cy="887607"/>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1447800" y="1828800"/>
            <a:ext cx="62484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165979543"/>
      </p:ext>
    </p:extLst>
  </p:cSld>
  <p:clrMapOvr>
    <a:masterClrMapping/>
  </p:clrMapOvr>
  <p:timing>
    <p:tnLst>
      <p:par>
        <p:cTn xmlns:p14="http://schemas.microsoft.com/office/powerpoint/2010/mai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2549</TotalTime>
  <Words>656</Words>
  <Application>Microsoft Macintosh PowerPoint</Application>
  <PresentationFormat>On-screen Show (4:3)</PresentationFormat>
  <Paragraphs>143</Paragraphs>
  <Slides>7</Slides>
  <Notes>2</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3_Essential</vt:lpstr>
      <vt:lpstr>Women in Medicine &amp; Science   University of Cincinnati</vt:lpstr>
      <vt:lpstr>PowerPoint Presentation</vt:lpstr>
      <vt:lpstr>PowerPoint Presentation</vt:lpstr>
      <vt:lpstr>PowerPoint Presentation</vt:lpstr>
      <vt:lpstr> WIMS The University of Kansas  </vt:lpstr>
      <vt:lpstr>WIMS  University of Cincinnati Chapter</vt:lpstr>
      <vt:lpstr>Join GWIMS  “The AAMC serves and leads the academic medicine community to improve the health of all.”</vt:lpstr>
    </vt:vector>
  </TitlesOfParts>
  <Company>University of Cincinnati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2013-2014 Women In Academic Medicine &amp; Science</dc:title>
  <dc:creator>Emma Jones</dc:creator>
  <cp:lastModifiedBy>Carolyn Noe</cp:lastModifiedBy>
  <cp:revision>133</cp:revision>
  <dcterms:created xsi:type="dcterms:W3CDTF">2015-09-14T19:46:59Z</dcterms:created>
  <dcterms:modified xsi:type="dcterms:W3CDTF">2017-06-07T19:02:08Z</dcterms:modified>
</cp:coreProperties>
</file>