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71" r:id="rId3"/>
    <p:sldId id="273" r:id="rId4"/>
    <p:sldId id="300" r:id="rId5"/>
    <p:sldId id="301" r:id="rId6"/>
    <p:sldId id="302" r:id="rId7"/>
    <p:sldId id="303" r:id="rId8"/>
    <p:sldId id="299" r:id="rId9"/>
    <p:sldId id="29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79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1632653061201"/>
          <c:y val="9.4246031746031703E-2"/>
          <c:w val="0.66156462585034004"/>
          <c:h val="0.771825396825396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0"/>
            <c:spPr>
              <a:solidFill>
                <a:srgbClr val="E00122"/>
              </a:solidFill>
            </c:spPr>
            <c:extLst>
              <c:ext xmlns:c16="http://schemas.microsoft.com/office/drawing/2014/chart" uri="{C3380CC4-5D6E-409C-BE32-E72D297353CC}">
                <c16:uniqueId val="{00000001-0D7D-41B2-BFE9-081E05BF569D}"/>
              </c:ext>
            </c:extLst>
          </c:dPt>
          <c:dPt>
            <c:idx val="1"/>
            <c:bubble3D val="0"/>
            <c:explosion val="12"/>
            <c:extLst>
              <c:ext xmlns:c16="http://schemas.microsoft.com/office/drawing/2014/chart" uri="{C3380CC4-5D6E-409C-BE32-E72D297353CC}">
                <c16:uniqueId val="{00000002-0D7D-41B2-BFE9-081E05BF569D}"/>
              </c:ext>
            </c:extLst>
          </c:dPt>
          <c:dLbls>
            <c:dLbl>
              <c:idx val="0"/>
              <c:layout>
                <c:manualLayout>
                  <c:x val="0.23105308265038299"/>
                  <c:y val="-1.50606174228221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21%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Women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7D-41B2-BFE9-081E05BF569D}"/>
                </c:ext>
              </c:extLst>
            </c:dLbl>
            <c:dLbl>
              <c:idx val="1"/>
              <c:layout>
                <c:manualLayout>
                  <c:x val="-0.19469227060903099"/>
                  <c:y val="1.887201599800019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79%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7D-41B2-BFE9-081E05BF5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0.21299999999999999</c:v>
                </c:pt>
                <c:pt idx="1">
                  <c:v>0.78700000000000003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7D-41B2-BFE9-081E05BF5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7278911564599"/>
          <c:y val="9.8790322580645101E-2"/>
          <c:w val="0.64965986394557795"/>
          <c:h val="0.770161290322580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URM Hires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6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744-4737-8CA8-06D69C077AF9}"/>
              </c:ext>
            </c:extLst>
          </c:dPt>
          <c:dPt>
            <c:idx val="1"/>
            <c:bubble3D val="0"/>
            <c:explosion val="9"/>
            <c:spPr>
              <a:solidFill>
                <a:srgbClr val="E00122"/>
              </a:solidFill>
            </c:spPr>
            <c:extLst>
              <c:ext xmlns:c16="http://schemas.microsoft.com/office/drawing/2014/chart" uri="{C3380CC4-5D6E-409C-BE32-E72D297353CC}">
                <c16:uniqueId val="{00000003-B744-4737-8CA8-06D69C077AF9}"/>
              </c:ext>
            </c:extLst>
          </c:dPt>
          <c:dPt>
            <c:idx val="2"/>
            <c:bubble3D val="0"/>
            <c:explosion val="5"/>
            <c:extLst>
              <c:ext xmlns:c16="http://schemas.microsoft.com/office/drawing/2014/chart" uri="{C3380CC4-5D6E-409C-BE32-E72D297353CC}">
                <c16:uniqueId val="{00000004-B744-4737-8CA8-06D69C077AF9}"/>
              </c:ext>
            </c:extLst>
          </c:dPt>
          <c:dLbls>
            <c:dLbl>
              <c:idx val="0"/>
              <c:layout>
                <c:manualLayout>
                  <c:x val="0.15962441314553999"/>
                  <c:y val="-0.102362204724409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32%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Asian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44-4737-8CA8-06D69C077AF9}"/>
                </c:ext>
              </c:extLst>
            </c:dLbl>
            <c:dLbl>
              <c:idx val="1"/>
              <c:layout>
                <c:manualLayout>
                  <c:x val="8.0817933472601605E-2"/>
                  <c:y val="0.15430499110998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6% URM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44-4737-8CA8-06D69C077AF9}"/>
                </c:ext>
              </c:extLst>
            </c:dLbl>
            <c:dLbl>
              <c:idx val="2"/>
              <c:layout>
                <c:manualLayout>
                  <c:x val="-0.16666666666666699"/>
                  <c:y val="-1.612903225806449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62%</a:t>
                    </a:r>
                  </a:p>
                  <a:p>
                    <a:r>
                      <a:rPr lang="en-US" sz="1400" dirty="0" smtClean="0"/>
                      <a:t>White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44-4737-8CA8-06D69C077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Asian</c:v>
                </c:pt>
                <c:pt idx="1">
                  <c:v>URM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0.32400000000000001</c:v>
                </c:pt>
                <c:pt idx="1">
                  <c:v>5.6000000000000001E-2</c:v>
                </c:pt>
                <c:pt idx="2" formatCode="0%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44-4737-8CA8-06D69C077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7278911564599"/>
          <c:y val="9.8790322580645101E-2"/>
          <c:w val="0.64965986394557795"/>
          <c:h val="0.770161290322580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URM Hires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8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CD5-4083-8A21-E0F9BC4AB6E8}"/>
              </c:ext>
            </c:extLst>
          </c:dPt>
          <c:dPt>
            <c:idx val="1"/>
            <c:bubble3D val="0"/>
            <c:explosion val="13"/>
            <c:spPr>
              <a:solidFill>
                <a:srgbClr val="E00122"/>
              </a:solidFill>
            </c:spPr>
            <c:extLst>
              <c:ext xmlns:c16="http://schemas.microsoft.com/office/drawing/2014/chart" uri="{C3380CC4-5D6E-409C-BE32-E72D297353CC}">
                <c16:uniqueId val="{00000003-5CD5-4083-8A21-E0F9BC4AB6E8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4-5CD5-4083-8A21-E0F9BC4AB6E8}"/>
              </c:ext>
            </c:extLst>
          </c:dPt>
          <c:dLbls>
            <c:dLbl>
              <c:idx val="0"/>
              <c:layout>
                <c:manualLayout>
                  <c:x val="0.18343376720766999"/>
                  <c:y val="-5.800800101600200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17%</a:t>
                    </a:r>
                  </a:p>
                  <a:p>
                    <a:r>
                      <a:rPr lang="en-US" sz="1400" b="1" dirty="0" smtClean="0"/>
                      <a:t>Asian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D5-4083-8A21-E0F9BC4AB6E8}"/>
                </c:ext>
              </c:extLst>
            </c:dLbl>
            <c:dLbl>
              <c:idx val="1"/>
              <c:layout>
                <c:manualLayout>
                  <c:x val="0.125035620547432"/>
                  <c:y val="0.1099504699009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9% URM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D5-4083-8A21-E0F9BC4AB6E8}"/>
                </c:ext>
              </c:extLst>
            </c:dLbl>
            <c:dLbl>
              <c:idx val="2"/>
              <c:layout>
                <c:manualLayout>
                  <c:x val="-0.18367400503508499"/>
                  <c:y val="5.241935483870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74%</a:t>
                    </a:r>
                  </a:p>
                  <a:p>
                    <a:r>
                      <a:rPr lang="en-US" sz="1400" dirty="0" smtClean="0"/>
                      <a:t>White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D5-4083-8A21-E0F9BC4AB6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Asian</c:v>
                </c:pt>
                <c:pt idx="1">
                  <c:v>URM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0.17299999999999999</c:v>
                </c:pt>
                <c:pt idx="1">
                  <c:v>9.1999999999999998E-2</c:v>
                </c:pt>
                <c:pt idx="2">
                  <c:v>0.73499999999999999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D5-4083-8A21-E0F9BC4AB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716749866122"/>
          <c:y val="2.06424525924736E-2"/>
          <c:w val="0.77285609808359002"/>
          <c:h val="0.637691929133857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 in Rank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3B-4D10-B9B8-AF915D85D72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3B-4D10-B9B8-AF915D85D72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3B-4D10-B9B8-AF915D85D724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0.61556603773584895</c:v>
                </c:pt>
                <c:pt idx="1">
                  <c:v>0.60377358490566002</c:v>
                </c:pt>
                <c:pt idx="2">
                  <c:v>0.63</c:v>
                </c:pt>
                <c:pt idx="4">
                  <c:v>0.43181818181818199</c:v>
                </c:pt>
                <c:pt idx="5">
                  <c:v>0</c:v>
                </c:pt>
                <c:pt idx="6">
                  <c:v>0.52173913043478304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3B-4D10-B9B8-AF915D85D7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Promoted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83B-4D10-B9B8-AF915D85D72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83B-4D10-B9B8-AF915D85D72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83B-4D10-B9B8-AF915D85D724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0.24764150943396199</c:v>
                </c:pt>
                <c:pt idx="1">
                  <c:v>0.20754716981132099</c:v>
                </c:pt>
                <c:pt idx="2">
                  <c:v>0.24</c:v>
                </c:pt>
                <c:pt idx="4">
                  <c:v>0.25</c:v>
                </c:pt>
                <c:pt idx="5">
                  <c:v>0.5</c:v>
                </c:pt>
                <c:pt idx="6">
                  <c:v>0.30434782608695599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3B-4D10-B9B8-AF915D85D7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Gone from BU</c:v>
                </c:pt>
              </c:strCache>
            </c:strRef>
          </c:tx>
          <c:spPr>
            <a:solidFill>
              <a:srgbClr val="E0012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83B-4D10-B9B8-AF915D85D72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83B-4D10-B9B8-AF915D85D72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83B-4D10-B9B8-AF915D85D724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0.13207547169811301</c:v>
                </c:pt>
                <c:pt idx="1">
                  <c:v>0.18867924528301899</c:v>
                </c:pt>
                <c:pt idx="2">
                  <c:v>0.11</c:v>
                </c:pt>
                <c:pt idx="4">
                  <c:v>0.31818181818181801</c:v>
                </c:pt>
                <c:pt idx="5">
                  <c:v>0.5</c:v>
                </c:pt>
                <c:pt idx="6">
                  <c:v>8.6956521739130405E-2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83B-4D10-B9B8-AF915D85D7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Non-Tenure Track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D83B-4D10-B9B8-AF915D85D724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D83B-4D10-B9B8-AF915D85D724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83B-4D10-B9B8-AF915D85D724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4.7169811320754698E-3</c:v>
                </c:pt>
                <c:pt idx="1">
                  <c:v>0</c:v>
                </c:pt>
                <c:pt idx="2">
                  <c:v>0.02</c:v>
                </c:pt>
                <c:pt idx="4">
                  <c:v>0</c:v>
                </c:pt>
                <c:pt idx="5">
                  <c:v>0</c:v>
                </c:pt>
                <c:pt idx="6">
                  <c:v>8.6956521739130405E-2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83B-4D10-B9B8-AF915D85D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2923944"/>
        <c:axId val="352924336"/>
      </c:barChart>
      <c:catAx>
        <c:axId val="352923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2924336"/>
        <c:crosses val="autoZero"/>
        <c:auto val="1"/>
        <c:lblAlgn val="ctr"/>
        <c:lblOffset val="100"/>
        <c:noMultiLvlLbl val="0"/>
      </c:catAx>
      <c:valAx>
        <c:axId val="35292433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2923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447621899469206E-2"/>
          <c:y val="0.91484197287838998"/>
          <c:w val="0.93355237810053104"/>
          <c:h val="8.15228565179351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1632653061201"/>
          <c:y val="9.4246031746031703E-2"/>
          <c:w val="0.66156462585034004"/>
          <c:h val="0.771825396825396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Hired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0"/>
            <c:spPr>
              <a:solidFill>
                <a:srgbClr val="E00122"/>
              </a:solidFill>
            </c:spPr>
            <c:extLst>
              <c:ext xmlns:c16="http://schemas.microsoft.com/office/drawing/2014/chart" uri="{C3380CC4-5D6E-409C-BE32-E72D297353CC}">
                <c16:uniqueId val="{00000001-1D90-400A-A709-611763B4F591}"/>
              </c:ext>
            </c:extLst>
          </c:dPt>
          <c:dPt>
            <c:idx val="1"/>
            <c:bubble3D val="0"/>
            <c:explosion val="11"/>
            <c:extLst>
              <c:ext xmlns:c16="http://schemas.microsoft.com/office/drawing/2014/chart" uri="{C3380CC4-5D6E-409C-BE32-E72D297353CC}">
                <c16:uniqueId val="{00000002-1D90-400A-A709-611763B4F591}"/>
              </c:ext>
            </c:extLst>
          </c:dPt>
          <c:dLbls>
            <c:dLbl>
              <c:idx val="0"/>
              <c:layout>
                <c:manualLayout>
                  <c:x val="0.18343403503133501"/>
                  <c:y val="-7.458473940757409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49%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Women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90-400A-A709-611763B4F591}"/>
                </c:ext>
              </c:extLst>
            </c:dLbl>
            <c:dLbl>
              <c:idx val="1"/>
              <c:layout>
                <c:manualLayout>
                  <c:x val="-0.15727703679897201"/>
                  <c:y val="9.82377202849644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51%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90-400A-A709-611763B4F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0.48799999999999999</c:v>
                </c:pt>
                <c:pt idx="1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90-400A-A709-611763B4F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1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716749866122"/>
          <c:y val="2.06424525924736E-2"/>
          <c:w val="0.77285609808359002"/>
          <c:h val="0.637691929133857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 in Rank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0D-4285-B595-E53A4E066E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0D-4285-B595-E53A4E066E2C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0.46551724137931</c:v>
                </c:pt>
                <c:pt idx="1">
                  <c:v>0.40051679586563299</c:v>
                </c:pt>
                <c:pt idx="3">
                  <c:v>0.375</c:v>
                </c:pt>
                <c:pt idx="4">
                  <c:v>0.30769230769230799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D-4285-B595-E53A4E066E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Promoted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F0D-4285-B595-E53A4E066E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F0D-4285-B595-E53A4E066E2C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0.33743842364532001</c:v>
                </c:pt>
                <c:pt idx="1">
                  <c:v>0.34108527131782901</c:v>
                </c:pt>
                <c:pt idx="3">
                  <c:v>0.35416666666666702</c:v>
                </c:pt>
                <c:pt idx="4">
                  <c:v>0.38461538461538503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0D-4285-B595-E53A4E066E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Gone from BU</c:v>
                </c:pt>
              </c:strCache>
            </c:strRef>
          </c:tx>
          <c:spPr>
            <a:solidFill>
              <a:srgbClr val="E0012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F0D-4285-B595-E53A4E066E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F0D-4285-B595-E53A4E066E2C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0.17980295566502499</c:v>
                </c:pt>
                <c:pt idx="1">
                  <c:v>0.235142118863049</c:v>
                </c:pt>
                <c:pt idx="3">
                  <c:v>0.22916666666666699</c:v>
                </c:pt>
                <c:pt idx="4">
                  <c:v>0.30769230769230799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0D-4285-B595-E53A4E066E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Non-Tenure Track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CF0D-4285-B595-E53A4E066E2C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C-CF0D-4285-B595-E53A4E066E2C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1.7199017199017199E-2</c:v>
                </c:pt>
                <c:pt idx="1">
                  <c:v>2.32558139534884E-2</c:v>
                </c:pt>
                <c:pt idx="3">
                  <c:v>4.1666666666666699E-2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0D-4285-B595-E53A4E066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7227960"/>
        <c:axId val="350140496"/>
      </c:barChart>
      <c:catAx>
        <c:axId val="3472279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50140496"/>
        <c:crosses val="autoZero"/>
        <c:auto val="1"/>
        <c:lblAlgn val="ctr"/>
        <c:lblOffset val="100"/>
        <c:noMultiLvlLbl val="0"/>
      </c:catAx>
      <c:valAx>
        <c:axId val="35014049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7227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87666316476711E-2"/>
          <c:y val="0.91484197287838998"/>
          <c:w val="0.96123336835232898"/>
          <c:h val="8.15228565179351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7278911564599"/>
          <c:y val="9.8790322580645101E-2"/>
          <c:w val="0.64965986394557795"/>
          <c:h val="0.770161290322580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URM Hires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6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8D7-427B-8ACF-11066F4E37EA}"/>
              </c:ext>
            </c:extLst>
          </c:dPt>
          <c:dPt>
            <c:idx val="1"/>
            <c:bubble3D val="0"/>
            <c:explosion val="9"/>
            <c:spPr>
              <a:solidFill>
                <a:srgbClr val="E00122"/>
              </a:solidFill>
            </c:spPr>
            <c:extLst>
              <c:ext xmlns:c16="http://schemas.microsoft.com/office/drawing/2014/chart" uri="{C3380CC4-5D6E-409C-BE32-E72D297353CC}">
                <c16:uniqueId val="{00000003-38D7-427B-8ACF-11066F4E37EA}"/>
              </c:ext>
            </c:extLst>
          </c:dPt>
          <c:dPt>
            <c:idx val="2"/>
            <c:bubble3D val="0"/>
            <c:explosion val="5"/>
            <c:extLst>
              <c:ext xmlns:c16="http://schemas.microsoft.com/office/drawing/2014/chart" uri="{C3380CC4-5D6E-409C-BE32-E72D297353CC}">
                <c16:uniqueId val="{00000004-38D7-427B-8ACF-11066F4E37EA}"/>
              </c:ext>
            </c:extLst>
          </c:dPt>
          <c:dLbls>
            <c:dLbl>
              <c:idx val="0"/>
              <c:layout>
                <c:manualLayout>
                  <c:x val="0.15962441314553999"/>
                  <c:y val="-0.102362204724409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42%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Asian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D7-427B-8ACF-11066F4E37EA}"/>
                </c:ext>
              </c:extLst>
            </c:dLbl>
            <c:dLbl>
              <c:idx val="1"/>
              <c:layout>
                <c:manualLayout>
                  <c:x val="8.0817933472601605E-2"/>
                  <c:y val="0.15430499110998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3% URM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D7-427B-8ACF-11066F4E37EA}"/>
                </c:ext>
              </c:extLst>
            </c:dLbl>
            <c:dLbl>
              <c:idx val="2"/>
              <c:layout>
                <c:manualLayout>
                  <c:x val="-0.16666666666666699"/>
                  <c:y val="-1.612903225806449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55%</a:t>
                    </a:r>
                  </a:p>
                  <a:p>
                    <a:r>
                      <a:rPr lang="en-US" sz="1400" dirty="0" smtClean="0"/>
                      <a:t>White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D7-427B-8ACF-11066F4E37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Asian</c:v>
                </c:pt>
                <c:pt idx="1">
                  <c:v>URM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0.41699999999999998</c:v>
                </c:pt>
                <c:pt idx="1">
                  <c:v>3.3000000000000002E-2</c:v>
                </c:pt>
                <c:pt idx="2" formatCode="0%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D7-427B-8ACF-11066F4E3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7278911564599"/>
          <c:y val="9.8790322580645101E-2"/>
          <c:w val="0.64965986394557795"/>
          <c:h val="0.770161290322580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URM Hires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6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B9-4760-81C6-D94BEA26B234}"/>
              </c:ext>
            </c:extLst>
          </c:dPt>
          <c:dPt>
            <c:idx val="1"/>
            <c:bubble3D val="0"/>
            <c:explosion val="13"/>
            <c:spPr>
              <a:solidFill>
                <a:srgbClr val="E00122"/>
              </a:solidFill>
            </c:spPr>
            <c:extLst>
              <c:ext xmlns:c16="http://schemas.microsoft.com/office/drawing/2014/chart" uri="{C3380CC4-5D6E-409C-BE32-E72D297353CC}">
                <c16:uniqueId val="{00000003-0EB9-4760-81C6-D94BEA26B234}"/>
              </c:ext>
            </c:extLst>
          </c:dPt>
          <c:dPt>
            <c:idx val="2"/>
            <c:bubble3D val="0"/>
            <c:explosion val="5"/>
            <c:extLst>
              <c:ext xmlns:c16="http://schemas.microsoft.com/office/drawing/2014/chart" uri="{C3380CC4-5D6E-409C-BE32-E72D297353CC}">
                <c16:uniqueId val="{00000004-0EB9-4760-81C6-D94BEA26B234}"/>
              </c:ext>
            </c:extLst>
          </c:dPt>
          <c:dLbls>
            <c:dLbl>
              <c:idx val="0"/>
              <c:layout>
                <c:manualLayout>
                  <c:x val="0.18343376720766999"/>
                  <c:y val="-5.800800101600200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20%</a:t>
                    </a:r>
                  </a:p>
                  <a:p>
                    <a:r>
                      <a:rPr lang="en-US" sz="1400" b="1" dirty="0" smtClean="0"/>
                      <a:t>Asian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9-4760-81C6-D94BEA26B234}"/>
                </c:ext>
              </c:extLst>
            </c:dLbl>
            <c:dLbl>
              <c:idx val="1"/>
              <c:layout>
                <c:manualLayout>
                  <c:x val="0.14884514435695501"/>
                  <c:y val="0.10591821183642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12% URM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9-4760-81C6-D94BEA26B234}"/>
                </c:ext>
              </c:extLst>
            </c:dLbl>
            <c:dLbl>
              <c:idx val="2"/>
              <c:layout>
                <c:manualLayout>
                  <c:x val="-0.21428598210937899"/>
                  <c:y val="-6.048387096774179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69%</a:t>
                    </a:r>
                  </a:p>
                  <a:p>
                    <a:r>
                      <a:rPr lang="en-US" sz="1400" dirty="0" smtClean="0"/>
                      <a:t>White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B9-4760-81C6-D94BEA26B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Asian</c:v>
                </c:pt>
                <c:pt idx="1">
                  <c:v>URM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0.19700000000000001</c:v>
                </c:pt>
                <c:pt idx="1">
                  <c:v>0.11600000000000001</c:v>
                </c:pt>
                <c:pt idx="2">
                  <c:v>0.68700000000000006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B9-4760-81C6-D94BEA26B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716749866122"/>
          <c:y val="2.06424525924736E-2"/>
          <c:w val="0.77285609808359002"/>
          <c:h val="0.637691929133857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 in Rank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540-4A00-9C2C-D0E17D53AC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40-4A00-9C2C-D0E17D53AC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540-4A00-9C2C-D0E17D53AC7F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0.390804597701149</c:v>
                </c:pt>
                <c:pt idx="1">
                  <c:v>0.53409090909090895</c:v>
                </c:pt>
                <c:pt idx="2">
                  <c:v>0.54666666666666697</c:v>
                </c:pt>
                <c:pt idx="4">
                  <c:v>0.33333333333333298</c:v>
                </c:pt>
                <c:pt idx="5">
                  <c:v>0</c:v>
                </c:pt>
                <c:pt idx="6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40-4A00-9C2C-D0E17D53AC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Promoted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540-4A00-9C2C-D0E17D53AC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540-4A00-9C2C-D0E17D53AC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540-4A00-9C2C-D0E17D53AC7F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0.36398467432950199</c:v>
                </c:pt>
                <c:pt idx="1">
                  <c:v>0.26136363636363602</c:v>
                </c:pt>
                <c:pt idx="2">
                  <c:v>0.3</c:v>
                </c:pt>
                <c:pt idx="4">
                  <c:v>0.42424242424242398</c:v>
                </c:pt>
                <c:pt idx="5">
                  <c:v>0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40-4A00-9C2C-D0E17D53AC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Gone from BU</c:v>
                </c:pt>
              </c:strCache>
            </c:strRef>
          </c:tx>
          <c:spPr>
            <a:solidFill>
              <a:srgbClr val="E0012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540-4A00-9C2C-D0E17D53AC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540-4A00-9C2C-D0E17D53AC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540-4A00-9C2C-D0E17D53AC7F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0.22030651340996199</c:v>
                </c:pt>
                <c:pt idx="1">
                  <c:v>0.19318181818181801</c:v>
                </c:pt>
                <c:pt idx="2">
                  <c:v>0.14000000000000001</c:v>
                </c:pt>
                <c:pt idx="4">
                  <c:v>0.24242424242424199</c:v>
                </c:pt>
                <c:pt idx="5">
                  <c:v>1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540-4A00-9C2C-D0E17D53AC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Non-Tenure Track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2540-4A00-9C2C-D0E17D53AC7F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2540-4A00-9C2C-D0E17D53AC7F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540-4A00-9C2C-D0E17D53AC7F}"/>
              </c:ext>
            </c:extLst>
          </c:dPt>
          <c:cat>
            <c:strRef>
              <c:f>Sheet1!$A$2:$A$8</c:f>
              <c:strCache>
                <c:ptCount val="7"/>
                <c:pt idx="0">
                  <c:v>UC White</c:v>
                </c:pt>
                <c:pt idx="1">
                  <c:v>UC URM</c:v>
                </c:pt>
                <c:pt idx="2">
                  <c:v>UC Asian</c:v>
                </c:pt>
                <c:pt idx="4">
                  <c:v>COM White</c:v>
                </c:pt>
                <c:pt idx="5">
                  <c:v>COM URM</c:v>
                </c:pt>
                <c:pt idx="6">
                  <c:v>COM Asian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2.4904214559386999E-2</c:v>
                </c:pt>
                <c:pt idx="1">
                  <c:v>1.13636363636364E-2</c:v>
                </c:pt>
                <c:pt idx="2">
                  <c:v>1.3333333333333299E-2</c:v>
                </c:pt>
                <c:pt idx="4">
                  <c:v>0</c:v>
                </c:pt>
                <c:pt idx="5">
                  <c:v>0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540-4A00-9C2C-D0E17D53A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0013472"/>
        <c:axId val="289353128"/>
      </c:barChart>
      <c:catAx>
        <c:axId val="350013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9353128"/>
        <c:crosses val="autoZero"/>
        <c:auto val="1"/>
        <c:lblAlgn val="ctr"/>
        <c:lblOffset val="100"/>
        <c:noMultiLvlLbl val="0"/>
      </c:catAx>
      <c:valAx>
        <c:axId val="28935312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50013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85769288419152E-2"/>
          <c:y val="0.91484197287838998"/>
          <c:w val="0.93142307115808498"/>
          <c:h val="8.15228565179351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1632653061201"/>
          <c:y val="9.4246031746031703E-2"/>
          <c:w val="0.66156462585034004"/>
          <c:h val="0.771825396825396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Hired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0"/>
            <c:spPr>
              <a:solidFill>
                <a:srgbClr val="E00122"/>
              </a:solidFill>
            </c:spPr>
            <c:extLst>
              <c:ext xmlns:c16="http://schemas.microsoft.com/office/drawing/2014/chart" uri="{C3380CC4-5D6E-409C-BE32-E72D297353CC}">
                <c16:uniqueId val="{00000001-4507-446D-B18F-6C6D7C433ECB}"/>
              </c:ext>
            </c:extLst>
          </c:dPt>
          <c:dPt>
            <c:idx val="1"/>
            <c:bubble3D val="0"/>
            <c:explosion val="12"/>
            <c:extLst>
              <c:ext xmlns:c16="http://schemas.microsoft.com/office/drawing/2014/chart" uri="{C3380CC4-5D6E-409C-BE32-E72D297353CC}">
                <c16:uniqueId val="{00000002-4507-446D-B18F-6C6D7C433ECB}"/>
              </c:ext>
            </c:extLst>
          </c:dPt>
          <c:dLbls>
            <c:dLbl>
              <c:idx val="0"/>
              <c:layout>
                <c:manualLayout>
                  <c:x val="0.23105308265038299"/>
                  <c:y val="-1.50606174228221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32%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Women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07-446D-B18F-6C6D7C433ECB}"/>
                </c:ext>
              </c:extLst>
            </c:dLbl>
            <c:dLbl>
              <c:idx val="1"/>
              <c:layout>
                <c:manualLayout>
                  <c:x val="-0.19469227060903099"/>
                  <c:y val="1.887201599800019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68%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07-446D-B18F-6C6D7C433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0.32400000000000001</c:v>
                </c:pt>
                <c:pt idx="1">
                  <c:v>0.67600000000000005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07-446D-B18F-6C6D7C433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1632653061201"/>
          <c:y val="9.4246031746031703E-2"/>
          <c:w val="0.66156462585034004"/>
          <c:h val="0.771825396825396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Hired</c:v>
                </c:pt>
              </c:strCache>
            </c:strRef>
          </c:tx>
          <c:spPr>
            <a:solidFill>
              <a:schemeClr val="tx1"/>
            </a:solidFill>
          </c:spPr>
          <c:explosion val="25"/>
          <c:dPt>
            <c:idx val="0"/>
            <c:bubble3D val="0"/>
            <c:explosion val="0"/>
            <c:spPr>
              <a:solidFill>
                <a:srgbClr val="E00122"/>
              </a:solidFill>
            </c:spPr>
            <c:extLst>
              <c:ext xmlns:c16="http://schemas.microsoft.com/office/drawing/2014/chart" uri="{C3380CC4-5D6E-409C-BE32-E72D297353CC}">
                <c16:uniqueId val="{00000001-D38C-445D-968F-14B63CBD1356}"/>
              </c:ext>
            </c:extLst>
          </c:dPt>
          <c:dPt>
            <c:idx val="1"/>
            <c:bubble3D val="0"/>
            <c:explosion val="11"/>
            <c:extLst>
              <c:ext xmlns:c16="http://schemas.microsoft.com/office/drawing/2014/chart" uri="{C3380CC4-5D6E-409C-BE32-E72D297353CC}">
                <c16:uniqueId val="{00000002-D38C-445D-968F-14B63CBD1356}"/>
              </c:ext>
            </c:extLst>
          </c:dPt>
          <c:dLbls>
            <c:dLbl>
              <c:idx val="0"/>
              <c:layout>
                <c:manualLayout>
                  <c:x val="0.18343403503133501"/>
                  <c:y val="-7.458473940757409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48%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Women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C-445D-968F-14B63CBD1356}"/>
                </c:ext>
              </c:extLst>
            </c:dLbl>
            <c:dLbl>
              <c:idx val="1"/>
              <c:layout>
                <c:manualLayout>
                  <c:x val="-0.15727703679897201"/>
                  <c:y val="9.82377202849644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52%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 smtClean="0"/>
                      <a:t>Men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8C-445D-968F-14B63CBD1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0.48799999999999999</c:v>
                </c:pt>
                <c:pt idx="1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8C-445D-968F-14B63CBD1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1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716749866122"/>
          <c:y val="2.06424525924736E-2"/>
          <c:w val="0.77285609808359002"/>
          <c:h val="0.637691929133857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 in Rank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1C-488A-8B76-29C9C35BAB0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1C-488A-8B76-29C9C35BAB05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0.46551724137931</c:v>
                </c:pt>
                <c:pt idx="1">
                  <c:v>0.604430379746835</c:v>
                </c:pt>
                <c:pt idx="3">
                  <c:v>0.44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C-488A-8B76-29C9C35BAB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Promoted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31C-488A-8B76-29C9C35BAB0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31C-488A-8B76-29C9C35BAB05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0.33743842364532001</c:v>
                </c:pt>
                <c:pt idx="1">
                  <c:v>0.262658227848101</c:v>
                </c:pt>
                <c:pt idx="3">
                  <c:v>0.36</c:v>
                </c:pt>
                <c:pt idx="4">
                  <c:v>8.3333333333333301E-2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1C-488A-8B76-29C9C35BAB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Gone from BU</c:v>
                </c:pt>
              </c:strCache>
            </c:strRef>
          </c:tx>
          <c:spPr>
            <a:solidFill>
              <a:srgbClr val="E0012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31C-488A-8B76-29C9C35BAB0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31C-488A-8B76-29C9C35BAB05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0.17980295566502499</c:v>
                </c:pt>
                <c:pt idx="1">
                  <c:v>0.126582278481013</c:v>
                </c:pt>
                <c:pt idx="3">
                  <c:v>0.18</c:v>
                </c:pt>
                <c:pt idx="4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1C-488A-8B76-29C9C35BAB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Non-Tenure Track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931C-488A-8B76-29C9C35BAB05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C-931C-488A-8B76-29C9C35BAB05}"/>
              </c:ext>
            </c:extLst>
          </c:dPt>
          <c:cat>
            <c:strRef>
              <c:f>Sheet1!$A$2:$A$6</c:f>
              <c:strCache>
                <c:ptCount val="5"/>
                <c:pt idx="0">
                  <c:v>UC Men</c:v>
                </c:pt>
                <c:pt idx="1">
                  <c:v>UC Women</c:v>
                </c:pt>
                <c:pt idx="3">
                  <c:v>COM Men</c:v>
                </c:pt>
                <c:pt idx="4">
                  <c:v>COM Women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1.72413793103448E-2</c:v>
                </c:pt>
                <c:pt idx="1">
                  <c:v>6.3291139240506302E-3</c:v>
                </c:pt>
                <c:pt idx="3">
                  <c:v>0.02</c:v>
                </c:pt>
                <c:pt idx="4">
                  <c:v>4.1666666666666699E-2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31C-488A-8B76-29C9C35B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0139864"/>
        <c:axId val="349770920"/>
      </c:barChart>
      <c:catAx>
        <c:axId val="3501398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49770920"/>
        <c:crosses val="autoZero"/>
        <c:auto val="1"/>
        <c:lblAlgn val="ctr"/>
        <c:lblOffset val="100"/>
        <c:noMultiLvlLbl val="0"/>
      </c:catAx>
      <c:valAx>
        <c:axId val="3497709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0139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87666316476711E-2"/>
          <c:y val="0.91484197287838998"/>
          <c:w val="0.96123336835232898"/>
          <c:h val="8.15228565179351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0.22083</cdr:x>
      <cdr:y>0.75223</cdr:y>
    </cdr:from>
    <cdr:to>
      <cdr:x>0.88542</cdr:x>
      <cdr:y>0.82819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8582" y="3048000"/>
          <a:ext cx="441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Percent Outcomes by Type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0.22083</cdr:x>
      <cdr:y>0.75223</cdr:y>
    </cdr:from>
    <cdr:to>
      <cdr:x>0.88542</cdr:x>
      <cdr:y>0.82819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8582" y="3048000"/>
          <a:ext cx="441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Percent Outcomes by Type</a:t>
          </a:r>
          <a:endParaRPr lang="en-US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0.22083</cdr:x>
      <cdr:y>0.75223</cdr:y>
    </cdr:from>
    <cdr:to>
      <cdr:x>0.88542</cdr:x>
      <cdr:y>0.82819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8582" y="3048000"/>
          <a:ext cx="441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Percent Outcomes by Type</a:t>
          </a:r>
          <a:endParaRPr lang="en-US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0.22083</cdr:x>
      <cdr:y>0.75223</cdr:y>
    </cdr:from>
    <cdr:to>
      <cdr:x>0.88542</cdr:x>
      <cdr:y>0.82819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8582" y="3048000"/>
          <a:ext cx="441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Percent Outcomes by Type</a:t>
          </a:r>
          <a:endParaRPr lang="en-US" sz="1400" b="1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26T19:12:24.73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57 0,'0'0'141,"24"0"-110,-24 0-31,25 0 16,-1 0-16,24 0 15,-24 0-15,0 0 16,25 0-1,23 0-15,1 0 0,-25 0 16,1 0-16,-25 0 16,24 0-16,1 0 15,-49 0-15,48 0 16,-48 0-16,24 0 15,0 0-15,1 0 16,-1 0-16,0 0 16,0 0-16,0 0 15,1 0-15,-1 0 16,-24 0-1,24 0-15,0 0 16,0 0-16,1 0 16,-1 0-16,0 0 15,0 0-15,0 0 16,1 0-16,-1 0 0,24 0 15,-24 0 1,0 0-16,25 0 16,-1 0-1,1 0-15,-1 0 0,-24 0 16,49 0-1,-49 0-15,24 0 0,-23 0 16,23 0-16,-24 0 16,0 0-16,-24 0 15,24 0-15,-24 0 16,25-24-16,-25 24 15,24 0 1,0 0-16,-24 0 0,24 0 16,25 0-16,-25 0 15,24 0-15,1 0 16,23 0-1,-23 0-15,-25 0 0,0 0 16,24 0 0,-24 0-16,1 0 15,-1 0-15,0 0 0,24 0 16,1 0-1,-1 0-15,-24 0 16,1 0-16,23 0 16,-48 0-1,24 0-15,0 0 0,-24 0 16,25 0-16,-25 0 15,48 0-15,-48 0 16,24 0-16,-24 0 16,24 0-16,0 0 15,1 0 1,23 0-16,0 0 0,-23 0 15,-1 0-15,-24 0 16,48 0-16,-48 0 62,24 0-46,-24 0 0,25 0 15,-1 0-31,-24 0 15,24 0 1,-24 0-16,24 0 31,-24 0-31,24 0 31,1 0 1,-25 0 14,24 0-14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26T19:12:26.51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0,'0'0'31,"0"0"-16,0 0 1,25 0 0,-1 0-1,-24 0-15,24 0 16,49 0-16,-25 0 15,-24 0 1,73 0-16,-73 0 16,0 0-16,-24 0 31,24 0-31,25 0 0,-25 0 15,0 0 1,0 0-16,25 0 16,-49 0-1,24 0-15,0 0 0,-24 0 0,24 0 31,1 0-31,-1 0 16,0 0 0,24 0-16,1 0 0,-25 0 15,0 0-15,0 0 16,0 0-16,-24 0 15,25 0-15,-1 0 16,0 0-16,-24 0 16,24 0-16,25 0 15,-49 0-15,48 0 16,-24 0-16,25 0 15,-1 0-15,0 0 16,25 0-16,-73 0 16,24 0-16,-24 0 15,24 0 32,0 0 0,-24 0 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26T19:12:28.63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33 0,'0'0'31,"0"0"0,0 0-15,48 0-1,-48 0 1,24 0-1,1 0-15,-1 0 0,0 0 16,0 0 0,0 0-16,1 0 0,-1 0 15,-24 0-15,24 0 16,0 0 15,0 0-31,-24 0 16,49-25-16,-25 25 15,0 0-15,-24 0 16,47 0-16,-47 0 15,25 0-15,-25 0 16,48 0 0,-48 0-16,24 0 0,-24 0 15,24 0 1,1 0-16,-1 0 15,-24 0 1,24 0-16,0 0 0,0 0 16,-24 25-16,49-25 15,-49 0-15,24 0 16,-24 0-1,24 0-15,0 0 32,-24 0-32,0 0 0,24 0 15,1 0-15,-1 0 16,0 25-16,0-25 15,0 0-15,49 0 16,-73 0-16,24 0 16,0 0-16,1 0 15,-1 0-15,-24 0 16,48 0-1,-48 25-15,24-25 0,-24 0 32,49 0-32,-49 0 15,24 0-15,-24 0 16,23 0-1,1 0 1,-24 0 0,24 0-1,-24 0-15,25 0 0,-25 0 16,24 0-1,0 0-15,0 0 16,-24 0-16,24 0 16,1 0-16,-25 0 15,24 0-15,-24 0 16,24 0-16,-24 0 15,24 0 1,0 0 0,-24 0-16,25 0 15,-25 0 1,24 0-1,0 0-15,-24 0 32,24 0-17,-24 0 48,24 0 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26T19:12:31.9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29 0,'0'0'93,"0"0"-77,24 0-16,0 0 15,-24 0 1,24 0-16,0 0 16,1 0-16,-1 0 15,24 0 1,-24 0-16,25 0 0,-1 0 15,1 0-15,-25 0 32,48 0-32,-72 0 15,25 0-15,-1 0 16,0 0-1,0 0-15,0 0 0,0 0 0,1 0 16,23 0 0,-24 0-1,49 0-15,-49 0 16,24 0-16,-23 0 15,-2 0-15,1 0 32,0 0-32,0 0 0,1 0 31,23 0-31,-24 0 15,0 0-15,0 0 16,49 0-16,-25 0 16,-23 0-16,-1 0 15,24 0 1,-24 0-16,1 0 15,23 0-15,-48 0 16,24 0-16,25 0 16,-49 0-16,48 0 15,-24 0 1,0 0-16,0 0 15,-24 0-15,25 0 0,-25 0 0,24 0 16,0 0-16,-24 0 16,24 0-1,0 0-15,1 0 16,47 0-16,-23 0 0,-1 0 15,0 0 1,25 0-16,-49 0 16,24 0-1,-23 0-15,-1 0 0,0 0 16,-24 0-1,48 0-15,-48 0 0,25 0 16,-25 0 0,24 0-16,0 0 0,-24 0 0,24 0 15,-24 0-15,0 0 16,49 0-16,-49 0 15,24 0-15,24 0 16,-24 0 0,1 0-16,23 0 0,-24 0 15,0 0-15,24 0 16,-24 0-16,24 0 15,-24 0 1,49 0-16,-25 0 16,-23 0-16,-1 0 0,48 0 15,-47 0-15,-1 0 16,24-24-1,0 24-15,1 0 16,-25 0 0,24 0-16,-23 0 0,-1 0 15,-24 0-15,24 0 16,-24 0 15,24 0-31,0 0 16,1 0-16,-25 0 15,24 0-15,-24 0 31,0 0-31,24 0 16,0 0 15,-24 0 0,24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26T19:12:34.58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64 0,'0'0'125,"0"0"-109,0-24-1,24 24 17,-24 0-32,24 0 0,1 0 15,23 0 1,-24 0-16,0 0 0,25 0 15,-1 0-15,-24 0 16,1 0 0,-1 0-16,-24 0 15,48 0-15,-48 0 0,24 0 16,1 0-1,-1 0-15,-24 0 16,24 0-16,-24 0 16,48 0-16,-48 0 0,24 0 15,-24 0 1,25 0-16,-1 0 15,0 0-15,0 0 16,0 0-16,-24 0 16,25 0-16,-1 0 15,0 0 1,-24 0-1,24 0-15,-24 0 0,24 0 16,1 0-16,-1 0 16,0 0-16,24 0 15,1 0 1,-1 0-16,0 0 0,1 0 15,-25 0-15,49 0 16,-49 0-16,0 0 16,0 0-1,0 0-15,1 0 16,-25 0-1,48 0-15,-24 0 16,-24 0-16,24 0 16,1 0-1,-1 0-15,-24 0 16,24 0-16,-24 0 15,24 0 1,0 0-16,0 0 0,1 0 16,-1 0-16,-24 0 15,24 0 1,0 0-1,0 0-15,-24 0 16,25 0 0,-25 0-16,48 0 31,-48 0-31,24 0 15,-24 0-15,24 0 0,1 0 16,-1 0-16,-24 0 16,24 0-1,24 0-15,-23 0 0,-1 0 16,24 0-1,-24 0-15,0 0 16,1 0-16,-1 0 16,0 0-16,24 0 15,-23 0-15,-1 0 16,0 0-16,0 0 15,-24 0-15,24 0 16,-24 0-16,25 0 16,-25 0-1,48 0-15,-24 0 0,49 0 16,-1 0-1,1 0-15,-1 0 0,1 0 16,-25 0 0,1 0-16,-49 0 0,24 0 15,0 0 1,-24 0 31,24 0-32,-24 0 16,25 0-15,-1 0-16,0 0 16,24 0-1,-24 0-15,1 0 16,-1 0-16,0 0 15,0 0 1,0 0-16,1 0 16,23 0-1,-24 24-15,25-24 0,-1 0 16,25 0-16,-1 0 15,-48 0-15,0 0 16,-24 24-16,25-24 16,-25 0 233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98FEF-7FDD-430A-937D-A225228C058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C1D19-BC08-4059-AFC1-924DE9FC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8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0CF7-A885-4E37-BEC8-4A25F0E528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CFA8C-18F5-0C47-83F9-3A508903D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7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1E157-F910-D14E-9B9D-71ADB2A0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9C31-64FD-A443-9A7C-C205FC8A4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5089-7B37-D24B-BBA6-8513E16D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5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5FBC6-8E65-DA44-8FDF-F38576376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683C-B2E5-8544-83D4-1B1F0FA6B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7006-CDF8-8746-A347-CB768296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17DA-6F86-3F4E-9EAA-BFF531AF9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E581F-2B70-044D-9775-FF789453A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79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CA66-DC53-C947-B014-7FE73364B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94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7976-79D7-EE46-8C67-EEA79D754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4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1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2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0B51-A3A8-4F12-8CE3-C6CAC792EE4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1E4F-4248-4EAF-8A84-44CBD1DE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6267CA5-A1F3-A14C-9C9A-66AF0809E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689600"/>
            <a:ext cx="2222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7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180" y="1093686"/>
            <a:ext cx="8242328" cy="147002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Welcome to the</a:t>
            </a:r>
            <a:br>
              <a:rPr lang="en-US" sz="4800" dirty="0" smtClean="0"/>
            </a:br>
            <a:r>
              <a:rPr lang="en-US" sz="5300" dirty="0" smtClean="0"/>
              <a:t>University </a:t>
            </a:r>
            <a:r>
              <a:rPr lang="en-US" sz="5300" dirty="0"/>
              <a:t>of Cincinnati’s </a:t>
            </a:r>
            <a:br>
              <a:rPr lang="en-US" sz="5300" dirty="0"/>
            </a:br>
            <a:r>
              <a:rPr lang="en-US" sz="5300" b="1" dirty="0"/>
              <a:t>Women in 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>Medicine &amp; Science</a:t>
            </a:r>
            <a:br>
              <a:rPr lang="en-US" sz="5300" b="1" dirty="0" smtClean="0"/>
            </a:br>
            <a:r>
              <a:rPr lang="en-US" sz="4900" dirty="0" smtClean="0"/>
              <a:t>Chapter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186707"/>
            <a:ext cx="6400800" cy="59084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Est.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1054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NOVEMBER 29, 2017</a:t>
            </a:r>
          </a:p>
          <a:p>
            <a:pPr algn="ctr"/>
            <a:r>
              <a:rPr lang="en-US" sz="2800" b="1" dirty="0" smtClean="0"/>
              <a:t>7:15-8:15 AM</a:t>
            </a:r>
          </a:p>
          <a:p>
            <a:pPr algn="ctr"/>
            <a:r>
              <a:rPr lang="en-US" sz="2800" b="1" dirty="0" smtClean="0"/>
              <a:t>MSB-3051</a:t>
            </a:r>
          </a:p>
        </p:txBody>
      </p:sp>
    </p:spTree>
    <p:extLst>
      <p:ext uri="{BB962C8B-B14F-4D97-AF65-F5344CB8AC3E}">
        <p14:creationId xmlns:p14="http://schemas.microsoft.com/office/powerpoint/2010/main" val="17020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LEAF Survey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163"/>
            <a:ext cx="8573047" cy="3551237"/>
          </a:xfrm>
        </p:spPr>
        <p:txBody>
          <a:bodyPr/>
          <a:lstStyle/>
          <a:p>
            <a:r>
              <a:rPr lang="en-US" dirty="0" smtClean="0"/>
              <a:t>Women more likely than men to affirm that:</a:t>
            </a:r>
          </a:p>
          <a:p>
            <a:pPr marL="740664" lvl="1">
              <a:spcBef>
                <a:spcPts val="2424"/>
              </a:spcBef>
              <a:spcAft>
                <a:spcPts val="1200"/>
              </a:spcAft>
            </a:pPr>
            <a:r>
              <a:rPr lang="en-US" sz="1800" dirty="0" smtClean="0"/>
              <a:t>RPT guidelines do </a:t>
            </a:r>
            <a:r>
              <a:rPr lang="en-US" sz="1800" u="sng" dirty="0" smtClean="0"/>
              <a:t>not</a:t>
            </a:r>
            <a:r>
              <a:rPr lang="en-US" sz="1800" dirty="0" smtClean="0"/>
              <a:t> align with professional aims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A</a:t>
            </a:r>
            <a:r>
              <a:rPr lang="en-US" sz="1800" dirty="0" smtClean="0"/>
              <a:t>nnual reviews do </a:t>
            </a:r>
            <a:r>
              <a:rPr lang="en-US" sz="1800" u="sng" dirty="0" smtClean="0"/>
              <a:t>not</a:t>
            </a:r>
            <a:r>
              <a:rPr lang="en-US" sz="1800" dirty="0" smtClean="0"/>
              <a:t> help career advancement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They have had </a:t>
            </a:r>
            <a:r>
              <a:rPr lang="en-US" sz="1800" u="sng" dirty="0" smtClean="0"/>
              <a:t>negative work experiences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(harassment, micro-aggressions, different standards)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They are </a:t>
            </a:r>
            <a:r>
              <a:rPr lang="en-US" sz="1800" u="sng" dirty="0"/>
              <a:t>not</a:t>
            </a:r>
            <a:r>
              <a:rPr lang="en-US" sz="1800" dirty="0"/>
              <a:t> treated respectfully when disagreeing with colleagues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Their unit’s do </a:t>
            </a:r>
            <a:r>
              <a:rPr lang="en-US" sz="1800" u="sng" dirty="0" smtClean="0"/>
              <a:t>not</a:t>
            </a:r>
            <a:r>
              <a:rPr lang="en-US" sz="1800" dirty="0"/>
              <a:t> </a:t>
            </a:r>
            <a:r>
              <a:rPr lang="en-US" sz="1800" dirty="0" smtClean="0"/>
              <a:t>adequately recruit and support women and diverse faculty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They are satisfied with staff support</a:t>
            </a:r>
          </a:p>
        </p:txBody>
      </p:sp>
    </p:spTree>
    <p:extLst>
      <p:ext uri="{BB962C8B-B14F-4D97-AF65-F5344CB8AC3E}">
        <p14:creationId xmlns:p14="http://schemas.microsoft.com/office/powerpoint/2010/main" val="9559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8373041" cy="1143000"/>
          </a:xfrm>
        </p:spPr>
        <p:txBody>
          <a:bodyPr/>
          <a:lstStyle/>
          <a:p>
            <a:r>
              <a:rPr lang="en-US" dirty="0" smtClean="0"/>
              <a:t>2017 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163"/>
            <a:ext cx="8573047" cy="3551237"/>
          </a:xfrm>
        </p:spPr>
        <p:txBody>
          <a:bodyPr/>
          <a:lstStyle/>
          <a:p>
            <a:r>
              <a:rPr lang="en-US" dirty="0" smtClean="0"/>
              <a:t>Five Themes Emerged 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A Gendered Work Environment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A Culture of Silence/Absence of Psychological Safety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Inconsistent Unit-Level Leadership and Accountability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Lack of Transparency and Participation in Governance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Reward System Out-of-Whack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9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Gendered Work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163"/>
            <a:ext cx="8573047" cy="355123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Vivid examples of interactions with male faculty that could constitute gender discrimination or hostile environment for female faculty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Frustration with ability to confront such behavior or hold instigators responsible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Women faculty perform a larger share of “institutional housekeeping” service work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Perceptions that research and billable time are less protected for women than for men</a:t>
            </a:r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7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Silence</a:t>
            </a:r>
            <a:br>
              <a:rPr lang="en-US" dirty="0" smtClean="0"/>
            </a:br>
            <a:r>
              <a:rPr lang="en-US" sz="2400" dirty="0" smtClean="0"/>
              <a:t>(Absence of Psychological Safety)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40163"/>
            <a:ext cx="8573047" cy="324623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Do not feel safe speaking up against decisions being made (e.g., hiring, leadership, environmental concerns, and policy and practice change)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Explicitly told to stay silent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 smtClean="0"/>
              <a:t>Penalized for speaking up</a:t>
            </a:r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Inconsistent Unit-Level Leadership and Accountability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60150"/>
            <a:ext cx="8573047" cy="342625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smtClean="0"/>
              <a:t>Not a gendered issue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smtClean="0"/>
              <a:t>Many leaders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/>
              <a:t>D</a:t>
            </a:r>
            <a:r>
              <a:rPr lang="en-US" sz="1600" dirty="0" smtClean="0"/>
              <a:t>o not have the support of faculty—even oppose faculty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/>
              <a:t>L</a:t>
            </a:r>
            <a:r>
              <a:rPr lang="en-US" sz="1600" dirty="0" smtClean="0"/>
              <a:t>ack a successful track record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/>
              <a:t>Do not demonstrate support for faculty development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smtClean="0"/>
              <a:t>There is no system of accountability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/>
              <a:t>Chairs/heads have little power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/>
              <a:t>Not held accountable for supporting faculty needs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/>
              <a:t>No procedure in place to monitor chair/head performance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65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Transparency and Participation in Governance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90152"/>
            <a:ext cx="8573047" cy="339624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Faculty Perceive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1600" dirty="0" smtClean="0"/>
              <a:t>Power is held by finance/business area, not heads/chairs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1600" dirty="0"/>
              <a:t>D</a:t>
            </a:r>
            <a:r>
              <a:rPr lang="en-US" sz="1600" dirty="0" smtClean="0"/>
              <a:t>ecisions are based solely on financial considerations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1600" dirty="0" smtClean="0"/>
              <a:t>There is a top-down hierarchy with little opportunity to provide input on decisions that directly affect work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Administration who focus on diversity and faculty development are in limited roles and unable to fully engage in these matters</a:t>
            </a:r>
          </a:p>
        </p:txBody>
      </p:sp>
    </p:spTree>
    <p:extLst>
      <p:ext uri="{BB962C8B-B14F-4D97-AF65-F5344CB8AC3E}">
        <p14:creationId xmlns:p14="http://schemas.microsoft.com/office/powerpoint/2010/main" val="25253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System Out-of-Whack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90152"/>
            <a:ext cx="8686801" cy="339624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Reward system is inconsistent with RPT criteria and faculty preferences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College funding model places pressure on RVUs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1600" dirty="0" smtClean="0"/>
              <a:t>Less time for patient care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1600" dirty="0" smtClean="0"/>
              <a:t>Less time for research and teaching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Perceives the administration requires faculty to increase college funding at the expense of research, teaching and service missions</a:t>
            </a:r>
          </a:p>
        </p:txBody>
      </p:sp>
    </p:spTree>
    <p:extLst>
      <p:ext uri="{BB962C8B-B14F-4D97-AF65-F5344CB8AC3E}">
        <p14:creationId xmlns:p14="http://schemas.microsoft.com/office/powerpoint/2010/main" val="363231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from Faculty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163"/>
            <a:ext cx="8573047" cy="40852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Require faculty-driven annual reviews for decanal-level and unit head administrators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Adopt a chair/vice chair model (esteemed chair provides vision, vice chair has administrative and interpersonal skills to work with faculty)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Require training to enhance leadership skills of chairs/heads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Seek funding to invest in efforts that support climate change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Better leverage, engage, and reward senior male faculty who advocate for women and URM faculty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Provide follow-up Title IX training for women faculty and students; work with college leaders to limit inadvertently rewarding perpetrators</a:t>
            </a:r>
          </a:p>
        </p:txBody>
      </p:sp>
    </p:spTree>
    <p:extLst>
      <p:ext uri="{BB962C8B-B14F-4D97-AF65-F5344CB8AC3E}">
        <p14:creationId xmlns:p14="http://schemas.microsoft.com/office/powerpoint/2010/main" val="39601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689600"/>
            <a:ext cx="2222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839200" cy="1470025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dirty="0" smtClean="0"/>
              <a:t>Faculty Retention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2005 - 2017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Assistant Professors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Gender Differences in Faculty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04" y="152400"/>
            <a:ext cx="8229600" cy="1143000"/>
          </a:xfrm>
        </p:spPr>
        <p:txBody>
          <a:bodyPr/>
          <a:lstStyle/>
          <a:p>
            <a:r>
              <a:rPr lang="en-US" sz="5400" b="1" spc="300" dirty="0" smtClean="0"/>
              <a:t>AGENDA</a:t>
            </a:r>
            <a:r>
              <a:rPr lang="en-US" spc="300" dirty="0" smtClean="0"/>
              <a:t> </a:t>
            </a:r>
            <a:endParaRPr lang="en-US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95400"/>
            <a:ext cx="73152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700" b="1" dirty="0" smtClean="0"/>
              <a:t>Welcome &amp; Introductions </a:t>
            </a:r>
            <a:r>
              <a:rPr lang="en-US" sz="2700" b="1" dirty="0"/>
              <a:t>-</a:t>
            </a:r>
            <a:r>
              <a:rPr lang="en-US" sz="2700" dirty="0" smtClean="0"/>
              <a:t> </a:t>
            </a:r>
            <a:r>
              <a:rPr lang="en-US" sz="2700" i="1" dirty="0" smtClean="0"/>
              <a:t>Amy Bunger, PhD</a:t>
            </a:r>
          </a:p>
          <a:p>
            <a:pPr>
              <a:spcBef>
                <a:spcPts val="1200"/>
              </a:spcBef>
            </a:pPr>
            <a:endParaRPr lang="en-US" sz="400" dirty="0" smtClean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Wellness Survey - </a:t>
            </a:r>
            <a:r>
              <a:rPr lang="en-US" sz="2800" i="1" dirty="0"/>
              <a:t>Alison Weiss, </a:t>
            </a:r>
            <a:r>
              <a:rPr lang="en-US" sz="2800" i="1" dirty="0" smtClean="0"/>
              <a:t>PhD</a:t>
            </a:r>
            <a:endParaRPr lang="en-US" sz="28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400" dirty="0" smtClean="0"/>
          </a:p>
          <a:p>
            <a:pPr>
              <a:spcBef>
                <a:spcPts val="1200"/>
              </a:spcBef>
            </a:pPr>
            <a:r>
              <a:rPr lang="en-US" sz="2800" dirty="0"/>
              <a:t>Teresa </a:t>
            </a:r>
            <a:r>
              <a:rPr lang="en-US" sz="2800" dirty="0" smtClean="0"/>
              <a:t>Woodruff </a:t>
            </a:r>
            <a:r>
              <a:rPr lang="en-US" sz="2800" dirty="0" smtClean="0"/>
              <a:t>Visit</a:t>
            </a: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400" dirty="0" smtClean="0"/>
          </a:p>
          <a:p>
            <a:pPr>
              <a:spcBef>
                <a:spcPts val="1200"/>
              </a:spcBef>
            </a:pPr>
            <a:r>
              <a:rPr lang="en-US" sz="2800" dirty="0"/>
              <a:t>Next WIMS </a:t>
            </a:r>
            <a:r>
              <a:rPr lang="en-US" sz="2800" dirty="0" smtClean="0"/>
              <a:t>Meeting</a:t>
            </a:r>
          </a:p>
          <a:p>
            <a:pPr marL="0" indent="0">
              <a:spcBef>
                <a:spcPts val="1200"/>
              </a:spcBef>
              <a:buNone/>
            </a:pPr>
            <a:endParaRPr lang="en-US" sz="400" i="1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Update on LEAF Climate Survey &amp; Focus Groups - </a:t>
            </a:r>
            <a:r>
              <a:rPr lang="en-US" sz="2800" i="1" dirty="0"/>
              <a:t>Valerie Hardcastle, </a:t>
            </a:r>
            <a:r>
              <a:rPr lang="en-US" sz="2800" i="1" dirty="0" smtClean="0"/>
              <a:t>PhD</a:t>
            </a:r>
          </a:p>
          <a:p>
            <a:pPr marL="0" indent="0">
              <a:spcBef>
                <a:spcPts val="0"/>
              </a:spcBef>
              <a:buNone/>
            </a:pPr>
            <a:endParaRPr lang="en-US" sz="400" b="1" dirty="0" smtClean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Next Steps </a:t>
            </a:r>
            <a:r>
              <a:rPr lang="en-US" sz="2800" b="1" dirty="0"/>
              <a:t>-</a:t>
            </a:r>
            <a:r>
              <a:rPr lang="en-US" sz="2800" dirty="0" smtClean="0"/>
              <a:t> </a:t>
            </a:r>
            <a:r>
              <a:rPr lang="en-US" sz="2800" i="1" dirty="0" smtClean="0"/>
              <a:t>Amy Bunger, PhD</a:t>
            </a:r>
          </a:p>
          <a:p>
            <a:pPr marL="0" indent="0">
              <a:spcBef>
                <a:spcPts val="1200"/>
              </a:spcBef>
              <a:buNone/>
            </a:pPr>
            <a:endParaRPr lang="en-US" sz="500" i="1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endParaRPr lang="en-US" sz="35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Assistant Professors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2005 - 2017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2438400"/>
            <a:ext cx="3733800" cy="3352800"/>
            <a:chOff x="4953000" y="2438400"/>
            <a:chExt cx="3733800" cy="3352800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4953000" y="2590800"/>
            <a:ext cx="37338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497235" y="2438400"/>
              <a:ext cx="2460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COM Assistant Professors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1" name="Picture 10" descr="hospital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962400"/>
              <a:ext cx="457350" cy="45825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876800" y="2434592"/>
            <a:ext cx="3733800" cy="3432808"/>
            <a:chOff x="4876800" y="2358392"/>
            <a:chExt cx="3733800" cy="3432808"/>
          </a:xfrm>
        </p:grpSpPr>
        <p:grpSp>
          <p:nvGrpSpPr>
            <p:cNvPr id="3" name="Group 2"/>
            <p:cNvGrpSpPr/>
            <p:nvPr/>
          </p:nvGrpSpPr>
          <p:grpSpPr>
            <a:xfrm>
              <a:off x="4876800" y="2358392"/>
              <a:ext cx="3733800" cy="3432808"/>
              <a:chOff x="762000" y="2358392"/>
              <a:chExt cx="3733800" cy="343280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524000" y="2358392"/>
                <a:ext cx="2391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UC Assistant Professors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aphicFrame>
            <p:nvGraphicFramePr>
              <p:cNvPr id="8" name="Chart 7"/>
              <p:cNvGraphicFramePr/>
              <p:nvPr>
                <p:extLst/>
              </p:nvPr>
            </p:nvGraphicFramePr>
            <p:xfrm>
              <a:off x="762000" y="2590800"/>
              <a:ext cx="3733800" cy="3200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pic>
          <p:nvPicPr>
            <p:cNvPr id="12" name="Picture 11" descr="university.ep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962400"/>
              <a:ext cx="515088" cy="38933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830077" y="3450252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2442" y="4572723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2588" y="3452637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387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4953" y="4575108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406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Assistant Professor Outcomes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Gender Differences </a:t>
            </a:r>
            <a:r>
              <a:rPr lang="en-US" sz="2400" dirty="0">
                <a:solidFill>
                  <a:srgbClr val="FF0000"/>
                </a:solidFill>
              </a:rPr>
              <a:t>After 7 Years in Rank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828800" y="2438400"/>
          <a:ext cx="596438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69340" y="6151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2590800"/>
            <a:ext cx="75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9154" y="4876800"/>
            <a:ext cx="1143000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Median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years to promotion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9230" y="305824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9958" y="399312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Women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3" name="Picture 32" descr="hospit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711500" cy="71290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59230" y="2590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Women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0200" y="445758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6" name="Picture 35" descr="university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716713" cy="54173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153400" y="4038600"/>
            <a:ext cx="75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9049" y="261044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8310" y="262970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6869" y="2619462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3867" y="3090587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3857" y="309960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5867" y="308936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58934" y="3077899"/>
            <a:ext cx="359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6298" y="4032797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155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5560" y="404181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132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45631" y="404181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5781" y="4492457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189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30380" y="450147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137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18517" y="449123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8911" y="4490011"/>
            <a:ext cx="359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97423" y="4038161"/>
            <a:ext cx="359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Assistant Professors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Race/Ethnicity Differences in Faculty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Assistant Professors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2005 - 2017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685800" y="2667000"/>
          <a:ext cx="3733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2438400"/>
            <a:ext cx="2438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Assistant Professors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438400"/>
            <a:ext cx="2438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Assistant Professors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4800600" y="2667000"/>
          <a:ext cx="3733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hospital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2400"/>
            <a:ext cx="457350" cy="458252"/>
          </a:xfrm>
          <a:prstGeom prst="rect">
            <a:avLst/>
          </a:prstGeom>
        </p:spPr>
      </p:pic>
      <p:pic>
        <p:nvPicPr>
          <p:cNvPr id="11" name="Picture 10" descr="university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515088" cy="389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0083" y="3690270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2443" y="4422712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4866" y="4835131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4949" y="4395099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377" y="3427418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150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7388" y="4107467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Assistant Professor Outcomes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Race/Ethnicity Differences </a:t>
            </a:r>
            <a:r>
              <a:rPr lang="en-US" sz="2400" dirty="0">
                <a:solidFill>
                  <a:srgbClr val="FF0000"/>
                </a:solidFill>
              </a:rPr>
              <a:t>After 7 Years in Rank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828800" y="2438400"/>
          <a:ext cx="596438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69340" y="6151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2447412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6501" y="4964864"/>
            <a:ext cx="1143000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Median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years to promotion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31974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White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386571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Asian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3" name="Picture 32" descr="hospit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11500" cy="71290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4000" y="2514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Asian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4492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White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6" name="Picture 35" descr="university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716713" cy="5417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0" y="286036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URM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41880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URM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1161" y="3090188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62398" y="3757141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0159" y="4502337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68914" y="4132395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5807" y="255802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8227" y="256704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94405" y="2556803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29825" y="2555580"/>
            <a:ext cx="231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4398" y="289477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3113" y="323274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6991" y="324176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57631" y="3231522"/>
            <a:ext cx="7374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77722" y="388820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8145" y="389722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1666" y="3886982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41591" y="3885759"/>
            <a:ext cx="3160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970" y="4224951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77393" y="4233970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70914" y="422372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77869" y="4222505"/>
            <a:ext cx="190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98390" y="4558779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78813" y="4557430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72334" y="455755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96999" y="4561517"/>
            <a:ext cx="324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Professors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Gender Differences in Faculty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Associate Professors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2005 - 2017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2438400"/>
            <a:ext cx="3733800" cy="3352800"/>
            <a:chOff x="4953000" y="2438400"/>
            <a:chExt cx="3733800" cy="3352800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4953000" y="2590800"/>
            <a:ext cx="37338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537235" y="2438400"/>
              <a:ext cx="2620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COM Associate Professors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1" name="Picture 10" descr="hospital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200" y="3932397"/>
              <a:ext cx="457350" cy="45825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638800" y="2434592"/>
            <a:ext cx="2341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Associate Professors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4876800" y="2667000"/>
          <a:ext cx="3733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 descr="university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38600"/>
            <a:ext cx="515088" cy="3893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30077" y="3450252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2442" y="4572723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2586" y="3522646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292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4951" y="4645117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316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Associate Professor Outcomes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Gender Differences </a:t>
            </a:r>
            <a:r>
              <a:rPr lang="en-US" sz="2400" dirty="0">
                <a:solidFill>
                  <a:srgbClr val="FF0000"/>
                </a:solidFill>
              </a:rPr>
              <a:t>After </a:t>
            </a:r>
            <a:r>
              <a:rPr lang="en-US" sz="2400" dirty="0" smtClean="0">
                <a:solidFill>
                  <a:srgbClr val="FF0000"/>
                </a:solidFill>
              </a:rPr>
              <a:t>10 </a:t>
            </a:r>
            <a:r>
              <a:rPr lang="en-US" sz="2400" dirty="0">
                <a:solidFill>
                  <a:srgbClr val="FF0000"/>
                </a:solidFill>
              </a:rPr>
              <a:t>Years in Rank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828800" y="2438400"/>
          <a:ext cx="596438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69340" y="6151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9154" y="4876800"/>
            <a:ext cx="1143000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Median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years to promotion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200" y="3048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0200" y="3962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Women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3" name="Picture 32" descr="hospit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1" y="2605548"/>
            <a:ext cx="711500" cy="71290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00200" y="2590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Women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0200" y="44166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6" name="Picture 35" descr="university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4" y="4038600"/>
            <a:ext cx="716713" cy="5417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22673" y="2488376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0434" y="2957050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9438" y="3877563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38197" y="4367940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2144" y="263092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2432" y="263092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7168" y="263092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9163" y="2630928"/>
            <a:ext cx="192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86784" y="310081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592" y="310081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9512" y="311105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9189" y="311105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08457" y="4021333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3238" y="4021333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3368" y="403157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8567" y="403157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54129" y="4496620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45364" y="4496620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47614" y="4496620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5423" y="4491239"/>
            <a:ext cx="3604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59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Professors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Race/Ethnicity Differences in Faculty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Associate Professors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2005 - 2017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685800" y="2667000"/>
          <a:ext cx="3733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2438400"/>
            <a:ext cx="265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Associate Professors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438400"/>
            <a:ext cx="2438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Associate Professors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4800600" y="2667000"/>
          <a:ext cx="3733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hospital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2400"/>
            <a:ext cx="457350" cy="458252"/>
          </a:xfrm>
          <a:prstGeom prst="rect">
            <a:avLst/>
          </a:prstGeom>
        </p:spPr>
      </p:pic>
      <p:pic>
        <p:nvPicPr>
          <p:cNvPr id="11" name="Picture 10" descr="university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99" y="4038599"/>
            <a:ext cx="515088" cy="389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0083" y="3690270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2443" y="4422712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876" y="4555111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0198" y="3810279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2555" y="4392710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424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4989" y="4475105"/>
            <a:ext cx="42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6858000" cy="554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u="sng" dirty="0" smtClean="0">
                <a:latin typeface="+mj-lt"/>
              </a:rPr>
              <a:t>Physician Well-Being Index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+mj-lt"/>
            </a:endParaRPr>
          </a:p>
          <a:p>
            <a:pPr>
              <a:lnSpc>
                <a:spcPts val="2500"/>
              </a:lnSpc>
            </a:pPr>
            <a:endParaRPr lang="en-US" dirty="0">
              <a:latin typeface="+mj-lt"/>
            </a:endParaRP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r>
              <a:rPr lang="en-US" dirty="0">
                <a:latin typeface="+mj-lt"/>
              </a:rPr>
              <a:t>Validated screening tool to evaluate fatigue, depression, burnout, and anxiety/stress in physicians</a:t>
            </a: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endParaRPr lang="en-US" dirty="0">
              <a:latin typeface="+mj-lt"/>
            </a:endParaRP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r>
              <a:rPr lang="en-US" dirty="0">
                <a:latin typeface="+mj-lt"/>
              </a:rPr>
              <a:t>9 questions </a:t>
            </a:r>
            <a:r>
              <a:rPr lang="mr-IN" dirty="0">
                <a:latin typeface="+mj-lt"/>
              </a:rPr>
              <a:t>–</a:t>
            </a:r>
            <a:r>
              <a:rPr lang="en-US" dirty="0">
                <a:latin typeface="+mj-lt"/>
              </a:rPr>
              <a:t> quick and easy</a:t>
            </a: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endParaRPr lang="en-US" dirty="0">
              <a:latin typeface="+mj-lt"/>
            </a:endParaRP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r>
              <a:rPr lang="en-US" dirty="0">
                <a:latin typeface="+mj-lt"/>
              </a:rPr>
              <a:t>Provides direct, confidential feedback to physicians about their wellness and links to national and local resources to assist them</a:t>
            </a: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endParaRPr lang="en-US" dirty="0">
              <a:latin typeface="+mj-lt"/>
            </a:endParaRP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r>
              <a:rPr lang="en-US" dirty="0">
                <a:latin typeface="+mj-lt"/>
              </a:rPr>
              <a:t>Provides general information to leadership about overall wellness amongst clinical faculty</a:t>
            </a: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endParaRPr lang="en-US" dirty="0">
              <a:latin typeface="+mj-lt"/>
            </a:endParaRP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Rollout: October 2, 2017	</a:t>
            </a: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endParaRPr lang="en-US" dirty="0" smtClean="0">
              <a:latin typeface="+mj-lt"/>
            </a:endParaRPr>
          </a:p>
          <a:p>
            <a:pPr marL="742950" lvl="1" indent="-285750">
              <a:lnSpc>
                <a:spcPts val="2500"/>
              </a:lnSpc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Participants to date: 135 (~10% UC; ~6% UC + Affiliates)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563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Associate Professor Outcomes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Race/Ethnicity Differences </a:t>
            </a:r>
            <a:r>
              <a:rPr lang="en-US" sz="2400" dirty="0">
                <a:solidFill>
                  <a:srgbClr val="FF0000"/>
                </a:solidFill>
              </a:rPr>
              <a:t>After </a:t>
            </a:r>
            <a:r>
              <a:rPr lang="en-US" sz="2400" dirty="0" smtClean="0">
                <a:solidFill>
                  <a:srgbClr val="FF0000"/>
                </a:solidFill>
              </a:rPr>
              <a:t>10 </a:t>
            </a:r>
            <a:r>
              <a:rPr lang="en-US" sz="2400" dirty="0">
                <a:solidFill>
                  <a:srgbClr val="FF0000"/>
                </a:solidFill>
              </a:rPr>
              <a:t>Years in Rank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828800" y="2438400"/>
          <a:ext cx="596438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69340" y="6151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2396202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6501" y="4964864"/>
            <a:ext cx="1143000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Median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years to promotion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31974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White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386571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Asian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3" name="Picture 32" descr="hospit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11500" cy="71290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4000" y="2514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Asian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4492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White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6" name="Picture 35" descr="university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716713" cy="5417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0" y="286036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 URM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41880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UC URM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1161" y="3110672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2398" y="3757141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0159" y="4502337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68914" y="4132395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9921" y="2771463"/>
            <a:ext cx="758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12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6.5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E0012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2443" y="255802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5667" y="256704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11728" y="2556803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8298" y="2570630"/>
            <a:ext cx="286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2480" y="289477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83113" y="323274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86991" y="324176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7631" y="3231522"/>
            <a:ext cx="7374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04422" y="2894165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2350" y="3890077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05551" y="3899096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1036" y="3893954"/>
            <a:ext cx="438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103" y="4226088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19304" y="4235107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78669" y="4240207"/>
            <a:ext cx="438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63171" y="3898446"/>
            <a:ext cx="234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8202" y="4554554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261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81403" y="4563573"/>
            <a:ext cx="420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6888" y="4558431"/>
            <a:ext cx="438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78427" y="4516922"/>
            <a:ext cx="234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solidFill>
                  <a:srgbClr val="1F497D"/>
                </a:solidFill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>
            <a:stCxn id="50" idx="1"/>
            <a:endCxn id="50" idx="1"/>
          </p:cNvCxnSpPr>
          <p:nvPr/>
        </p:nvCxnSpPr>
        <p:spPr>
          <a:xfrm>
            <a:off x="7478427" y="46323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430323" y="4643893"/>
            <a:ext cx="125403" cy="33346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3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304800"/>
            <a:ext cx="68199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During </a:t>
            </a:r>
            <a:r>
              <a:rPr lang="en-US" dirty="0">
                <a:latin typeface="+mj-lt"/>
              </a:rPr>
              <a:t>the past month, have you felt burned out from your work?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Yes/No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During </a:t>
            </a:r>
            <a:r>
              <a:rPr lang="en-US" dirty="0">
                <a:latin typeface="+mj-lt"/>
              </a:rPr>
              <a:t>the past month, have you worried that your work is hardening you emotionally?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Yes/No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During </a:t>
            </a:r>
            <a:r>
              <a:rPr lang="en-US" dirty="0">
                <a:latin typeface="+mj-lt"/>
              </a:rPr>
              <a:t>the past month, have you often been bothered by feeling down, depressed, or hopeless?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Yes/No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During </a:t>
            </a:r>
            <a:r>
              <a:rPr lang="en-US" dirty="0">
                <a:latin typeface="+mj-lt"/>
              </a:rPr>
              <a:t>the past month, have you fallen asleep while sitting inactive in a public place?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Yes/No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During </a:t>
            </a:r>
            <a:r>
              <a:rPr lang="en-US" dirty="0">
                <a:latin typeface="+mj-lt"/>
              </a:rPr>
              <a:t>the past month, have you felt that all things you had to do were piling up so high that you could not overcome them?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Yes/No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During </a:t>
            </a:r>
            <a:r>
              <a:rPr lang="en-US" dirty="0" smtClean="0">
                <a:latin typeface="+mj-lt"/>
              </a:rPr>
              <a:t>the past month, have you been bothered by emotional problems (such as feeling anxious, depressed, or irritable</a:t>
            </a:r>
            <a:r>
              <a:rPr lang="en-US" dirty="0">
                <a:latin typeface="+mj-lt"/>
              </a:rPr>
              <a:t>)?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Yes/No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During </a:t>
            </a:r>
            <a:r>
              <a:rPr lang="en-US" dirty="0">
                <a:latin typeface="+mj-lt"/>
              </a:rPr>
              <a:t>the past month, has your physical health interfered with your ability to do your daily work at home and/or away from home?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Yes/No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work I do is meaningful to me.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Very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Strongly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Disagree /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Very Strongly Agree (scale of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1-9)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AutoNum type="arabicPeriod" startAt="9"/>
            </a:pPr>
            <a:r>
              <a:rPr lang="en-US" dirty="0" smtClean="0">
                <a:latin typeface="+mj-lt"/>
              </a:rPr>
              <a:t>My </a:t>
            </a:r>
            <a:r>
              <a:rPr lang="en-US" dirty="0">
                <a:latin typeface="+mj-lt"/>
              </a:rPr>
              <a:t>work schedule leaves me enough time for my personal/family </a:t>
            </a:r>
            <a:r>
              <a:rPr lang="en-US" dirty="0" smtClean="0">
                <a:latin typeface="+mj-lt"/>
              </a:rPr>
              <a:t> life.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Strongly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Disagree / Strongly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Agree (scale of 1-5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9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00400"/>
            <a:ext cx="3422018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228600"/>
            <a:ext cx="6324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u="sng" dirty="0" smtClean="0">
                <a:latin typeface="+mj-lt"/>
              </a:rPr>
              <a:t>Physician Well-Being Index</a:t>
            </a:r>
            <a:endParaRPr lang="en-US" sz="2800" dirty="0" smtClean="0">
              <a:latin typeface="+mj-lt"/>
            </a:endParaRPr>
          </a:p>
          <a:p>
            <a:pPr>
              <a:lnSpc>
                <a:spcPts val="2500"/>
              </a:lnSpc>
            </a:pPr>
            <a:endParaRPr lang="en-US" dirty="0" smtClean="0">
              <a:latin typeface="+mj-lt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+mj-lt"/>
              </a:rPr>
              <a:t>Based on a </a:t>
            </a:r>
            <a:r>
              <a:rPr lang="en-US" dirty="0">
                <a:latin typeface="+mj-lt"/>
              </a:rPr>
              <a:t>sample of US physicians (n=6880), those with </a:t>
            </a:r>
            <a:r>
              <a:rPr lang="en-US" dirty="0" smtClean="0">
                <a:latin typeface="+mj-lt"/>
              </a:rPr>
              <a:t>a</a:t>
            </a:r>
          </a:p>
          <a:p>
            <a:pPr>
              <a:lnSpc>
                <a:spcPts val="2500"/>
              </a:lnSpc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Well-Being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Index score ≥3 </a:t>
            </a:r>
            <a:r>
              <a:rPr lang="en-US" dirty="0">
                <a:latin typeface="+mj-lt"/>
              </a:rPr>
              <a:t>were </a:t>
            </a:r>
            <a:r>
              <a:rPr lang="en-US" dirty="0" smtClean="0">
                <a:latin typeface="+mj-lt"/>
              </a:rPr>
              <a:t>shown to be at </a:t>
            </a:r>
            <a:r>
              <a:rPr lang="en-US" dirty="0">
                <a:latin typeface="+mj-lt"/>
              </a:rPr>
              <a:t>greater risk for number of adverse outcomes including</a:t>
            </a:r>
            <a:r>
              <a:rPr lang="en-US" dirty="0" smtClean="0">
                <a:latin typeface="+mj-lt"/>
              </a:rPr>
              <a:t>:</a:t>
            </a:r>
          </a:p>
          <a:p>
            <a:pPr marL="2114550" lvl="4" indent="-285750">
              <a:lnSpc>
                <a:spcPts val="3500"/>
              </a:lnSpc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2-fold </a:t>
            </a:r>
            <a:r>
              <a:rPr lang="en-US" dirty="0">
                <a:latin typeface="+mj-lt"/>
              </a:rPr>
              <a:t>higher risk of </a:t>
            </a:r>
            <a:r>
              <a:rPr lang="en-US" dirty="0" smtClean="0">
                <a:latin typeface="+mj-lt"/>
              </a:rPr>
              <a:t>medical error</a:t>
            </a:r>
          </a:p>
          <a:p>
            <a:pPr marL="2114550" lvl="4" indent="-285750">
              <a:lnSpc>
                <a:spcPts val="3500"/>
              </a:lnSpc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5-fold </a:t>
            </a:r>
            <a:r>
              <a:rPr lang="en-US" dirty="0">
                <a:latin typeface="+mj-lt"/>
              </a:rPr>
              <a:t>higher risk of </a:t>
            </a:r>
            <a:r>
              <a:rPr lang="en-US" dirty="0" smtClean="0">
                <a:latin typeface="+mj-lt"/>
              </a:rPr>
              <a:t>burnout</a:t>
            </a:r>
          </a:p>
          <a:p>
            <a:pPr marL="2114550" lvl="4" indent="-285750">
              <a:lnSpc>
                <a:spcPts val="3500"/>
              </a:lnSpc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4-fold </a:t>
            </a:r>
            <a:r>
              <a:rPr lang="en-US" dirty="0">
                <a:latin typeface="+mj-lt"/>
              </a:rPr>
              <a:t>higher risk of severe </a:t>
            </a:r>
            <a:r>
              <a:rPr lang="en-US" dirty="0" smtClean="0">
                <a:latin typeface="+mj-lt"/>
              </a:rPr>
              <a:t>fatigue</a:t>
            </a:r>
          </a:p>
          <a:p>
            <a:pPr marL="2114550" lvl="4" indent="-285750">
              <a:lnSpc>
                <a:spcPts val="3500"/>
              </a:lnSpc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2-fold </a:t>
            </a:r>
            <a:r>
              <a:rPr lang="en-US" dirty="0">
                <a:latin typeface="+mj-lt"/>
              </a:rPr>
              <a:t>higher risk of suicidal </a:t>
            </a:r>
            <a:r>
              <a:rPr lang="en-US" dirty="0" smtClean="0">
                <a:latin typeface="+mj-lt"/>
              </a:rPr>
              <a:t>ideation</a:t>
            </a:r>
          </a:p>
          <a:p>
            <a:pPr marL="2114550" lvl="4" indent="-285750">
              <a:lnSpc>
                <a:spcPts val="3500"/>
              </a:lnSpc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3-fold </a:t>
            </a:r>
            <a:r>
              <a:rPr lang="en-US" dirty="0">
                <a:latin typeface="+mj-lt"/>
              </a:rPr>
              <a:t>higher risk poor overall quality of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776680" cy="3685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343400" cy="48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/>
          <a:stretch/>
        </p:blipFill>
        <p:spPr bwMode="auto">
          <a:xfrm>
            <a:off x="2295978" y="990600"/>
            <a:ext cx="669562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7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23" b="1351"/>
          <a:stretch/>
        </p:blipFill>
        <p:spPr>
          <a:xfrm>
            <a:off x="0" y="0"/>
            <a:ext cx="21812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NEXT WIMS MEETING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65237"/>
            <a:ext cx="7391400" cy="45259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/>
              <a:t>Wednesday, January 31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/>
              <a:t>12-1 PM, MSB-2001</a:t>
            </a:r>
            <a:endParaRPr lang="en-US" sz="1000" b="1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49996"/>
              </p:ext>
            </p:extLst>
          </p:nvPr>
        </p:nvGraphicFramePr>
        <p:xfrm>
          <a:off x="2286000" y="2943656"/>
          <a:ext cx="6753225" cy="2186746"/>
        </p:xfrm>
        <a:graphic>
          <a:graphicData uri="http://schemas.openxmlformats.org/drawingml/2006/table">
            <a:tbl>
              <a:tblPr firstRow="1" firstCol="1" bandRow="1"/>
              <a:tblGrid>
                <a:gridCol w="1419225">
                  <a:extLst>
                    <a:ext uri="{9D8B030D-6E8A-4147-A177-3AD203B41FA5}">
                      <a16:colId xmlns:a16="http://schemas.microsoft.com/office/drawing/2014/main" val="1142727857"/>
                    </a:ext>
                  </a:extLst>
                </a:gridCol>
                <a:gridCol w="1061694">
                  <a:extLst>
                    <a:ext uri="{9D8B030D-6E8A-4147-A177-3AD203B41FA5}">
                      <a16:colId xmlns:a16="http://schemas.microsoft.com/office/drawing/2014/main" val="838641487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175376111"/>
                    </a:ext>
                  </a:extLst>
                </a:gridCol>
                <a:gridCol w="1746279">
                  <a:extLst>
                    <a:ext uri="{9D8B030D-6E8A-4147-A177-3AD203B41FA5}">
                      <a16:colId xmlns:a16="http://schemas.microsoft.com/office/drawing/2014/main" val="2649635951"/>
                    </a:ext>
                  </a:extLst>
                </a:gridCol>
                <a:gridCol w="1622779">
                  <a:extLst>
                    <a:ext uri="{9D8B030D-6E8A-4147-A177-3AD203B41FA5}">
                      <a16:colId xmlns:a16="http://schemas.microsoft.com/office/drawing/2014/main" val="37035088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948538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 31,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12-1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WIMS in the 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William Ball, MD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679074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February 1, 2018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12-1 PM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WIMS Special Speaker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Teresa Woodruff, PhD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413238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February 28,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12-1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Negotiate Like a Girl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 Sojka, PhD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06255"/>
                  </a:ext>
                </a:extLst>
              </a:tr>
              <a:tr h="363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28,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7:15-8:15 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Head Games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 Sojka, PhD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334815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25,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12-1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Communicate with Power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 Sojka, PhD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2746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30,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12-1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MSB-2001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Giving an Interview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UC 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PR, to be named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440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2420931" y="3262457"/>
              <a:ext cx="1123920" cy="28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3051" y="3166697"/>
                <a:ext cx="1219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3988371" y="3282617"/>
              <a:ext cx="505080" cy="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0491" y="3186857"/>
                <a:ext cx="601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4920771" y="3271457"/>
              <a:ext cx="617760" cy="30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2531" y="3175697"/>
                <a:ext cx="714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5922291" y="3263897"/>
              <a:ext cx="1262160" cy="20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4051" y="3167777"/>
                <a:ext cx="1358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/>
              <p14:cNvContentPartPr/>
              <p14:nvPr/>
            </p14:nvContentPartPr>
            <p14:xfrm>
              <a:off x="7585131" y="3251297"/>
              <a:ext cx="1306800" cy="32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7251" y="3155177"/>
                <a:ext cx="140256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5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24" y="4025349"/>
            <a:ext cx="7772400" cy="1362075"/>
          </a:xfrm>
        </p:spPr>
        <p:txBody>
          <a:bodyPr/>
          <a:lstStyle/>
          <a:p>
            <a:r>
              <a:rPr lang="en-US" dirty="0" smtClean="0"/>
              <a:t>COM FEMALE Faculty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121" y="2514600"/>
            <a:ext cx="7772400" cy="1500187"/>
          </a:xfrm>
        </p:spPr>
        <p:txBody>
          <a:bodyPr/>
          <a:lstStyle/>
          <a:p>
            <a:r>
              <a:rPr lang="en-US" dirty="0" smtClean="0"/>
              <a:t>Focus Group Discussions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732121" y="4025349"/>
            <a:ext cx="7772400" cy="199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/>
          </a:p>
          <a:p>
            <a:r>
              <a:rPr lang="en-US" kern="0" dirty="0" smtClean="0"/>
              <a:t>Valerie Hardcastle, PhD</a:t>
            </a:r>
          </a:p>
          <a:p>
            <a:r>
              <a:rPr lang="en-US" kern="0" dirty="0" smtClean="0"/>
              <a:t>Professor, </a:t>
            </a:r>
            <a:r>
              <a:rPr lang="en-US" kern="0" dirty="0" err="1" smtClean="0"/>
              <a:t>McMicken</a:t>
            </a:r>
            <a:r>
              <a:rPr lang="en-US" kern="0" dirty="0" smtClean="0"/>
              <a:t> College of Arts &amp; Sciences</a:t>
            </a:r>
          </a:p>
        </p:txBody>
      </p:sp>
    </p:spTree>
    <p:extLst>
      <p:ext uri="{BB962C8B-B14F-4D97-AF65-F5344CB8AC3E}">
        <p14:creationId xmlns:p14="http://schemas.microsoft.com/office/powerpoint/2010/main" val="41643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00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00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00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00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2460</TotalTime>
  <Words>1230</Words>
  <Application>Microsoft Office PowerPoint</Application>
  <PresentationFormat>On-screen Show (4:3)</PresentationFormat>
  <Paragraphs>351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Mangal</vt:lpstr>
      <vt:lpstr>Wingdings</vt:lpstr>
      <vt:lpstr>Office Theme</vt:lpstr>
      <vt:lpstr>Default Design</vt:lpstr>
      <vt:lpstr> Welcome to the University of Cincinnati’s  Women in  Medicine &amp; Science Chapter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WIMS MEETING</vt:lpstr>
      <vt:lpstr>COM FEMALE Faculty</vt:lpstr>
      <vt:lpstr>2016 LEAF Survey Results</vt:lpstr>
      <vt:lpstr>2017 Focus Groups</vt:lpstr>
      <vt:lpstr>Gendered Work Environment</vt:lpstr>
      <vt:lpstr>Culture of Silence (Absence of Psychological Safety)</vt:lpstr>
      <vt:lpstr>Inconsistent Unit-Level Leadership and Accountability</vt:lpstr>
      <vt:lpstr>Lack of Transparency and Participation in Governance</vt:lpstr>
      <vt:lpstr>Reward System Out-of-Whack</vt:lpstr>
      <vt:lpstr>Recommendations from Faculty</vt:lpstr>
      <vt:lpstr>Faculty Retention 2005 - 2017</vt:lpstr>
      <vt:lpstr>Assistant Professors</vt:lpstr>
      <vt:lpstr>Assistant Professors 2005 - 2017</vt:lpstr>
      <vt:lpstr>Assistant Professor Outcomes Gender Differences After 7 Years in Rank</vt:lpstr>
      <vt:lpstr>Assistant Professors</vt:lpstr>
      <vt:lpstr>Assistant Professors 2005 - 2017</vt:lpstr>
      <vt:lpstr>Assistant Professor Outcomes Race/Ethnicity Differences After 7 Years in Rank</vt:lpstr>
      <vt:lpstr>Associate Professors</vt:lpstr>
      <vt:lpstr>Associate Professors 2005 - 2017</vt:lpstr>
      <vt:lpstr>Associate Professor Outcomes Gender Differences After 10 Years in Rank</vt:lpstr>
      <vt:lpstr>Associate Professors</vt:lpstr>
      <vt:lpstr>Associate Professors 2005 - 2017</vt:lpstr>
      <vt:lpstr>Associate Professor Outcomes Race/Ethnicity Differences After 10 Years in Rank</vt:lpstr>
    </vt:vector>
  </TitlesOfParts>
  <Company>University of Cincinnati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Jones</dc:creator>
  <cp:lastModifiedBy>Emma Jones</cp:lastModifiedBy>
  <cp:revision>142</cp:revision>
  <dcterms:created xsi:type="dcterms:W3CDTF">2015-10-27T14:00:33Z</dcterms:created>
  <dcterms:modified xsi:type="dcterms:W3CDTF">2017-11-28T20:17:52Z</dcterms:modified>
</cp:coreProperties>
</file>