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1.xml" ContentType="application/vnd.openxmlformats-officedocument.presentationml.notesSlide+xml"/>
  <Override PartName="/ppt/charts/chart10.xml" ContentType="application/vnd.openxmlformats-officedocument.drawingml.chart+xml"/>
  <Override PartName="/ppt/notesSlides/notesSlide2.xml" ContentType="application/vnd.openxmlformats-officedocument.presentationml.notesSlide+xml"/>
  <Override PartName="/ppt/charts/chart11.xml" ContentType="application/vnd.openxmlformats-officedocument.drawingml.chart+xml"/>
  <Override PartName="/ppt/notesSlides/notesSlide3.xml" ContentType="application/vnd.openxmlformats-officedocument.presentationml.notesSlide+xml"/>
  <Override PartName="/ppt/charts/chart12.xml" ContentType="application/vnd.openxmlformats-officedocument.drawingml.chart+xml"/>
  <Override PartName="/ppt/notesSlides/notesSlide4.xml" ContentType="application/vnd.openxmlformats-officedocument.presentationml.notesSlide+xml"/>
  <Override PartName="/ppt/charts/chart13.xml" ContentType="application/vnd.openxmlformats-officedocument.drawingml.chart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14.xml" ContentType="application/vnd.openxmlformats-officedocument.drawingml.chart+xml"/>
  <Override PartName="/ppt/notesSlides/notesSlide6.xml" ContentType="application/vnd.openxmlformats-officedocument.presentationml.notesSlide+xml"/>
  <Override PartName="/ppt/charts/chart15.xml" ContentType="application/vnd.openxmlformats-officedocument.drawingml.chart+xml"/>
  <Override PartName="/ppt/notesSlides/notesSlide7.xml" ContentType="application/vnd.openxmlformats-officedocument.presentationml.notesSlide+xml"/>
  <Override PartName="/ppt/charts/chart16.xml" ContentType="application/vnd.openxmlformats-officedocument.drawingml.chart+xml"/>
  <Override PartName="/ppt/notesSlides/notesSlide8.xml" ContentType="application/vnd.openxmlformats-officedocument.presentationml.notesSlide+xml"/>
  <Override PartName="/ppt/charts/chart17.xml" ContentType="application/vnd.openxmlformats-officedocument.drawingml.chart+xml"/>
  <Override PartName="/ppt/notesSlides/notesSlide9.xml" ContentType="application/vnd.openxmlformats-officedocument.presentationml.notesSlide+xml"/>
  <Override PartName="/ppt/charts/chart18.xml" ContentType="application/vnd.openxmlformats-officedocument.drawingml.chart+xml"/>
  <Override PartName="/ppt/notesSlides/notesSlide10.xml" ContentType="application/vnd.openxmlformats-officedocument.presentationml.notesSlide+xml"/>
  <Override PartName="/ppt/charts/chart19.xml" ContentType="application/vnd.openxmlformats-officedocument.drawingml.chart+xml"/>
  <Override PartName="/ppt/notesSlides/notesSlide11.xml" ContentType="application/vnd.openxmlformats-officedocument.presentationml.notesSlide+xml"/>
  <Override PartName="/ppt/charts/chart20.xml" ContentType="application/vnd.openxmlformats-officedocument.drawingml.chart+xml"/>
  <Override PartName="/ppt/notesSlides/notesSlide12.xml" ContentType="application/vnd.openxmlformats-officedocument.presentationml.notesSlide+xml"/>
  <Override PartName="/ppt/charts/chart21.xml" ContentType="application/vnd.openxmlformats-officedocument.drawingml.chart+xml"/>
  <Override PartName="/ppt/notesSlides/notesSlide13.xml" ContentType="application/vnd.openxmlformats-officedocument.presentationml.notesSlide+xml"/>
  <Override PartName="/ppt/charts/chart22.xml" ContentType="application/vnd.openxmlformats-officedocument.drawingml.chart+xml"/>
  <Override PartName="/ppt/notesSlides/notesSlide14.xml" ContentType="application/vnd.openxmlformats-officedocument.presentationml.notesSlide+xml"/>
  <Override PartName="/ppt/charts/chart23.xml" ContentType="application/vnd.openxmlformats-officedocument.drawingml.chart+xml"/>
  <Override PartName="/ppt/notesSlides/notesSlide15.xml" ContentType="application/vnd.openxmlformats-officedocument.presentationml.notesSlide+xml"/>
  <Override PartName="/ppt/charts/chart24.xml" ContentType="application/vnd.openxmlformats-officedocument.drawingml.chart+xml"/>
  <Override PartName="/ppt/notesSlides/notesSlide16.xml" ContentType="application/vnd.openxmlformats-officedocument.presentationml.notesSlide+xml"/>
  <Override PartName="/ppt/charts/chart25.xml" ContentType="application/vnd.openxmlformats-officedocument.drawingml.chart+xml"/>
  <Override PartName="/ppt/notesSlides/notesSlide17.xml" ContentType="application/vnd.openxmlformats-officedocument.presentationml.notesSlide+xml"/>
  <Override PartName="/ppt/charts/chart26.xml" ContentType="application/vnd.openxmlformats-officedocument.drawingml.chart+xml"/>
  <Override PartName="/ppt/notesSlides/notesSlide18.xml" ContentType="application/vnd.openxmlformats-officedocument.presentationml.notesSlide+xml"/>
  <Override PartName="/ppt/charts/chart27.xml" ContentType="application/vnd.openxmlformats-officedocument.drawingml.chart+xml"/>
  <Override PartName="/ppt/notesSlides/notesSlide19.xml" ContentType="application/vnd.openxmlformats-officedocument.presentationml.notesSlide+xml"/>
  <Override PartName="/ppt/charts/chart28.xml" ContentType="application/vnd.openxmlformats-officedocument.drawingml.chart+xml"/>
  <Override PartName="/ppt/notesSlides/notesSlide20.xml" ContentType="application/vnd.openxmlformats-officedocument.presentationml.notesSlide+xml"/>
  <Override PartName="/ppt/charts/chart2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339" r:id="rId2"/>
    <p:sldId id="340" r:id="rId3"/>
    <p:sldId id="256" r:id="rId4"/>
    <p:sldId id="281" r:id="rId5"/>
    <p:sldId id="303" r:id="rId6"/>
    <p:sldId id="332" r:id="rId7"/>
    <p:sldId id="304" r:id="rId8"/>
    <p:sldId id="305" r:id="rId9"/>
    <p:sldId id="306" r:id="rId10"/>
    <p:sldId id="307" r:id="rId11"/>
    <p:sldId id="335" r:id="rId12"/>
    <p:sldId id="290" r:id="rId13"/>
    <p:sldId id="310" r:id="rId14"/>
    <p:sldId id="336" r:id="rId15"/>
    <p:sldId id="309" r:id="rId16"/>
    <p:sldId id="273" r:id="rId17"/>
    <p:sldId id="311" r:id="rId18"/>
    <p:sldId id="312" r:id="rId19"/>
    <p:sldId id="337" r:id="rId20"/>
    <p:sldId id="277" r:id="rId21"/>
    <p:sldId id="282" r:id="rId22"/>
    <p:sldId id="313" r:id="rId23"/>
    <p:sldId id="314" r:id="rId24"/>
    <p:sldId id="338" r:id="rId25"/>
    <p:sldId id="315" r:id="rId26"/>
    <p:sldId id="288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ssica Donovan" initials="JRD" lastIdx="2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A610"/>
    <a:srgbClr val="79C30E"/>
    <a:srgbClr val="91CB09"/>
    <a:srgbClr val="39DECD"/>
    <a:srgbClr val="FFB4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20" autoAdjust="0"/>
    <p:restoredTop sz="95820" autoAdjust="0"/>
  </p:normalViewPr>
  <p:slideViewPr>
    <p:cSldViewPr>
      <p:cViewPr>
        <p:scale>
          <a:sx n="102" d="100"/>
          <a:sy n="102" d="100"/>
        </p:scale>
        <p:origin x="-768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7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7" d="100"/>
        <a:sy n="137" d="100"/>
      </p:scale>
      <p:origin x="0" y="54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~700 Faculty</a:t>
            </a:r>
            <a:endParaRPr lang="en-US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5"/>
            </a:solidFill>
          </c:spPr>
          <c:dPt>
            <c:idx val="0"/>
            <c:bubble3D val="0"/>
            <c:spPr>
              <a:solidFill>
                <a:schemeClr val="accent3"/>
              </a:solidFill>
            </c:spPr>
          </c:dPt>
          <c:cat>
            <c:strRef>
              <c:f>Sheet1!$A$2:$A$3</c:f>
              <c:strCache>
                <c:ptCount val="2"/>
                <c:pt idx="0">
                  <c:v>Men</c:v>
                </c:pt>
                <c:pt idx="1">
                  <c:v>Women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43</c:v>
                </c:pt>
                <c:pt idx="1">
                  <c:v>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8646300975487997"/>
          <c:y val="0.40860454943132102"/>
          <c:w val="0.33211810482478499"/>
          <c:h val="0.26254301545640102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1081021414379"/>
          <c:y val="0.20251412429378499"/>
          <c:w val="0.85080494027031695"/>
          <c:h val="0.572295283494442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RPT guidelines_x000d_that align with_x000d_professional aims</c:v>
                </c:pt>
                <c:pt idx="1">
                  <c:v>Workload_x000d_assignments_x000d_consistent_x000d_with RPT_x000d_expectations</c:v>
                </c:pt>
                <c:pt idx="2">
                  <c:v>Advice for_x000d_career_x000d_planning</c:v>
                </c:pt>
                <c:pt idx="3">
                  <c:v>Quality of_x000d_supervision_x000d_from head/chair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 formatCode="0.00">
                  <c:v>1.2</c:v>
                </c:pt>
                <c:pt idx="1">
                  <c:v>14.1</c:v>
                </c:pt>
                <c:pt idx="2">
                  <c:v>17.600000000000001</c:v>
                </c:pt>
                <c:pt idx="3">
                  <c:v>28.2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Other UC STEM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RPT guidelines_x000d_that align with_x000d_professional aims</c:v>
                </c:pt>
                <c:pt idx="1">
                  <c:v>Workload_x000d_assignments_x000d_consistent_x000d_with RPT_x000d_expectations</c:v>
                </c:pt>
                <c:pt idx="2">
                  <c:v>Advice for_x000d_career_x000d_planning</c:v>
                </c:pt>
                <c:pt idx="3">
                  <c:v>Quality of_x000d_supervision_x000d_from head/chair</c:v>
                </c:pt>
              </c:strCache>
            </c:strRef>
          </c:cat>
          <c:val>
            <c:numRef>
              <c:f>Sheet1!$C$2:$C$5</c:f>
              <c:numCache>
                <c:formatCode>0.0</c:formatCode>
                <c:ptCount val="4"/>
                <c:pt idx="0" formatCode="0.00">
                  <c:v>21.7</c:v>
                </c:pt>
                <c:pt idx="1">
                  <c:v>31.9</c:v>
                </c:pt>
                <c:pt idx="2">
                  <c:v>8</c:v>
                </c:pt>
                <c:pt idx="3">
                  <c:v>18.8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732480"/>
        <c:axId val="35738368"/>
      </c:barChart>
      <c:catAx>
        <c:axId val="35732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0"/>
            </a:pPr>
            <a:endParaRPr lang="en-US"/>
          </a:p>
        </c:txPr>
        <c:crossAx val="35738368"/>
        <c:crosses val="autoZero"/>
        <c:auto val="1"/>
        <c:lblAlgn val="ctr"/>
        <c:lblOffset val="100"/>
        <c:noMultiLvlLbl val="0"/>
      </c:catAx>
      <c:valAx>
        <c:axId val="3573836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6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400" b="1" i="0" baseline="0" dirty="0" smtClean="0">
                    <a:effectLst/>
                  </a:rPr>
                  <a:t>% Faculty Indicating Critically Important</a:t>
                </a:r>
                <a:endParaRPr lang="en-US" sz="14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3.81943897637795E-2"/>
              <c:y val="0.1340110770052050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5732480"/>
        <c:crosses val="autoZero"/>
        <c:crossBetween val="between"/>
        <c:majorUnit val="20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32594868398459498"/>
          <c:y val="6.7796610169491497E-2"/>
          <c:w val="0.38367208771800698"/>
          <c:h val="6.6323679878998204E-2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1417824610159001"/>
          <c:y val="0.20251412429378499"/>
          <c:w val="0.66017986722248001"/>
          <c:h val="0.572295283494442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Sheet1!$A$2:$A$3</c:f>
              <c:strCache>
                <c:ptCount val="2"/>
                <c:pt idx="0">
                  <c:v>Workload_x000d_assignments_x000d_consistent_x000d_with RPT_x000d_expectations</c:v>
                </c:pt>
                <c:pt idx="1">
                  <c:v>RPT guidelines_x000d_that align with_x000d_professional aims</c:v>
                </c:pt>
              </c:strCache>
            </c:strRef>
          </c:cat>
          <c:val>
            <c:numRef>
              <c:f>Sheet1!$B$2:$B$3</c:f>
              <c:numCache>
                <c:formatCode>0.00</c:formatCode>
                <c:ptCount val="2"/>
                <c:pt idx="0" formatCode="0.0">
                  <c:v>32.5</c:v>
                </c:pt>
                <c:pt idx="1">
                  <c:v>39.799999999999997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Other UC STEM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Sheet1!$A$2:$A$3</c:f>
              <c:strCache>
                <c:ptCount val="2"/>
                <c:pt idx="0">
                  <c:v>Workload_x000d_assignments_x000d_consistent_x000d_with RPT_x000d_expectations</c:v>
                </c:pt>
                <c:pt idx="1">
                  <c:v>RPT guidelines_x000d_that align with_x000d_professional aims</c:v>
                </c:pt>
              </c:strCache>
            </c:strRef>
          </c:cat>
          <c:val>
            <c:numRef>
              <c:f>Sheet1!$C$2:$C$3</c:f>
              <c:numCache>
                <c:formatCode>0.00</c:formatCode>
                <c:ptCount val="2"/>
                <c:pt idx="0" formatCode="0.0">
                  <c:v>52.9</c:v>
                </c:pt>
                <c:pt idx="1">
                  <c:v>61.8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769280"/>
        <c:axId val="88770816"/>
      </c:barChart>
      <c:catAx>
        <c:axId val="88769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0"/>
            </a:pPr>
            <a:endParaRPr lang="en-US"/>
          </a:p>
        </c:txPr>
        <c:crossAx val="88770816"/>
        <c:crosses val="autoZero"/>
        <c:auto val="1"/>
        <c:lblAlgn val="ctr"/>
        <c:lblOffset val="100"/>
        <c:noMultiLvlLbl val="0"/>
      </c:catAx>
      <c:valAx>
        <c:axId val="8877081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6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400" b="1" i="0" baseline="0" dirty="0" smtClean="0">
                    <a:effectLst/>
                  </a:rPr>
                  <a:t>% Faculty Satisfied or Very Satisfied</a:t>
                </a:r>
                <a:endParaRPr lang="en-US" sz="14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10648150426509199"/>
              <c:y val="0.1717538591574359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88769280"/>
        <c:crosses val="autoZero"/>
        <c:crossBetween val="between"/>
        <c:majorUnit val="20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27091243802858"/>
          <c:y val="6.7796610169491497E-2"/>
          <c:w val="0.71199292796733704"/>
          <c:h val="6.6323679878998204E-2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794110432457601"/>
          <c:y val="0.20251412429378499"/>
          <c:w val="0.81201756322515795"/>
          <c:h val="0.572295283494442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 Women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Research_x000d_collaborators</c:v>
                </c:pt>
                <c:pt idx="1">
                  <c:v>Annual performance_x000d_reviews that_x000d_help career_x000d_advancement</c:v>
                </c:pt>
                <c:pt idx="2">
                  <c:v>Advice for_x000d_career planning</c:v>
                </c:pt>
                <c:pt idx="3">
                  <c:v>Balancing_x000d_responsibilities_x000d_at work_x000d_and home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15.4</c:v>
                </c:pt>
                <c:pt idx="1">
                  <c:v>17.899999999999999</c:v>
                </c:pt>
                <c:pt idx="2">
                  <c:v>28.2</c:v>
                </c:pt>
                <c:pt idx="3" formatCode="0.00">
                  <c:v>33.299999999999997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COM Men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Research_x000d_collaborators</c:v>
                </c:pt>
                <c:pt idx="1">
                  <c:v>Annual performance_x000d_reviews that_x000d_help career_x000d_advancement</c:v>
                </c:pt>
                <c:pt idx="2">
                  <c:v>Advice for_x000d_career planning</c:v>
                </c:pt>
                <c:pt idx="3">
                  <c:v>Balancing_x000d_responsibilities_x000d_at work_x000d_and home</c:v>
                </c:pt>
              </c:strCache>
            </c:strRef>
          </c:cat>
          <c:val>
            <c:numRef>
              <c:f>Sheet1!$C$2:$C$5</c:f>
              <c:numCache>
                <c:formatCode>0.0</c:formatCode>
                <c:ptCount val="4"/>
                <c:pt idx="0">
                  <c:v>31.1</c:v>
                </c:pt>
                <c:pt idx="1">
                  <c:v>2.2000000000000002</c:v>
                </c:pt>
                <c:pt idx="2">
                  <c:v>8.9</c:v>
                </c:pt>
                <c:pt idx="3" formatCode="0.00">
                  <c:v>17.8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9747328"/>
        <c:axId val="79781888"/>
      </c:barChart>
      <c:catAx>
        <c:axId val="79747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0"/>
            </a:pPr>
            <a:endParaRPr lang="en-US"/>
          </a:p>
        </c:txPr>
        <c:crossAx val="79781888"/>
        <c:crosses val="autoZero"/>
        <c:auto val="1"/>
        <c:lblAlgn val="ctr"/>
        <c:lblOffset val="100"/>
        <c:noMultiLvlLbl val="0"/>
      </c:catAx>
      <c:valAx>
        <c:axId val="7978188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400" dirty="0" smtClean="0"/>
                  <a:t>% Faculty Indicating</a:t>
                </a:r>
                <a:r>
                  <a:rPr lang="en-US" sz="1400" baseline="0" dirty="0" smtClean="0"/>
                  <a:t> Critically Important</a:t>
                </a:r>
                <a:r>
                  <a:rPr lang="en-US" sz="1400" dirty="0" smtClean="0"/>
                  <a:t> </a:t>
                </a:r>
                <a:endParaRPr lang="en-US" sz="1400" dirty="0"/>
              </a:p>
            </c:rich>
          </c:tx>
          <c:layout>
            <c:manualLayout>
              <c:xMode val="edge"/>
              <c:yMode val="edge"/>
              <c:x val="5.2137215063906499E-2"/>
              <c:y val="0.134717514124294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79747328"/>
        <c:crosses val="autoZero"/>
        <c:crossBetween val="between"/>
        <c:majorUnit val="20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234801274840645"/>
          <c:y val="6.7796610169491497E-2"/>
          <c:w val="0.56901419655809204"/>
          <c:h val="6.6323679878998204E-2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9.3368810890164106E-2"/>
          <c:y val="0.18556497175141201"/>
          <c:w val="0.88658959473286203"/>
          <c:h val="0.603596912674051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 Women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Advice for career_x000d_planning</c:v>
                </c:pt>
                <c:pt idx="1">
                  <c:v>Annual_x000d_performance_x000d_reviews that_x000d_help career_x000d_advancement</c:v>
                </c:pt>
                <c:pt idx="2">
                  <c:v>Resources_x000d_to help me_x000d_succeed as_x000d_a researcher</c:v>
                </c:pt>
                <c:pt idx="3">
                  <c:v>RPT_x000d_guidelines_x000d_that align with_x000d_professional_x000d_aims</c:v>
                </c:pt>
                <c:pt idx="4">
                  <c:v>Research_x000d_collaborators</c:v>
                </c:pt>
                <c:pt idx="5">
                  <c:v>Quality of_x000d_supervision_x000d_from head_x000d_or chair</c:v>
                </c:pt>
              </c:strCache>
            </c:strRef>
          </c:cat>
          <c:val>
            <c:numRef>
              <c:f>Sheet1!$B$2:$B$7</c:f>
              <c:numCache>
                <c:formatCode>0.0</c:formatCode>
                <c:ptCount val="6"/>
                <c:pt idx="0">
                  <c:v>20.5</c:v>
                </c:pt>
                <c:pt idx="1">
                  <c:v>31.6</c:v>
                </c:pt>
                <c:pt idx="2">
                  <c:v>23.1</c:v>
                </c:pt>
                <c:pt idx="3">
                  <c:v>34.200000000000003</c:v>
                </c:pt>
                <c:pt idx="4">
                  <c:v>35.9</c:v>
                </c:pt>
                <c:pt idx="5" formatCode="0.00">
                  <c:v>48.7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COM Men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Advice for career_x000d_planning</c:v>
                </c:pt>
                <c:pt idx="1">
                  <c:v>Annual_x000d_performance_x000d_reviews that_x000d_help career_x000d_advancement</c:v>
                </c:pt>
                <c:pt idx="2">
                  <c:v>Resources_x000d_to help me_x000d_succeed as_x000d_a researcher</c:v>
                </c:pt>
                <c:pt idx="3">
                  <c:v>RPT_x000d_guidelines_x000d_that align with_x000d_professional_x000d_aims</c:v>
                </c:pt>
                <c:pt idx="4">
                  <c:v>Research_x000d_collaborators</c:v>
                </c:pt>
                <c:pt idx="5">
                  <c:v>Quality of_x000d_supervision_x000d_from head_x000d_or chair</c:v>
                </c:pt>
              </c:strCache>
            </c:strRef>
          </c:cat>
          <c:val>
            <c:numRef>
              <c:f>Sheet1!$C$2:$C$7</c:f>
              <c:numCache>
                <c:formatCode>0.0</c:formatCode>
                <c:ptCount val="6"/>
                <c:pt idx="0">
                  <c:v>43.2</c:v>
                </c:pt>
                <c:pt idx="1">
                  <c:v>43.2</c:v>
                </c:pt>
                <c:pt idx="2">
                  <c:v>43.2</c:v>
                </c:pt>
                <c:pt idx="3">
                  <c:v>45.5</c:v>
                </c:pt>
                <c:pt idx="4">
                  <c:v>63.6</c:v>
                </c:pt>
                <c:pt idx="5" formatCode="0.00">
                  <c:v>65.900000000000006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9842688"/>
        <c:axId val="88671360"/>
      </c:barChart>
      <c:catAx>
        <c:axId val="79842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0"/>
            </a:pPr>
            <a:endParaRPr lang="en-US"/>
          </a:p>
        </c:txPr>
        <c:crossAx val="88671360"/>
        <c:crosses val="autoZero"/>
        <c:auto val="1"/>
        <c:lblAlgn val="ctr"/>
        <c:lblOffset val="100"/>
        <c:noMultiLvlLbl val="0"/>
      </c:catAx>
      <c:valAx>
        <c:axId val="88671360"/>
        <c:scaling>
          <c:orientation val="minMax"/>
          <c:max val="1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400" dirty="0" smtClean="0"/>
                  <a:t>% Faculty Satisfied</a:t>
                </a:r>
                <a:r>
                  <a:rPr lang="en-US" sz="1400" baseline="0" dirty="0" smtClean="0"/>
                  <a:t> or Very Satisfied</a:t>
                </a:r>
                <a:r>
                  <a:rPr lang="en-US" sz="1400" dirty="0" smtClean="0"/>
                  <a:t> </a:t>
                </a:r>
                <a:endParaRPr lang="en-US" sz="1400" dirty="0"/>
              </a:p>
            </c:rich>
          </c:tx>
          <c:layout>
            <c:manualLayout>
              <c:xMode val="edge"/>
              <c:yMode val="edge"/>
              <c:x val="2.9405222652253201E-4"/>
              <c:y val="0.1544915254237289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79842688"/>
        <c:crosses val="autoZero"/>
        <c:crossBetween val="between"/>
        <c:majorUnit val="20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234801274840645"/>
          <c:y val="6.7796610169491497E-2"/>
          <c:w val="0.56901419655809204"/>
          <c:h val="6.6323679878998204E-2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028937007874"/>
          <c:y val="0.16456830023112801"/>
          <c:w val="0.890735454943132"/>
          <c:h val="0.553067340463038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Non-TT Women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Advice for career_x000d_planning</c:v>
                </c:pt>
                <c:pt idx="1">
                  <c:v>Annual performance_x000d_reviews that_x000d_help career_x000d_advancement</c:v>
                </c:pt>
                <c:pt idx="2">
                  <c:v>Balancing_x000d_responsibilities_x000d_at work and home</c:v>
                </c:pt>
                <c:pt idx="3">
                  <c:v>Peer_x000d_support</c:v>
                </c:pt>
                <c:pt idx="4">
                  <c:v>Quality of_x000d_supervision_x000d_from head_x000d_or chair</c:v>
                </c:pt>
                <c:pt idx="5">
                  <c:v>Workload assignments_x000d_consistent_x000d_with RPT_x000d_expectations</c:v>
                </c:pt>
              </c:strCache>
            </c:strRef>
          </c:cat>
          <c:val>
            <c:numRef>
              <c:f>Sheet1!$B$2:$B$7</c:f>
              <c:numCache>
                <c:formatCode>0.0</c:formatCode>
                <c:ptCount val="6"/>
                <c:pt idx="0">
                  <c:v>14.285714285714279</c:v>
                </c:pt>
                <c:pt idx="1">
                  <c:v>37.037037037037038</c:v>
                </c:pt>
                <c:pt idx="2">
                  <c:v>25.92592592592592</c:v>
                </c:pt>
                <c:pt idx="3">
                  <c:v>42.857142857142833</c:v>
                </c:pt>
                <c:pt idx="4">
                  <c:v>46.428571428571431</c:v>
                </c:pt>
                <c:pt idx="5" formatCode="0.00">
                  <c:v>33.333333333333321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TT Women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Advice for career_x000d_planning</c:v>
                </c:pt>
                <c:pt idx="1">
                  <c:v>Annual performance_x000d_reviews that_x000d_help career_x000d_advancement</c:v>
                </c:pt>
                <c:pt idx="2">
                  <c:v>Balancing_x000d_responsibilities_x000d_at work and home</c:v>
                </c:pt>
                <c:pt idx="3">
                  <c:v>Peer_x000d_support</c:v>
                </c:pt>
                <c:pt idx="4">
                  <c:v>Quality of_x000d_supervision_x000d_from head_x000d_or chair</c:v>
                </c:pt>
                <c:pt idx="5">
                  <c:v>Workload assignments_x000d_consistent_x000d_with RPT_x000d_expectations</c:v>
                </c:pt>
              </c:strCache>
            </c:strRef>
          </c:cat>
          <c:val>
            <c:numRef>
              <c:f>Sheet1!$C$2:$C$7</c:f>
              <c:numCache>
                <c:formatCode>0.0</c:formatCode>
                <c:ptCount val="6"/>
                <c:pt idx="0">
                  <c:v>36.4</c:v>
                </c:pt>
                <c:pt idx="1">
                  <c:v>18.2</c:v>
                </c:pt>
                <c:pt idx="2">
                  <c:v>54.5</c:v>
                </c:pt>
                <c:pt idx="3">
                  <c:v>72.7</c:v>
                </c:pt>
                <c:pt idx="4">
                  <c:v>54.5</c:v>
                </c:pt>
                <c:pt idx="5">
                  <c:v>18.2</c:v>
                </c:pt>
              </c:numCache>
            </c:numRef>
          </c:val>
        </c:ser>
        <c:ser>
          <c:idx val="3"/>
          <c:order val="2"/>
          <c:tx>
            <c:strRef>
              <c:f>Sheet1!$D$1</c:f>
              <c:strCache>
                <c:ptCount val="1"/>
                <c:pt idx="0">
                  <c:v>Non-TT Men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Advice for career_x000d_planning</c:v>
                </c:pt>
                <c:pt idx="1">
                  <c:v>Annual performance_x000d_reviews that_x000d_help career_x000d_advancement</c:v>
                </c:pt>
                <c:pt idx="2">
                  <c:v>Balancing_x000d_responsibilities_x000d_at work and home</c:v>
                </c:pt>
                <c:pt idx="3">
                  <c:v>Peer_x000d_support</c:v>
                </c:pt>
                <c:pt idx="4">
                  <c:v>Quality of_x000d_supervision_x000d_from head_x000d_or chair</c:v>
                </c:pt>
                <c:pt idx="5">
                  <c:v>Workload assignments_x000d_consistent_x000d_with RPT_x000d_expectations</c:v>
                </c:pt>
              </c:strCache>
            </c:strRef>
          </c:cat>
          <c:val>
            <c:numRef>
              <c:f>Sheet1!$D$2:$D$7</c:f>
              <c:numCache>
                <c:formatCode>0.0</c:formatCode>
                <c:ptCount val="6"/>
                <c:pt idx="0">
                  <c:v>48</c:v>
                </c:pt>
                <c:pt idx="1">
                  <c:v>48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 formatCode="0.00">
                  <c:v>40</c:v>
                </c:pt>
              </c:numCache>
            </c:numRef>
          </c:val>
        </c:ser>
        <c:ser>
          <c:idx val="4"/>
          <c:order val="3"/>
          <c:tx>
            <c:strRef>
              <c:f>Sheet1!$E$1</c:f>
              <c:strCache>
                <c:ptCount val="1"/>
                <c:pt idx="0">
                  <c:v>TT Men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Advice for career_x000d_planning</c:v>
                </c:pt>
                <c:pt idx="1">
                  <c:v>Annual performance_x000d_reviews that_x000d_help career_x000d_advancement</c:v>
                </c:pt>
                <c:pt idx="2">
                  <c:v>Balancing_x000d_responsibilities_x000d_at work and home</c:v>
                </c:pt>
                <c:pt idx="3">
                  <c:v>Peer_x000d_support</c:v>
                </c:pt>
                <c:pt idx="4">
                  <c:v>Quality of_x000d_supervision_x000d_from head_x000d_or chair</c:v>
                </c:pt>
                <c:pt idx="5">
                  <c:v>Workload assignments_x000d_consistent_x000d_with RPT_x000d_expectations</c:v>
                </c:pt>
              </c:strCache>
            </c:strRef>
          </c:cat>
          <c:val>
            <c:numRef>
              <c:f>Sheet1!$E$2:$E$7</c:f>
              <c:numCache>
                <c:formatCode>0.0</c:formatCode>
                <c:ptCount val="6"/>
                <c:pt idx="0">
                  <c:v>36.799999999999997</c:v>
                </c:pt>
                <c:pt idx="1">
                  <c:v>36.799999999999997</c:v>
                </c:pt>
                <c:pt idx="2">
                  <c:v>47.4</c:v>
                </c:pt>
                <c:pt idx="3">
                  <c:v>42.1</c:v>
                </c:pt>
                <c:pt idx="4">
                  <c:v>47.4</c:v>
                </c:pt>
                <c:pt idx="5">
                  <c:v>31.6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9360640"/>
        <c:axId val="89366528"/>
      </c:barChart>
      <c:catAx>
        <c:axId val="89360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0"/>
            </a:pPr>
            <a:endParaRPr lang="en-US"/>
          </a:p>
        </c:txPr>
        <c:crossAx val="89366528"/>
        <c:crosses val="autoZero"/>
        <c:auto val="1"/>
        <c:lblAlgn val="ctr"/>
        <c:lblOffset val="100"/>
        <c:noMultiLvlLbl val="0"/>
      </c:catAx>
      <c:valAx>
        <c:axId val="89366528"/>
        <c:scaling>
          <c:orientation val="minMax"/>
          <c:max val="10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6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400" b="1" i="0" baseline="0" dirty="0" smtClean="0">
                    <a:effectLst/>
                  </a:rPr>
                  <a:t>% Faculty Satisfied or Very Satisfied</a:t>
                </a:r>
                <a:endParaRPr lang="en-US" sz="14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7.8704068241469798E-3"/>
              <c:y val="0.1361268460845380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89360640"/>
        <c:crosses val="autoZero"/>
        <c:crossBetween val="between"/>
        <c:majorUnit val="20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08412401574803"/>
          <c:y val="5.9237669918125901E-2"/>
          <c:w val="0.87299748468941396"/>
          <c:h val="6.9400438751126198E-2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710995587992501"/>
          <c:y val="0.20251412429378499"/>
          <c:w val="0.84463096955369199"/>
          <c:h val="0.572295283494442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Confident_x000d_I can have_x000d_a successful_x000d_career at UC</c:v>
                </c:pt>
                <c:pt idx="1">
                  <c:v>I expect to_x000d_be employed_x000d_at UC in _x000d_five years</c:v>
                </c:pt>
                <c:pt idx="2">
                  <c:v>UC is a_x000d_good fit_x000d_for me</c:v>
                </c:pt>
                <c:pt idx="3">
                  <c:v>I am_x000d_engaged_x000d_in my work</c:v>
                </c:pt>
                <c:pt idx="4">
                  <c:v>I am_x000d_committed_x000d_to my job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59.5</c:v>
                </c:pt>
                <c:pt idx="1">
                  <c:v>64.3</c:v>
                </c:pt>
                <c:pt idx="2">
                  <c:v>66.7</c:v>
                </c:pt>
                <c:pt idx="3">
                  <c:v>95.2</c:v>
                </c:pt>
                <c:pt idx="4">
                  <c:v>98.8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Other UC STEM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Confident_x000d_I can have_x000d_a successful_x000d_career at UC</c:v>
                </c:pt>
                <c:pt idx="1">
                  <c:v>I expect to_x000d_be employed_x000d_at UC in _x000d_five years</c:v>
                </c:pt>
                <c:pt idx="2">
                  <c:v>UC is a_x000d_good fit_x000d_for me</c:v>
                </c:pt>
                <c:pt idx="3">
                  <c:v>I am_x000d_engaged_x000d_in my work</c:v>
                </c:pt>
                <c:pt idx="4">
                  <c:v>I am_x000d_committed_x000d_to my job</c:v>
                </c:pt>
              </c:strCache>
            </c:strRef>
          </c:cat>
          <c:val>
            <c:numRef>
              <c:f>Sheet1!$C$2:$C$6</c:f>
              <c:numCache>
                <c:formatCode>0.0</c:formatCode>
                <c:ptCount val="5"/>
                <c:pt idx="0">
                  <c:v>69.599999999999994</c:v>
                </c:pt>
                <c:pt idx="1">
                  <c:v>61.3</c:v>
                </c:pt>
                <c:pt idx="2">
                  <c:v>58</c:v>
                </c:pt>
                <c:pt idx="3">
                  <c:v>93.5</c:v>
                </c:pt>
                <c:pt idx="4">
                  <c:v>96.4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9435136"/>
        <c:axId val="89436928"/>
      </c:barChart>
      <c:catAx>
        <c:axId val="89435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0"/>
            </a:pPr>
            <a:endParaRPr lang="en-US"/>
          </a:p>
        </c:txPr>
        <c:crossAx val="89436928"/>
        <c:crosses val="autoZero"/>
        <c:auto val="1"/>
        <c:lblAlgn val="ctr"/>
        <c:lblOffset val="100"/>
        <c:noMultiLvlLbl val="0"/>
      </c:catAx>
      <c:valAx>
        <c:axId val="89436928"/>
        <c:scaling>
          <c:orientation val="minMax"/>
          <c:max val="1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400" dirty="0" smtClean="0"/>
                  <a:t>% Faculty</a:t>
                </a:r>
                <a:r>
                  <a:rPr lang="en-US" sz="1400" baseline="0" dirty="0" smtClean="0"/>
                  <a:t> Agree or Strongly Agree</a:t>
                </a:r>
                <a:endParaRPr lang="en-US" sz="1400" dirty="0"/>
              </a:p>
            </c:rich>
          </c:tx>
          <c:layout>
            <c:manualLayout>
              <c:xMode val="edge"/>
              <c:yMode val="edge"/>
              <c:x val="6.5023352792927501E-3"/>
              <c:y val="0.1714406779661019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89435136"/>
        <c:crosses val="autoZero"/>
        <c:crossBetween val="between"/>
        <c:majorUnit val="20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234801274840645"/>
          <c:y val="6.7796610169491497E-2"/>
          <c:w val="0.56901419655809204"/>
          <c:h val="6.6323679878998204E-2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931305177761902"/>
          <c:y val="0.20251412429378499"/>
          <c:w val="0.38156024815079898"/>
          <c:h val="0.572295283494442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 Women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Confident_x000d_I can have_x000d_a successful_x000d_career at UC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48.7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COM Men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Confident_x000d_I can have_x000d_a successful_x000d_career at UC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68.2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9686016"/>
        <c:axId val="89687552"/>
      </c:barChart>
      <c:catAx>
        <c:axId val="89686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0"/>
            </a:pPr>
            <a:endParaRPr lang="en-US"/>
          </a:p>
        </c:txPr>
        <c:crossAx val="89687552"/>
        <c:crosses val="autoZero"/>
        <c:auto val="1"/>
        <c:lblAlgn val="ctr"/>
        <c:lblOffset val="100"/>
        <c:noMultiLvlLbl val="0"/>
      </c:catAx>
      <c:valAx>
        <c:axId val="89687552"/>
        <c:scaling>
          <c:orientation val="minMax"/>
          <c:max val="1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400" dirty="0" smtClean="0"/>
                  <a:t>% Faculty Agree</a:t>
                </a:r>
                <a:r>
                  <a:rPr lang="en-US" sz="1400" baseline="0" dirty="0" smtClean="0"/>
                  <a:t> or Strongly Agree</a:t>
                </a:r>
                <a:endParaRPr lang="en-US" sz="1400" dirty="0"/>
              </a:p>
            </c:rich>
          </c:tx>
          <c:layout>
            <c:manualLayout>
              <c:xMode val="edge"/>
              <c:yMode val="edge"/>
              <c:x val="0.14598258172273901"/>
              <c:y val="0.1714406779661019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89686016"/>
        <c:crosses val="autoZero"/>
        <c:crossBetween val="between"/>
        <c:majorUnit val="20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9.9616141732283406E-2"/>
          <c:y val="6.7796610169491497E-2"/>
          <c:w val="0.86014107611548496"/>
          <c:h val="6.6323679878998204E-2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710995587992501"/>
          <c:y val="0.20251412429378499"/>
          <c:w val="0.84463096955369199"/>
          <c:h val="0.572295283494442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Non-TT Women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Confident_x000d_I can have_x000d_a successful_x000d_career at UC</c:v>
                </c:pt>
                <c:pt idx="1">
                  <c:v>UC is a_x000d_good fit_x000d_for me</c:v>
                </c:pt>
                <c:pt idx="2">
                  <c:v>I expect to_x000d_be employed_x000d_at UC in _x000d_five years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46.4</c:v>
                </c:pt>
                <c:pt idx="1">
                  <c:v>67.900000000000006</c:v>
                </c:pt>
                <c:pt idx="2">
                  <c:v>57.1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TT Women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Confident_x000d_I can have_x000d_a successful_x000d_career at UC</c:v>
                </c:pt>
                <c:pt idx="1">
                  <c:v>UC is a_x000d_good fit_x000d_for me</c:v>
                </c:pt>
                <c:pt idx="2">
                  <c:v>I expect to_x000d_be employed_x000d_at UC in _x000d_five years</c:v>
                </c:pt>
              </c:strCache>
            </c:strRef>
          </c:cat>
          <c:val>
            <c:numRef>
              <c:f>Sheet1!$C$2:$C$4</c:f>
              <c:numCache>
                <c:formatCode>0.0</c:formatCode>
                <c:ptCount val="3"/>
                <c:pt idx="0">
                  <c:v>54.5</c:v>
                </c:pt>
                <c:pt idx="1">
                  <c:v>63.6</c:v>
                </c:pt>
                <c:pt idx="2">
                  <c:v>72.7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Non-TT Men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Confident_x000d_I can have_x000d_a successful_x000d_career at UC</c:v>
                </c:pt>
                <c:pt idx="1">
                  <c:v>UC is a_x000d_good fit_x000d_for me</c:v>
                </c:pt>
                <c:pt idx="2">
                  <c:v>I expect to_x000d_be employed_x000d_at UC in _x000d_five years</c:v>
                </c:pt>
              </c:strCache>
            </c:strRef>
          </c:cat>
          <c:val>
            <c:numRef>
              <c:f>Sheet1!$D$2:$D$4</c:f>
              <c:numCache>
                <c:formatCode>0.0</c:formatCode>
                <c:ptCount val="3"/>
                <c:pt idx="0">
                  <c:v>80</c:v>
                </c:pt>
                <c:pt idx="1">
                  <c:v>80</c:v>
                </c:pt>
                <c:pt idx="2">
                  <c:v>80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TT Men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Confident_x000d_I can have_x000d_a successful_x000d_career at UC</c:v>
                </c:pt>
                <c:pt idx="1">
                  <c:v>UC is a_x000d_good fit_x000d_for me</c:v>
                </c:pt>
                <c:pt idx="2">
                  <c:v>I expect to_x000d_be employed_x000d_at UC in _x000d_five years</c:v>
                </c:pt>
              </c:strCache>
            </c:strRef>
          </c:cat>
          <c:val>
            <c:numRef>
              <c:f>Sheet1!$E$2:$E$4</c:f>
              <c:numCache>
                <c:formatCode>0.0</c:formatCode>
                <c:ptCount val="3"/>
                <c:pt idx="0">
                  <c:v>52.6</c:v>
                </c:pt>
                <c:pt idx="1">
                  <c:v>47.4</c:v>
                </c:pt>
                <c:pt idx="2">
                  <c:v>47.4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2956928"/>
        <c:axId val="92971008"/>
      </c:barChart>
      <c:catAx>
        <c:axId val="92956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0"/>
            </a:pPr>
            <a:endParaRPr lang="en-US"/>
          </a:p>
        </c:txPr>
        <c:crossAx val="92971008"/>
        <c:crosses val="autoZero"/>
        <c:auto val="1"/>
        <c:lblAlgn val="ctr"/>
        <c:lblOffset val="100"/>
        <c:noMultiLvlLbl val="0"/>
      </c:catAx>
      <c:valAx>
        <c:axId val="92971008"/>
        <c:scaling>
          <c:orientation val="minMax"/>
          <c:max val="1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400" dirty="0" smtClean="0"/>
                  <a:t>% Faculty</a:t>
                </a:r>
                <a:r>
                  <a:rPr lang="en-US" sz="1400" baseline="0" dirty="0" smtClean="0"/>
                  <a:t> Agree or Strongly Agree</a:t>
                </a:r>
                <a:endParaRPr lang="en-US" sz="1400" dirty="0"/>
              </a:p>
            </c:rich>
          </c:tx>
          <c:layout>
            <c:manualLayout>
              <c:xMode val="edge"/>
              <c:yMode val="edge"/>
              <c:x val="6.5023352792927501E-3"/>
              <c:y val="0.1714406779661019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92956928"/>
        <c:crosses val="autoZero"/>
        <c:crossBetween val="between"/>
        <c:majorUnit val="20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234801274840645"/>
          <c:y val="6.7796610169491497E-2"/>
          <c:w val="0.76519872515935505"/>
          <c:h val="7.8810667734329806E-2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2344352430084199"/>
          <c:y val="0.174043256612154"/>
          <c:w val="0.77655647569915798"/>
          <c:h val="0.588320967090651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Sometimes feel uncomfortable speaking up</c:v>
                </c:pt>
                <c:pt idx="1">
                  <c:v>Decision-making is transparent</c:v>
                </c:pt>
                <c:pt idx="2">
                  <c:v>Actively_x000d_participate in decision-making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23.5</c:v>
                </c:pt>
                <c:pt idx="1">
                  <c:v>37.6</c:v>
                </c:pt>
                <c:pt idx="2">
                  <c:v>42.9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Other UC STEM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Sometimes feel uncomfortable speaking up</c:v>
                </c:pt>
                <c:pt idx="1">
                  <c:v>Decision-making is transparent</c:v>
                </c:pt>
                <c:pt idx="2">
                  <c:v>Actively_x000d_participate in decision-making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33.6</c:v>
                </c:pt>
                <c:pt idx="1">
                  <c:v>50.4</c:v>
                </c:pt>
                <c:pt idx="2">
                  <c:v>58.4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2896256"/>
        <c:axId val="92914432"/>
      </c:barChart>
      <c:catAx>
        <c:axId val="928962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2914432"/>
        <c:crosses val="autoZero"/>
        <c:auto val="1"/>
        <c:lblAlgn val="ctr"/>
        <c:lblOffset val="100"/>
        <c:noMultiLvlLbl val="0"/>
      </c:catAx>
      <c:valAx>
        <c:axId val="92914432"/>
        <c:scaling>
          <c:orientation val="minMax"/>
          <c:max val="10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6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400" b="1" i="0" u="none" strike="noStrike" baseline="0" dirty="0" smtClea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rPr>
                  <a:t>% Faculty Agree or Strongly Agree</a:t>
                </a:r>
                <a:endParaRPr lang="en-US" sz="1400" b="1" i="0" u="none" strike="noStrike" baseline="0" dirty="0"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</c:rich>
          </c:tx>
          <c:layout>
            <c:manualLayout>
              <c:xMode val="edge"/>
              <c:yMode val="edge"/>
              <c:x val="5.54313014244006E-2"/>
              <c:y val="0.1180418433272760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92896256"/>
        <c:crosses val="autoZero"/>
        <c:crossBetween val="between"/>
        <c:majorUnit val="20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37885419494976902"/>
          <c:y val="3.8461538461538498E-2"/>
          <c:w val="0.47792379400850798"/>
          <c:h val="7.5251867555017102E-2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5792628292153102"/>
          <c:y val="0.174043256612154"/>
          <c:w val="0.69591984655764205"/>
          <c:h val="0.588320967090651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 Women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Sheet1!$A$2:$A$3</c:f>
              <c:strCache>
                <c:ptCount val="2"/>
                <c:pt idx="0">
                  <c:v>Sometimes feel uncomfortable speaking up</c:v>
                </c:pt>
                <c:pt idx="1">
                  <c:v>Treated respectfully when disagreeing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30.8</c:v>
                </c:pt>
                <c:pt idx="1">
                  <c:v>56.4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COM Men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cat>
            <c:strRef>
              <c:f>Sheet1!$A$2:$A$3</c:f>
              <c:strCache>
                <c:ptCount val="2"/>
                <c:pt idx="0">
                  <c:v>Sometimes feel uncomfortable speaking up</c:v>
                </c:pt>
                <c:pt idx="1">
                  <c:v>Treated respectfully when disagreeing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15.6</c:v>
                </c:pt>
                <c:pt idx="1">
                  <c:v>75.599999999999994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3300608"/>
        <c:axId val="93302144"/>
      </c:barChart>
      <c:catAx>
        <c:axId val="933006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3302144"/>
        <c:crosses val="autoZero"/>
        <c:auto val="1"/>
        <c:lblAlgn val="ctr"/>
        <c:lblOffset val="100"/>
        <c:noMultiLvlLbl val="0"/>
      </c:catAx>
      <c:valAx>
        <c:axId val="93302144"/>
        <c:scaling>
          <c:orientation val="minMax"/>
          <c:max val="1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400" dirty="0" smtClean="0"/>
                  <a:t>% Faculty Agree</a:t>
                </a:r>
                <a:r>
                  <a:rPr lang="en-US" sz="1400" baseline="0" dirty="0" smtClean="0"/>
                  <a:t> or Strongly Agree</a:t>
                </a:r>
                <a:endParaRPr lang="en-US" sz="1400" dirty="0"/>
              </a:p>
            </c:rich>
          </c:tx>
          <c:layout>
            <c:manualLayout>
              <c:xMode val="edge"/>
              <c:yMode val="edge"/>
              <c:x val="1.8523622047244101E-2"/>
              <c:y val="9.7120179689077296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93300608"/>
        <c:crosses val="autoZero"/>
        <c:crossBetween val="between"/>
        <c:majorUnit val="20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211701191197254"/>
          <c:y val="3.8461538461538498E-2"/>
          <c:w val="0.72385665253381803"/>
          <c:h val="7.5251867555017102E-2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Rank</a:t>
            </a:r>
            <a:endParaRPr lang="en-US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3"/>
            </a:solidFill>
          </c:spPr>
          <c:dPt>
            <c:idx val="0"/>
            <c:bubble3D val="0"/>
            <c:spPr>
              <a:solidFill>
                <a:schemeClr val="accent5"/>
              </a:solidFill>
            </c:spPr>
          </c:dPt>
          <c:dPt>
            <c:idx val="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cat>
            <c:strRef>
              <c:f>Sheet1!$A$2:$A$4</c:f>
              <c:strCache>
                <c:ptCount val="3"/>
                <c:pt idx="0">
                  <c:v>Assistant</c:v>
                </c:pt>
                <c:pt idx="1">
                  <c:v>Associate</c:v>
                </c:pt>
                <c:pt idx="2">
                  <c:v>Full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33</c:v>
                </c:pt>
                <c:pt idx="1">
                  <c:v>36</c:v>
                </c:pt>
                <c:pt idx="2">
                  <c:v>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5516039661708905"/>
          <c:y val="0.29975891902401097"/>
          <c:w val="0.338358121901429"/>
          <c:h val="0.33208612812287303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933261547434799"/>
          <c:y val="0.14429910361550799"/>
          <c:w val="0.81902956944211802"/>
          <c:h val="0.603437048742609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</c:spPr>
          <c:invertIfNegative val="0"/>
          <c:cat>
            <c:strRef>
              <c:f>Sheet1!$A$2:$A$5</c:f>
              <c:strCache>
                <c:ptCount val="4"/>
                <c:pt idx="0">
                  <c:v>Speak out in_x000d_response to_x000d_sexist or racist_x000d_behavior</c:v>
                </c:pt>
                <c:pt idx="1">
                  <c:v>Strive to counter the effects of implicit biases</c:v>
                </c:pt>
                <c:pt idx="2">
                  <c:v>Are committed to helping women faculty succeed</c:v>
                </c:pt>
                <c:pt idx="3">
                  <c:v>Appreciate the_x000d_importance of_x000d_faculty diversity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42.4</c:v>
                </c:pt>
                <c:pt idx="1">
                  <c:v>43.5</c:v>
                </c:pt>
                <c:pt idx="2">
                  <c:v>47.1</c:v>
                </c:pt>
                <c:pt idx="3">
                  <c:v>68.2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Other UC STEM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Speak out in_x000d_response to_x000d_sexist or racist_x000d_behavior</c:v>
                </c:pt>
                <c:pt idx="1">
                  <c:v>Strive to counter the effects of implicit biases</c:v>
                </c:pt>
                <c:pt idx="2">
                  <c:v>Are committed to helping women faculty succeed</c:v>
                </c:pt>
                <c:pt idx="3">
                  <c:v>Appreciate the_x000d_importance of_x000d_faculty diversity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37.799999999999997</c:v>
                </c:pt>
                <c:pt idx="1">
                  <c:v>35.6</c:v>
                </c:pt>
                <c:pt idx="2">
                  <c:v>57.2</c:v>
                </c:pt>
                <c:pt idx="3">
                  <c:v>56.5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3651328"/>
        <c:axId val="93652864"/>
      </c:barChart>
      <c:catAx>
        <c:axId val="93651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93652864"/>
        <c:crosses val="autoZero"/>
        <c:auto val="1"/>
        <c:lblAlgn val="ctr"/>
        <c:lblOffset val="100"/>
        <c:noMultiLvlLbl val="0"/>
      </c:catAx>
      <c:valAx>
        <c:axId val="93652864"/>
        <c:scaling>
          <c:orientation val="minMax"/>
          <c:max val="80"/>
        </c:scaling>
        <c:delete val="0"/>
        <c:axPos val="l"/>
        <c:majorGridlines/>
        <c:title>
          <c:tx>
            <c:rich>
              <a:bodyPr/>
              <a:lstStyle/>
              <a:p>
                <a:pPr algn="ctr">
                  <a:defRPr sz="16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400" b="1" i="0" baseline="0" dirty="0" smtClean="0">
                    <a:effectLst/>
                  </a:rPr>
                  <a:t>% Faculty Answering </a:t>
                </a:r>
                <a:endParaRPr lang="en-US" sz="1400" dirty="0" smtClean="0">
                  <a:effectLst/>
                </a:endParaRPr>
              </a:p>
              <a:p>
                <a:pPr algn="ctr">
                  <a:defRPr sz="16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400" b="1" i="0" baseline="0" dirty="0" smtClean="0">
                    <a:effectLst/>
                  </a:rPr>
                  <a:t>Most or Nearly All in my Unit</a:t>
                </a:r>
                <a:endParaRPr lang="en-US" sz="14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3.7496466787805403E-2"/>
              <c:y val="0.19629993943064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93651328"/>
        <c:crosses val="autoZero"/>
        <c:crossBetween val="between"/>
        <c:majorUnit val="20"/>
      </c:valAx>
      <c:spPr>
        <a:noFill/>
        <a:ln w="25400">
          <a:noFill/>
        </a:ln>
      </c:spPr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933261547434799"/>
          <c:y val="0.14429910361550799"/>
          <c:w val="0.81902956944211802"/>
          <c:h val="0.603437048742609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 Women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</c:spPr>
          <c:invertIfNegative val="0"/>
          <c:cat>
            <c:strRef>
              <c:f>Sheet1!$A$2:$A$7</c:f>
              <c:strCache>
                <c:ptCount val="6"/>
                <c:pt idx="0">
                  <c:v>Actively work to improve faculty diversity</c:v>
                </c:pt>
                <c:pt idx="1">
                  <c:v>Appreciate the_x000d_importance of_x000d_faculty diversity</c:v>
                </c:pt>
                <c:pt idx="2">
                  <c:v>Are committed_x000d_to helping _x000d_women faculty_x000d_succeed</c:v>
                </c:pt>
                <c:pt idx="3">
                  <c:v>Are committed_x000d_to helping URM_x000d_faculty succeed</c:v>
                </c:pt>
                <c:pt idx="4">
                  <c:v>Speak out in_x000d_response to_x000d_sexist or racist_x000d_behavior</c:v>
                </c:pt>
                <c:pt idx="5">
                  <c:v>Strive to_x000d_counter the_x000d_effects of_x000d_implicit biases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35.9</c:v>
                </c:pt>
                <c:pt idx="1">
                  <c:v>61.5</c:v>
                </c:pt>
                <c:pt idx="2">
                  <c:v>23.1</c:v>
                </c:pt>
                <c:pt idx="3">
                  <c:v>30.8</c:v>
                </c:pt>
                <c:pt idx="4">
                  <c:v>30.8</c:v>
                </c:pt>
                <c:pt idx="5">
                  <c:v>28.2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COM Men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Actively work to improve faculty diversity</c:v>
                </c:pt>
                <c:pt idx="1">
                  <c:v>Appreciate the_x000d_importance of_x000d_faculty diversity</c:v>
                </c:pt>
                <c:pt idx="2">
                  <c:v>Are committed_x000d_to helping _x000d_women faculty_x000d_succeed</c:v>
                </c:pt>
                <c:pt idx="3">
                  <c:v>Are committed_x000d_to helping URM_x000d_faculty succeed</c:v>
                </c:pt>
                <c:pt idx="4">
                  <c:v>Speak out in_x000d_response to_x000d_sexist or racist_x000d_behavior</c:v>
                </c:pt>
                <c:pt idx="5">
                  <c:v>Strive to_x000d_counter the_x000d_effects of_x000d_implicit biases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53.3</c:v>
                </c:pt>
                <c:pt idx="1">
                  <c:v>75.599999999999994</c:v>
                </c:pt>
                <c:pt idx="2">
                  <c:v>68.900000000000006</c:v>
                </c:pt>
                <c:pt idx="3">
                  <c:v>64.400000000000006</c:v>
                </c:pt>
                <c:pt idx="4">
                  <c:v>53.3</c:v>
                </c:pt>
                <c:pt idx="5">
                  <c:v>57.8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3836416"/>
        <c:axId val="93837952"/>
      </c:barChart>
      <c:catAx>
        <c:axId val="93836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93837952"/>
        <c:crosses val="autoZero"/>
        <c:auto val="1"/>
        <c:lblAlgn val="ctr"/>
        <c:lblOffset val="100"/>
        <c:noMultiLvlLbl val="0"/>
      </c:catAx>
      <c:valAx>
        <c:axId val="93837952"/>
        <c:scaling>
          <c:orientation val="minMax"/>
          <c:max val="80"/>
        </c:scaling>
        <c:delete val="0"/>
        <c:axPos val="l"/>
        <c:majorGridlines/>
        <c:title>
          <c:tx>
            <c:rich>
              <a:bodyPr/>
              <a:lstStyle/>
              <a:p>
                <a:pPr algn="ctr">
                  <a:defRPr sz="16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400" b="1" i="0" baseline="0" dirty="0" smtClean="0">
                    <a:effectLst/>
                  </a:rPr>
                  <a:t>% Faculty Answering </a:t>
                </a:r>
                <a:endParaRPr lang="en-US" sz="1400" dirty="0" smtClean="0">
                  <a:effectLst/>
                </a:endParaRPr>
              </a:p>
              <a:p>
                <a:pPr algn="ctr">
                  <a:defRPr sz="16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400" b="1" i="0" baseline="0" dirty="0" smtClean="0">
                    <a:effectLst/>
                  </a:rPr>
                  <a:t>Most or Nearly All in my Unit</a:t>
                </a:r>
                <a:endParaRPr lang="en-US" sz="14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3.7496466787805403E-2"/>
              <c:y val="0.19629993943064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93836416"/>
        <c:crosses val="autoZero"/>
        <c:crossBetween val="between"/>
        <c:majorUnit val="20"/>
      </c:valAx>
      <c:spPr>
        <a:noFill/>
        <a:ln w="25400">
          <a:noFill/>
        </a:ln>
      </c:spPr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933261547434799"/>
          <c:y val="0.14429910361550799"/>
          <c:w val="0.81902956944211802"/>
          <c:h val="0.603437048742609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Non-TT Women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</c:spPr>
          <c:invertIfNegative val="0"/>
          <c:cat>
            <c:strRef>
              <c:f>Sheet1!$A$2:$A$6</c:f>
              <c:strCache>
                <c:ptCount val="5"/>
                <c:pt idx="0">
                  <c:v>Actively work_x000d_to improve_x000d_faculty diversity</c:v>
                </c:pt>
                <c:pt idx="1">
                  <c:v>Are committed_x000d_to helping_x000d_URM faculty_x000d_succeed</c:v>
                </c:pt>
                <c:pt idx="2">
                  <c:v>Are committed_x000d_to helping _x000d_women faculty_x000d_succeed</c:v>
                </c:pt>
                <c:pt idx="3">
                  <c:v>Speak out in_x000d_response to_x000d_sexist or racist_x000d_behavior</c:v>
                </c:pt>
                <c:pt idx="4">
                  <c:v>Strive to counter_x000d_the effects of_x000d_implicit biases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35.700000000000003</c:v>
                </c:pt>
                <c:pt idx="1">
                  <c:v>21.4</c:v>
                </c:pt>
                <c:pt idx="2">
                  <c:v>17.899999999999999</c:v>
                </c:pt>
                <c:pt idx="3">
                  <c:v>28.6</c:v>
                </c:pt>
                <c:pt idx="4">
                  <c:v>32.1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TT Women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Actively work_x000d_to improve_x000d_faculty diversity</c:v>
                </c:pt>
                <c:pt idx="1">
                  <c:v>Are committed_x000d_to helping_x000d_URM faculty_x000d_succeed</c:v>
                </c:pt>
                <c:pt idx="2">
                  <c:v>Are committed_x000d_to helping _x000d_women faculty_x000d_succeed</c:v>
                </c:pt>
                <c:pt idx="3">
                  <c:v>Speak out in_x000d_response to_x000d_sexist or racist_x000d_behavior</c:v>
                </c:pt>
                <c:pt idx="4">
                  <c:v>Strive to counter_x000d_the effects of_x000d_implicit biases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36.4</c:v>
                </c:pt>
                <c:pt idx="1">
                  <c:v>54.5</c:v>
                </c:pt>
                <c:pt idx="2">
                  <c:v>36.4</c:v>
                </c:pt>
                <c:pt idx="3">
                  <c:v>36.4</c:v>
                </c:pt>
                <c:pt idx="4">
                  <c:v>18.2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Non-TT Men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Actively work_x000d_to improve_x000d_faculty diversity</c:v>
                </c:pt>
                <c:pt idx="1">
                  <c:v>Are committed_x000d_to helping_x000d_URM faculty_x000d_succeed</c:v>
                </c:pt>
                <c:pt idx="2">
                  <c:v>Are committed_x000d_to helping _x000d_women faculty_x000d_succeed</c:v>
                </c:pt>
                <c:pt idx="3">
                  <c:v>Speak out in_x000d_response to_x000d_sexist or racist_x000d_behavior</c:v>
                </c:pt>
                <c:pt idx="4">
                  <c:v>Strive to counter_x000d_the effects of_x000d_implicit biases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46.2</c:v>
                </c:pt>
                <c:pt idx="1">
                  <c:v>76.900000000000006</c:v>
                </c:pt>
                <c:pt idx="2">
                  <c:v>73.099999999999994</c:v>
                </c:pt>
                <c:pt idx="3">
                  <c:v>57.7</c:v>
                </c:pt>
                <c:pt idx="4">
                  <c:v>53.8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TT Men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Actively work_x000d_to improve_x000d_faculty diversity</c:v>
                </c:pt>
                <c:pt idx="1">
                  <c:v>Are committed_x000d_to helping_x000d_URM faculty_x000d_succeed</c:v>
                </c:pt>
                <c:pt idx="2">
                  <c:v>Are committed_x000d_to helping _x000d_women faculty_x000d_succeed</c:v>
                </c:pt>
                <c:pt idx="3">
                  <c:v>Speak out in_x000d_response to_x000d_sexist or racist_x000d_behavior</c:v>
                </c:pt>
                <c:pt idx="4">
                  <c:v>Strive to counter_x000d_the effects of_x000d_implicit biases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63.2</c:v>
                </c:pt>
                <c:pt idx="1">
                  <c:v>47.4</c:v>
                </c:pt>
                <c:pt idx="2">
                  <c:v>63.2</c:v>
                </c:pt>
                <c:pt idx="3">
                  <c:v>47.4</c:v>
                </c:pt>
                <c:pt idx="4">
                  <c:v>63.2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383488"/>
        <c:axId val="94389376"/>
      </c:barChart>
      <c:catAx>
        <c:axId val="94383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94389376"/>
        <c:crosses val="autoZero"/>
        <c:auto val="1"/>
        <c:lblAlgn val="ctr"/>
        <c:lblOffset val="100"/>
        <c:noMultiLvlLbl val="0"/>
      </c:catAx>
      <c:valAx>
        <c:axId val="94389376"/>
        <c:scaling>
          <c:orientation val="minMax"/>
          <c:max val="80"/>
        </c:scaling>
        <c:delete val="0"/>
        <c:axPos val="l"/>
        <c:majorGridlines/>
        <c:title>
          <c:tx>
            <c:rich>
              <a:bodyPr/>
              <a:lstStyle/>
              <a:p>
                <a:pPr algn="ctr">
                  <a:defRPr sz="16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400" b="1" i="0" baseline="0" dirty="0" smtClean="0">
                    <a:effectLst/>
                  </a:rPr>
                  <a:t>% Faculty Answering </a:t>
                </a:r>
                <a:endParaRPr lang="en-US" sz="1400" dirty="0" smtClean="0">
                  <a:effectLst/>
                </a:endParaRPr>
              </a:p>
              <a:p>
                <a:pPr algn="ctr">
                  <a:defRPr sz="16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400" b="1" i="0" baseline="0" dirty="0" smtClean="0">
                    <a:effectLst/>
                  </a:rPr>
                  <a:t>Most or Nearly All in my Unit</a:t>
                </a:r>
                <a:endParaRPr lang="en-US" sz="14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3.7496466787805403E-2"/>
              <c:y val="0.19629993943064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94383488"/>
        <c:crosses val="autoZero"/>
        <c:crossBetween val="between"/>
        <c:majorUnit val="20"/>
      </c:valAx>
      <c:spPr>
        <a:noFill/>
        <a:ln w="25400">
          <a:noFill/>
        </a:ln>
      </c:spPr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933261547434799"/>
          <c:y val="0.16583767413688699"/>
          <c:w val="0.81902956944211802"/>
          <c:h val="0.581898485766201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 Women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Climate for_x000d_URM Faculty</c:v>
                </c:pt>
                <c:pt idx="1">
                  <c:v>Understanding_x000d_awareness_x000d_of diversity issues</c:v>
                </c:pt>
                <c:pt idx="2">
                  <c:v>Recruitment_x000d_and hiring of_x000d_diverse faculty</c:v>
                </c:pt>
                <c:pt idx="3">
                  <c:v>Climate for_x000d_Women Faculty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18.899999999999999</c:v>
                </c:pt>
                <c:pt idx="1">
                  <c:v>24.3</c:v>
                </c:pt>
                <c:pt idx="2">
                  <c:v>21.6</c:v>
                </c:pt>
                <c:pt idx="3">
                  <c:v>21.1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COM Men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Climate for_x000d_URM Faculty</c:v>
                </c:pt>
                <c:pt idx="1">
                  <c:v>Understanding_x000d_awareness_x000d_of diversity issues</c:v>
                </c:pt>
                <c:pt idx="2">
                  <c:v>Recruitment_x000d_and hiring of_x000d_diverse faculty</c:v>
                </c:pt>
                <c:pt idx="3">
                  <c:v>Climate for_x000d_Women Faculty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48.9</c:v>
                </c:pt>
                <c:pt idx="1">
                  <c:v>62.2</c:v>
                </c:pt>
                <c:pt idx="2">
                  <c:v>42.2</c:v>
                </c:pt>
                <c:pt idx="3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110080"/>
        <c:axId val="94111616"/>
      </c:barChart>
      <c:catAx>
        <c:axId val="94110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94111616"/>
        <c:crosses val="autoZero"/>
        <c:auto val="1"/>
        <c:lblAlgn val="ctr"/>
        <c:lblOffset val="100"/>
        <c:noMultiLvlLbl val="0"/>
      </c:catAx>
      <c:valAx>
        <c:axId val="94111616"/>
        <c:scaling>
          <c:orientation val="minMax"/>
          <c:max val="8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6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400" b="1" i="0" u="none" strike="noStrike" baseline="0" dirty="0" smtClea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rPr>
                  <a:t>% Faculty Satisfied or Very Satisfied</a:t>
                </a:r>
                <a:endParaRPr lang="en-US" sz="1400" b="1" i="0" u="none" strike="noStrike" baseline="0" dirty="0"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</c:rich>
          </c:tx>
          <c:layout>
            <c:manualLayout>
              <c:xMode val="edge"/>
              <c:yMode val="edge"/>
              <c:x val="5.0316979608318199E-2"/>
              <c:y val="7.6299939430648098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94110080"/>
        <c:crosses val="autoZero"/>
        <c:crossBetween val="between"/>
        <c:majorUnit val="20"/>
      </c:valAx>
      <c:spPr>
        <a:noFill/>
        <a:ln w="25400">
          <a:noFill/>
        </a:ln>
      </c:spPr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727157152231001"/>
          <c:y val="0.27005103528725599"/>
          <c:w val="0.73816573709536304"/>
          <c:h val="0.569649835437237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 Women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Faculty_x000d_diversity</c:v>
                </c:pt>
                <c:pt idx="1">
                  <c:v>Student_x000d_body_x000d_diversity</c:v>
                </c:pt>
                <c:pt idx="2">
                  <c:v>My_x000d_discipline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23.7</c:v>
                </c:pt>
                <c:pt idx="1">
                  <c:v>34.200000000000003</c:v>
                </c:pt>
                <c:pt idx="2">
                  <c:v>34.200000000000003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COM Men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Faculty_x000d_diversity</c:v>
                </c:pt>
                <c:pt idx="1">
                  <c:v>Student_x000d_body_x000d_diversity</c:v>
                </c:pt>
                <c:pt idx="2">
                  <c:v>My_x000d_discipline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44.4</c:v>
                </c:pt>
                <c:pt idx="1">
                  <c:v>48.9</c:v>
                </c:pt>
                <c:pt idx="2">
                  <c:v>57.8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356608"/>
        <c:axId val="94358144"/>
      </c:barChart>
      <c:catAx>
        <c:axId val="94356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94358144"/>
        <c:crosses val="autoZero"/>
        <c:auto val="1"/>
        <c:lblAlgn val="ctr"/>
        <c:lblOffset val="100"/>
        <c:noMultiLvlLbl val="0"/>
      </c:catAx>
      <c:valAx>
        <c:axId val="94358144"/>
        <c:scaling>
          <c:orientation val="minMax"/>
          <c:max val="80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6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400" b="1" i="0" baseline="0" dirty="0" smtClean="0">
                    <a:effectLst/>
                  </a:rPr>
                  <a:t>% Faculty Satisfied or Very Satisfied</a:t>
                </a:r>
                <a:endParaRPr lang="en-US" sz="14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1.8594433508311501E-2"/>
              <c:y val="0.2373888680581590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94356608"/>
        <c:crosses val="autoZero"/>
        <c:crossBetween val="between"/>
        <c:majorUnit val="20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25734984689413798"/>
          <c:y val="0.126984126984127"/>
          <c:w val="0.46208858267716502"/>
          <c:h val="7.38068158146898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727157152231001"/>
          <c:y val="0.27005103528725599"/>
          <c:w val="0.73816573709536304"/>
          <c:h val="0.569649835437237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Sheet1!$A$2:$A$3</c:f>
              <c:strCache>
                <c:ptCount val="2"/>
                <c:pt idx="0">
                  <c:v>Black/African American_x000d_Faculty Group</c:v>
                </c:pt>
                <c:pt idx="1">
                  <c:v>Latino Faculty_x000d_Group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27.1</c:v>
                </c:pt>
                <c:pt idx="1">
                  <c:v>9.4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Other UC STEM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Sheet1!$A$2:$A$3</c:f>
              <c:strCache>
                <c:ptCount val="2"/>
                <c:pt idx="0">
                  <c:v>Black/African American_x000d_Faculty Group</c:v>
                </c:pt>
                <c:pt idx="1">
                  <c:v>Latino Faculty_x000d_Group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50</c:v>
                </c:pt>
                <c:pt idx="1">
                  <c:v>33.299999999999997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443392"/>
        <c:axId val="94444928"/>
      </c:barChart>
      <c:catAx>
        <c:axId val="94443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94444928"/>
        <c:crosses val="autoZero"/>
        <c:auto val="1"/>
        <c:lblAlgn val="ctr"/>
        <c:lblOffset val="100"/>
        <c:noMultiLvlLbl val="0"/>
      </c:catAx>
      <c:valAx>
        <c:axId val="94444928"/>
        <c:scaling>
          <c:orientation val="minMax"/>
          <c:max val="80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6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400" b="1" i="0" baseline="0" dirty="0" smtClean="0">
                    <a:effectLst/>
                  </a:rPr>
                  <a:t>% Faculty Indicating Awareness</a:t>
                </a:r>
                <a:endParaRPr lang="en-US" sz="14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1.6858322397200299E-2"/>
              <c:y val="0.2744259050951959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94443392"/>
        <c:crosses val="autoZero"/>
        <c:crossBetween val="between"/>
        <c:majorUnit val="20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25734984689413798"/>
          <c:y val="0.126984126984127"/>
          <c:w val="0.46208858267716502"/>
          <c:h val="7.38068158146898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898512685914"/>
          <c:y val="0.23713577469482999"/>
          <c:w val="0.83000732720909898"/>
          <c:h val="0.569649835437237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 Women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Sheet1!$A$2:$A$9</c:f>
              <c:strCache>
                <c:ptCount val="8"/>
                <c:pt idx="0">
                  <c:v>Harrassment</c:v>
                </c:pt>
                <c:pt idx="1">
                  <c:v>Inequitable access to opportunities</c:v>
                </c:pt>
                <c:pt idx="2">
                  <c:v>Sense of being held to a different standard</c:v>
                </c:pt>
                <c:pt idx="3">
                  <c:v>Derogatory comments</c:v>
                </c:pt>
                <c:pt idx="4">
                  <c:v>Dismissive attitudes</c:v>
                </c:pt>
                <c:pt idx="5">
                  <c:v>Sense of exclusion</c:v>
                </c:pt>
                <c:pt idx="6">
                  <c:v>Burden of representing identity group</c:v>
                </c:pt>
                <c:pt idx="7">
                  <c:v>Made to feel like a second-class citizen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17.899999999999999</c:v>
                </c:pt>
                <c:pt idx="1">
                  <c:v>28.2</c:v>
                </c:pt>
                <c:pt idx="2">
                  <c:v>48.7</c:v>
                </c:pt>
                <c:pt idx="3">
                  <c:v>25.6</c:v>
                </c:pt>
                <c:pt idx="4">
                  <c:v>38.5</c:v>
                </c:pt>
                <c:pt idx="5">
                  <c:v>41</c:v>
                </c:pt>
                <c:pt idx="6">
                  <c:v>20.5</c:v>
                </c:pt>
                <c:pt idx="7">
                  <c:v>28.2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COM Men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cat>
            <c:strRef>
              <c:f>Sheet1!$A$2:$A$9</c:f>
              <c:strCache>
                <c:ptCount val="8"/>
                <c:pt idx="0">
                  <c:v>Harrassment</c:v>
                </c:pt>
                <c:pt idx="1">
                  <c:v>Inequitable access to opportunities</c:v>
                </c:pt>
                <c:pt idx="2">
                  <c:v>Sense of being held to a different standard</c:v>
                </c:pt>
                <c:pt idx="3">
                  <c:v>Derogatory comments</c:v>
                </c:pt>
                <c:pt idx="4">
                  <c:v>Dismissive attitudes</c:v>
                </c:pt>
                <c:pt idx="5">
                  <c:v>Sense of exclusion</c:v>
                </c:pt>
                <c:pt idx="6">
                  <c:v>Burden of representing identity group</c:v>
                </c:pt>
                <c:pt idx="7">
                  <c:v>Made to feel like a second-class citizen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4.4000000000000004</c:v>
                </c:pt>
                <c:pt idx="1">
                  <c:v>2.2000000000000002</c:v>
                </c:pt>
                <c:pt idx="2">
                  <c:v>11.1</c:v>
                </c:pt>
                <c:pt idx="3">
                  <c:v>4.4000000000000004</c:v>
                </c:pt>
                <c:pt idx="4">
                  <c:v>13.3</c:v>
                </c:pt>
                <c:pt idx="5">
                  <c:v>4.4000000000000004</c:v>
                </c:pt>
                <c:pt idx="6">
                  <c:v>0</c:v>
                </c:pt>
                <c:pt idx="7">
                  <c:v>8.9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780032"/>
        <c:axId val="94785920"/>
      </c:barChart>
      <c:catAx>
        <c:axId val="94780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94785920"/>
        <c:crosses val="autoZero"/>
        <c:auto val="1"/>
        <c:lblAlgn val="ctr"/>
        <c:lblOffset val="100"/>
        <c:noMultiLvlLbl val="0"/>
      </c:catAx>
      <c:valAx>
        <c:axId val="94785920"/>
        <c:scaling>
          <c:orientation val="minMax"/>
          <c:max val="60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 algn="ctr">
                  <a:defRPr sz="16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400" b="1" i="0" baseline="0" dirty="0" smtClean="0">
                    <a:effectLst/>
                  </a:rPr>
                  <a:t>% Faculty who experienced </a:t>
                </a:r>
                <a:endParaRPr lang="en-US" sz="1400" dirty="0" smtClean="0">
                  <a:effectLst/>
                </a:endParaRPr>
              </a:p>
              <a:p>
                <a:pPr algn="ctr">
                  <a:defRPr sz="16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400" b="1" i="0" baseline="0" dirty="0" smtClean="0">
                    <a:effectLst/>
                  </a:rPr>
                  <a:t>negative incidents in the workplace </a:t>
                </a:r>
                <a:endParaRPr lang="en-US" sz="14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2.5538932633420799E-2"/>
              <c:y val="0.2373888680581590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94780032"/>
        <c:crosses val="autoZero"/>
        <c:crossBetween val="between"/>
        <c:majorUnit val="20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25734984689413798"/>
          <c:y val="0.126984126984127"/>
          <c:w val="0.46208858267716502"/>
          <c:h val="7.38068158146898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1598212385614"/>
          <c:y val="0.23713577469482999"/>
          <c:w val="0.75919651935400001"/>
          <c:h val="0.569649835437237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Non-TT Women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Derogatory comments</c:v>
                </c:pt>
                <c:pt idx="1">
                  <c:v>Sense of exclusion</c:v>
                </c:pt>
                <c:pt idx="2">
                  <c:v>Dismissive attitudes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32.1</c:v>
                </c:pt>
                <c:pt idx="1">
                  <c:v>53.6</c:v>
                </c:pt>
                <c:pt idx="2">
                  <c:v>42.9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TT Women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Derogatory comments</c:v>
                </c:pt>
                <c:pt idx="1">
                  <c:v>Sense of exclusion</c:v>
                </c:pt>
                <c:pt idx="2">
                  <c:v>Dismissive attitudes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9.1</c:v>
                </c:pt>
                <c:pt idx="1">
                  <c:v>9.1</c:v>
                </c:pt>
                <c:pt idx="2">
                  <c:v>27.3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Non-TT Men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Derogatory comments</c:v>
                </c:pt>
                <c:pt idx="1">
                  <c:v>Sense of exclusion</c:v>
                </c:pt>
                <c:pt idx="2">
                  <c:v>Dismissive attitudes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3.8</c:v>
                </c:pt>
                <c:pt idx="1">
                  <c:v>3.8</c:v>
                </c:pt>
                <c:pt idx="2">
                  <c:v>11.5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TT Men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Derogatory comments</c:v>
                </c:pt>
                <c:pt idx="1">
                  <c:v>Sense of exclusion</c:v>
                </c:pt>
                <c:pt idx="2">
                  <c:v>Dismissive attitudes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5.3</c:v>
                </c:pt>
                <c:pt idx="1">
                  <c:v>5.3</c:v>
                </c:pt>
                <c:pt idx="2">
                  <c:v>15.8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5464960"/>
        <c:axId val="105466496"/>
      </c:barChart>
      <c:catAx>
        <c:axId val="105464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05466496"/>
        <c:crosses val="autoZero"/>
        <c:auto val="1"/>
        <c:lblAlgn val="ctr"/>
        <c:lblOffset val="100"/>
        <c:noMultiLvlLbl val="0"/>
      </c:catAx>
      <c:valAx>
        <c:axId val="105466496"/>
        <c:scaling>
          <c:orientation val="minMax"/>
          <c:max val="60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 algn="ctr">
                  <a:defRPr sz="16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400" b="1" i="0" baseline="0" dirty="0" smtClean="0">
                    <a:effectLst/>
                  </a:rPr>
                  <a:t>% Faculty who experienced </a:t>
                </a:r>
                <a:endParaRPr lang="en-US" sz="1400" dirty="0" smtClean="0">
                  <a:effectLst/>
                </a:endParaRPr>
              </a:p>
              <a:p>
                <a:pPr algn="ctr">
                  <a:defRPr sz="16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400" b="1" i="0" baseline="0" dirty="0" smtClean="0">
                    <a:effectLst/>
                  </a:rPr>
                  <a:t>negative incidents in the workplace </a:t>
                </a:r>
                <a:endParaRPr lang="en-US" sz="14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2.5538932633420799E-2"/>
              <c:y val="0.2373888680581590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05464960"/>
        <c:crosses val="autoZero"/>
        <c:crossBetween val="between"/>
        <c:majorUnit val="20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374618713201399"/>
          <c:y val="0.126984126984127"/>
          <c:w val="0.75459187533990701"/>
          <c:h val="7.38068158146898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883519247593999"/>
          <c:y val="0.23230476625204499"/>
          <c:w val="0.79791458880139998"/>
          <c:h val="0.569649835437237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When hired,_x000d_UC clearly aimed_x000d_to support dual-career_x000d_couples </c:v>
                </c:pt>
                <c:pt idx="1">
                  <c:v>UC has been helpful_x000d_assisting my partner_x000d_in finding employment</c:v>
                </c:pt>
                <c:pt idx="2">
                  <c:v>Employment_x000d_for my partner_x000d_did not come up_x000d_during negotiations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16.7</c:v>
                </c:pt>
                <c:pt idx="2">
                  <c:v>28.6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Other UC STEM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When hired,_x000d_UC clearly aimed_x000d_to support dual-career_x000d_couples </c:v>
                </c:pt>
                <c:pt idx="1">
                  <c:v>UC has been helpful_x000d_assisting my partner_x000d_in finding employment</c:v>
                </c:pt>
                <c:pt idx="2">
                  <c:v>Employment_x000d_for my partner_x000d_did not come up_x000d_during negotiations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24.1</c:v>
                </c:pt>
                <c:pt idx="1">
                  <c:v>29.6</c:v>
                </c:pt>
                <c:pt idx="2">
                  <c:v>9.5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5355136"/>
        <c:axId val="105356672"/>
      </c:barChart>
      <c:catAx>
        <c:axId val="105355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05356672"/>
        <c:crosses val="autoZero"/>
        <c:auto val="1"/>
        <c:lblAlgn val="ctr"/>
        <c:lblOffset val="100"/>
        <c:noMultiLvlLbl val="0"/>
      </c:catAx>
      <c:valAx>
        <c:axId val="105356672"/>
        <c:scaling>
          <c:orientation val="minMax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 algn="ctr">
                  <a:defRPr sz="16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400" b="1" i="0" baseline="0" dirty="0" smtClean="0">
                    <a:effectLst/>
                  </a:rPr>
                  <a:t>% Faculty answering</a:t>
                </a:r>
              </a:p>
              <a:p>
                <a:pPr algn="ctr">
                  <a:defRPr sz="16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400" b="1" i="0" baseline="0" dirty="0" smtClean="0">
                    <a:effectLst/>
                  </a:rPr>
                  <a:t> Agree or Strongly Agree</a:t>
                </a:r>
                <a:endParaRPr lang="en-US" sz="14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1.0261154855643001E-2"/>
              <c:y val="0.2823624130317040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05355136"/>
        <c:crosses val="autoZero"/>
        <c:crossBetween val="between"/>
        <c:majorUnit val="20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25734984689413798"/>
          <c:y val="0.126984126984127"/>
          <c:w val="0.46208858267716502"/>
          <c:h val="7.38068158146898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787901512311"/>
          <c:y val="0.15844488188976399"/>
          <c:w val="0.75158386451693504"/>
          <c:h val="0.607489238845144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 Women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Sheet1!$A$2:$A$3</c:f>
              <c:strCache>
                <c:ptCount val="2"/>
                <c:pt idx="0">
                  <c:v>My head was well-informed about leave and workload options</c:v>
                </c:pt>
                <c:pt idx="1">
                  <c:v>I was comfortable discussing leave and workload options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26.7</c:v>
                </c:pt>
                <c:pt idx="1">
                  <c:v>13.3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COM Men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cat>
            <c:strRef>
              <c:f>Sheet1!$A$2:$A$3</c:f>
              <c:strCache>
                <c:ptCount val="2"/>
                <c:pt idx="0">
                  <c:v>My head was well-informed about leave and workload options</c:v>
                </c:pt>
                <c:pt idx="1">
                  <c:v>I was comfortable discussing leave and workload options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57.1</c:v>
                </c:pt>
                <c:pt idx="1">
                  <c:v>57.1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5265792"/>
        <c:axId val="105271680"/>
      </c:barChart>
      <c:catAx>
        <c:axId val="105265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05271680"/>
        <c:crosses val="autoZero"/>
        <c:auto val="1"/>
        <c:lblAlgn val="ctr"/>
        <c:lblOffset val="100"/>
        <c:noMultiLvlLbl val="0"/>
      </c:catAx>
      <c:valAx>
        <c:axId val="105271680"/>
        <c:scaling>
          <c:orientation val="minMax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400" b="1" i="0" u="none" strike="noStrike" baseline="0" dirty="0" smtClea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rPr>
                  <a:t>% Faculty Agree Strongly Agree </a:t>
                </a:r>
                <a:endParaRPr lang="en-US" sz="1400" b="1" i="0" u="none" strike="noStrike" baseline="0" dirty="0"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</c:rich>
          </c:tx>
          <c:layout>
            <c:manualLayout>
              <c:xMode val="edge"/>
              <c:yMode val="edge"/>
              <c:x val="1.9075115610548699E-2"/>
              <c:y val="0.1107797900262469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05265792"/>
        <c:crosses val="autoZero"/>
        <c:crossBetween val="between"/>
        <c:majorUnit val="20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89026215473066"/>
          <c:y val="2.3010761154855602E-2"/>
          <c:w val="0.72512217222847097"/>
          <c:h val="7.4997248327830002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~90% AAUP</a:t>
            </a:r>
            <a:endParaRPr lang="en-US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Type</c:v>
                </c:pt>
              </c:strCache>
            </c:strRef>
          </c:tx>
          <c:spPr>
            <a:solidFill>
              <a:schemeClr val="accent3"/>
            </a:solidFill>
          </c:spPr>
          <c:dPt>
            <c:idx val="0"/>
            <c:bubble3D val="0"/>
            <c:spPr>
              <a:solidFill>
                <a:schemeClr val="accent5"/>
              </a:solidFill>
            </c:spPr>
          </c:dPt>
          <c:dPt>
            <c:idx val="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cat>
            <c:strRef>
              <c:f>Sheet1!$A$2:$A$4</c:f>
              <c:strCache>
                <c:ptCount val="3"/>
                <c:pt idx="0">
                  <c:v>Non-Tenure Track</c:v>
                </c:pt>
                <c:pt idx="1">
                  <c:v>Pre-Tenure</c:v>
                </c:pt>
                <c:pt idx="2">
                  <c:v>Tenured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28</c:v>
                </c:pt>
                <c:pt idx="1">
                  <c:v>20</c:v>
                </c:pt>
                <c:pt idx="2">
                  <c:v>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3045867742142006"/>
          <c:y val="0.37445659570331502"/>
          <c:w val="0.454778823378785"/>
          <c:h val="0.35553028093710498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Race/Ethnicity</a:t>
            </a:r>
            <a:endParaRPr lang="en-US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3"/>
            </a:solidFill>
          </c:spPr>
          <c:dPt>
            <c:idx val="0"/>
            <c:bubble3D val="0"/>
            <c:spPr>
              <a:solidFill>
                <a:schemeClr val="accent5"/>
              </a:solidFill>
            </c:spPr>
          </c:dPt>
          <c:dPt>
            <c:idx val="1"/>
            <c:bubble3D val="0"/>
            <c:spPr>
              <a:solidFill>
                <a:schemeClr val="accent6"/>
              </a:solidFill>
            </c:spPr>
          </c:dPt>
          <c:dPt>
            <c:idx val="2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chemeClr val="accent2"/>
              </a:solidFill>
            </c:spPr>
          </c:dPt>
          <c:dPt>
            <c:idx val="4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5"/>
            <c:bubble3D val="0"/>
            <c:spPr>
              <a:solidFill>
                <a:srgbClr val="FFFF00"/>
              </a:solidFill>
            </c:spPr>
          </c:dPt>
          <c:cat>
            <c:strRef>
              <c:f>Sheet1!$A$2:$A$7</c:f>
              <c:strCache>
                <c:ptCount val="6"/>
                <c:pt idx="0">
                  <c:v>White</c:v>
                </c:pt>
                <c:pt idx="1">
                  <c:v>Latino</c:v>
                </c:pt>
                <c:pt idx="2">
                  <c:v>Black</c:v>
                </c:pt>
                <c:pt idx="3">
                  <c:v>Asian</c:v>
                </c:pt>
                <c:pt idx="4">
                  <c:v>Multiple Races</c:v>
                </c:pt>
                <c:pt idx="5">
                  <c:v>Not specified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73</c:v>
                </c:pt>
                <c:pt idx="1">
                  <c:v>3</c:v>
                </c:pt>
                <c:pt idx="2">
                  <c:v>5</c:v>
                </c:pt>
                <c:pt idx="3">
                  <c:v>11</c:v>
                </c:pt>
                <c:pt idx="4">
                  <c:v>3</c:v>
                </c:pt>
                <c:pt idx="5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4147435897435903"/>
          <c:y val="0.29194420141926702"/>
          <c:w val="0.3175"/>
          <c:h val="0.65635753864100299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107 Faculty</a:t>
            </a:r>
            <a:endParaRPr lang="en-US" dirty="0"/>
          </a:p>
        </c:rich>
      </c:tx>
      <c:layout>
        <c:manualLayout>
          <c:xMode val="edge"/>
          <c:yMode val="edge"/>
          <c:x val="9.8638659139943005E-2"/>
          <c:y val="4.9382716049382699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5"/>
            </a:solidFill>
          </c:spPr>
          <c:dPt>
            <c:idx val="0"/>
            <c:bubble3D val="0"/>
            <c:spPr>
              <a:solidFill>
                <a:schemeClr val="accent3"/>
              </a:solidFill>
            </c:spPr>
          </c:dPt>
          <c:cat>
            <c:strRef>
              <c:f>Sheet1!$A$2:$A$3</c:f>
              <c:strCache>
                <c:ptCount val="2"/>
                <c:pt idx="0">
                  <c:v>Men</c:v>
                </c:pt>
                <c:pt idx="1">
                  <c:v>Women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51</c:v>
                </c:pt>
                <c:pt idx="1">
                  <c:v>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8646300975487997"/>
          <c:y val="0.40860454943132102"/>
          <c:w val="0.33211810482478499"/>
          <c:h val="0.26254301545640102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Rank</a:t>
            </a:r>
            <a:endParaRPr lang="en-US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3"/>
            </a:solidFill>
          </c:spPr>
          <c:dPt>
            <c:idx val="0"/>
            <c:bubble3D val="0"/>
            <c:spPr>
              <a:solidFill>
                <a:schemeClr val="accent6"/>
              </a:solidFill>
            </c:spPr>
          </c:dPt>
          <c:dPt>
            <c:idx val="1"/>
            <c:bubble3D val="0"/>
            <c:spPr>
              <a:solidFill>
                <a:schemeClr val="accent5"/>
              </a:solidFill>
            </c:spPr>
          </c:dPt>
          <c:dPt>
            <c:idx val="2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cat>
            <c:strRef>
              <c:f>Sheet1!$A$2:$A$5</c:f>
              <c:strCache>
                <c:ptCount val="4"/>
                <c:pt idx="0">
                  <c:v>Instructor</c:v>
                </c:pt>
                <c:pt idx="1">
                  <c:v>Assistant</c:v>
                </c:pt>
                <c:pt idx="2">
                  <c:v>Associate</c:v>
                </c:pt>
                <c:pt idx="3">
                  <c:v>Full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36</c:v>
                </c:pt>
                <c:pt idx="2">
                  <c:v>35</c:v>
                </c:pt>
                <c:pt idx="3">
                  <c:v>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5516039661708905"/>
          <c:y val="0.29975891902401097"/>
          <c:w val="0.338358121901429"/>
          <c:h val="0.33208612812287303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Appointment</a:t>
            </a:r>
            <a:endParaRPr lang="en-US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Type</c:v>
                </c:pt>
              </c:strCache>
            </c:strRef>
          </c:tx>
          <c:spPr>
            <a:solidFill>
              <a:schemeClr val="accent3"/>
            </a:solidFill>
          </c:spPr>
          <c:dPt>
            <c:idx val="0"/>
            <c:bubble3D val="0"/>
            <c:spPr>
              <a:solidFill>
                <a:schemeClr val="accent5"/>
              </a:solidFill>
            </c:spPr>
          </c:dPt>
          <c:dPt>
            <c:idx val="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cat>
            <c:strRef>
              <c:f>Sheet1!$A$2:$A$3</c:f>
              <c:strCache>
                <c:ptCount val="2"/>
                <c:pt idx="0">
                  <c:v>AAUP</c:v>
                </c:pt>
                <c:pt idx="1">
                  <c:v>Cinical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42</c:v>
                </c:pt>
                <c:pt idx="1">
                  <c:v>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0362940912873697"/>
          <c:y val="0.44853066977738898"/>
          <c:w val="0.29624223801293098"/>
          <c:h val="0.32466608340624098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Race/Ethnicity</a:t>
            </a:r>
            <a:endParaRPr lang="en-US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3"/>
            </a:solidFill>
          </c:spPr>
          <c:dPt>
            <c:idx val="0"/>
            <c:bubble3D val="0"/>
            <c:spPr>
              <a:solidFill>
                <a:schemeClr val="accent5"/>
              </a:solidFill>
            </c:spPr>
          </c:dPt>
          <c:dPt>
            <c:idx val="1"/>
            <c:bubble3D val="0"/>
            <c:spPr>
              <a:solidFill>
                <a:schemeClr val="accent6"/>
              </a:solidFill>
            </c:spPr>
          </c:dPt>
          <c:dPt>
            <c:idx val="2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chemeClr val="accent2"/>
              </a:solidFill>
            </c:spPr>
          </c:dPt>
          <c:dPt>
            <c:idx val="4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5"/>
            <c:bubble3D val="0"/>
            <c:spPr>
              <a:solidFill>
                <a:srgbClr val="FFFF00"/>
              </a:solidFill>
            </c:spPr>
          </c:dPt>
          <c:cat>
            <c:strRef>
              <c:f>Sheet1!$A$2:$A$7</c:f>
              <c:strCache>
                <c:ptCount val="6"/>
                <c:pt idx="0">
                  <c:v>White</c:v>
                </c:pt>
                <c:pt idx="1">
                  <c:v>Latino</c:v>
                </c:pt>
                <c:pt idx="2">
                  <c:v>Black</c:v>
                </c:pt>
                <c:pt idx="3">
                  <c:v>Asian</c:v>
                </c:pt>
                <c:pt idx="4">
                  <c:v>Multiple Races</c:v>
                </c:pt>
                <c:pt idx="5">
                  <c:v>Not specified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74</c:v>
                </c:pt>
                <c:pt idx="1">
                  <c:v>1</c:v>
                </c:pt>
                <c:pt idx="2">
                  <c:v>3</c:v>
                </c:pt>
                <c:pt idx="3">
                  <c:v>19</c:v>
                </c:pt>
                <c:pt idx="4">
                  <c:v>4</c:v>
                </c:pt>
                <c:pt idx="5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4147435897435903"/>
          <c:y val="0.29194420141926702"/>
          <c:w val="0.3175"/>
          <c:h val="0.65635753864100299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Tenure</a:t>
            </a:r>
            <a:endParaRPr lang="en-US" dirty="0"/>
          </a:p>
        </c:rich>
      </c:tx>
      <c:layout>
        <c:manualLayout>
          <c:xMode val="edge"/>
          <c:yMode val="edge"/>
          <c:x val="0.24713238589078801"/>
          <c:y val="4.9382716049382699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Type</c:v>
                </c:pt>
              </c:strCache>
            </c:strRef>
          </c:tx>
          <c:spPr>
            <a:solidFill>
              <a:schemeClr val="accent3"/>
            </a:solidFill>
          </c:spPr>
          <c:dPt>
            <c:idx val="0"/>
            <c:bubble3D val="0"/>
            <c:spPr>
              <a:solidFill>
                <a:schemeClr val="accent5"/>
              </a:solidFill>
            </c:spPr>
          </c:dPt>
          <c:dPt>
            <c:idx val="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cat>
            <c:strRef>
              <c:f>Sheet1!$A$2:$A$4</c:f>
              <c:strCache>
                <c:ptCount val="3"/>
                <c:pt idx="0">
                  <c:v>Non-tenure Track</c:v>
                </c:pt>
                <c:pt idx="1">
                  <c:v>Pre-tenure</c:v>
                </c:pt>
                <c:pt idx="2">
                  <c:v>Tenured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66</c:v>
                </c:pt>
                <c:pt idx="1">
                  <c:v>8</c:v>
                </c:pt>
                <c:pt idx="2">
                  <c:v>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6297900262467204"/>
          <c:y val="0.40532079323417902"/>
          <c:w val="0.43702099737532801"/>
          <c:h val="0.36787595994945099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0.68644</cdr:x>
      <cdr:y>0.79032</cdr:y>
    </cdr:from>
    <cdr:to>
      <cdr:x>0.82203</cdr:x>
      <cdr:y>0.90323</cdr:y>
    </cdr:to>
    <cdr:sp macro="" textlink="">
      <cdr:nvSpPr>
        <cdr:cNvPr id="2" name="Oval 1"/>
        <cdr:cNvSpPr/>
      </cdr:nvSpPr>
      <cdr:spPr>
        <a:xfrm xmlns:a="http://schemas.openxmlformats.org/drawingml/2006/main">
          <a:off x="6172200" y="3733800"/>
          <a:ext cx="1219200" cy="53340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540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7DC066B5-BAA4-CD49-96D9-8624BF101E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3444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corrected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97C9B8-5FCE-BE40-9383-54358D044FA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Table</a:t>
            </a:r>
            <a:r>
              <a:rPr lang="en-US" baseline="0" dirty="0" smtClean="0"/>
              <a:t> 3 –Arranged by effect size. Sometimes feel uncomfortable is bolded to note the scale is reversed.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97C9B8-5FCE-BE40-9383-54358D044FA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Table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97C9B8-5FCE-BE40-9383-54358D044FA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Table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97C9B8-5FCE-BE40-9383-54358D044FA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Table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97C9B8-5FCE-BE40-9383-54358D044FA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Table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97C9B8-5FCE-BE40-9383-54358D044FA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Table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97C9B8-5FCE-BE40-9383-54358D044FA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Table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97C9B8-5FCE-BE40-9383-54358D044FA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Table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97C9B8-5FCE-BE40-9383-54358D044FA3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Table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97C9B8-5FCE-BE40-9383-54358D044FA3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Table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97C9B8-5FCE-BE40-9383-54358D044FA3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corrected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97C9B8-5FCE-BE40-9383-54358D044FA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Table</a:t>
            </a:r>
            <a:r>
              <a:rPr lang="en-US" baseline="0" dirty="0" smtClean="0"/>
              <a:t>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97C9B8-5FCE-BE40-9383-54358D044FA3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corrected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97C9B8-5FCE-BE40-9383-54358D044FA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corrected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97C9B8-5FCE-BE40-9383-54358D044FA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corrected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97C9B8-5FCE-BE40-9383-54358D044FA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97C9B8-5FCE-BE40-9383-54358D044FA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97C9B8-5FCE-BE40-9383-54358D044FA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97C9B8-5FCE-BE40-9383-54358D044FA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Table</a:t>
            </a:r>
            <a:r>
              <a:rPr lang="en-US" baseline="0" dirty="0" smtClean="0"/>
              <a:t> 3 –Arranged by effect size. Sometimes feel uncomfortable is bolded to note the scale is reversed.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97C9B8-5FCE-BE40-9383-54358D044FA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CFA8C-18F5-0C47-83F9-3A508903D7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31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2BCA66-DC53-C947-B014-7FE73364BA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175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4876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4876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87976-79D7-EE46-8C67-EEA79D7548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878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61E157-F910-D14E-9B9D-71ADB2A09C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746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79C31-64FD-A443-9A7C-C205FC8A4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326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8600" cy="3551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35163"/>
            <a:ext cx="4038600" cy="3551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65089-7B37-D24B-BBA6-8513E16D5E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041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5FBC6-8E65-DA44-8FDF-F385763763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30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0683C-B2E5-8544-83D4-1B1F0FA6B6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29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07006-CDF8-8746-A347-CB768296E0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381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517DA-6F86-3F4E-9EAA-BFF531AF9C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549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DE581F-2B70-044D-9775-FF789453A0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532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forUC04_9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09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35163"/>
            <a:ext cx="8229600" cy="355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F6267CA5-A1F3-A14C-9C9A-66AF0809E3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2" name="Picture 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0" y="5689600"/>
            <a:ext cx="22225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82" y="12603"/>
            <a:ext cx="9157982" cy="6934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5300" y="2001514"/>
            <a:ext cx="8458200" cy="1470025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latin typeface="Calibri" panose="020F0502020204030204" pitchFamily="34" charset="0"/>
              </a:rPr>
              <a:t>Welcome to the </a:t>
            </a:r>
            <a:br>
              <a:rPr lang="en-US" sz="4800" dirty="0">
                <a:latin typeface="Calibri" panose="020F0502020204030204" pitchFamily="34" charset="0"/>
              </a:rPr>
            </a:br>
            <a:r>
              <a:rPr lang="en-US" sz="4800" dirty="0">
                <a:latin typeface="Calibri" panose="020F0502020204030204" pitchFamily="34" charset="0"/>
              </a:rPr>
              <a:t>University of Cincinnati’s </a:t>
            </a:r>
            <a:br>
              <a:rPr lang="en-US" sz="4800" dirty="0">
                <a:latin typeface="Calibri" panose="020F0502020204030204" pitchFamily="34" charset="0"/>
              </a:rPr>
            </a:br>
            <a:r>
              <a:rPr lang="en-US" sz="4800" b="1" dirty="0">
                <a:latin typeface="Calibri" panose="020F0502020204030204" pitchFamily="34" charset="0"/>
              </a:rPr>
              <a:t>Women in </a:t>
            </a:r>
            <a:r>
              <a:rPr lang="en-US" sz="4800" b="1" dirty="0" smtClean="0">
                <a:latin typeface="Calibri" panose="020F0502020204030204" pitchFamily="34" charset="0"/>
              </a:rPr>
              <a:t>Medicine &amp; Science</a:t>
            </a:r>
            <a:br>
              <a:rPr lang="en-US" sz="4800" b="1" dirty="0" smtClean="0">
                <a:latin typeface="Calibri" panose="020F0502020204030204" pitchFamily="34" charset="0"/>
              </a:rPr>
            </a:br>
            <a:r>
              <a:rPr lang="en-US" sz="4800" dirty="0" smtClean="0">
                <a:latin typeface="Calibri" panose="020F0502020204030204" pitchFamily="34" charset="0"/>
              </a:rPr>
              <a:t>Chapter</a:t>
            </a:r>
            <a:endParaRPr lang="en-US" sz="3600" dirty="0">
              <a:latin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4419600"/>
            <a:ext cx="6400800" cy="17526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Est. 2015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800" y="5105400"/>
            <a:ext cx="716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dirty="0" smtClean="0">
              <a:latin typeface="Calibri" panose="020F0502020204030204" pitchFamily="34" charset="0"/>
            </a:endParaRPr>
          </a:p>
          <a:p>
            <a:pPr algn="ctr"/>
            <a:r>
              <a:rPr lang="en-US" sz="2400" b="1" dirty="0" smtClean="0">
                <a:latin typeface="Calibri" panose="020F0502020204030204" pitchFamily="34" charset="0"/>
              </a:rPr>
              <a:t>April 26, 2017</a:t>
            </a:r>
          </a:p>
          <a:p>
            <a:pPr algn="ctr"/>
            <a:r>
              <a:rPr lang="en-US" sz="2400" b="1" dirty="0" smtClean="0">
                <a:latin typeface="Calibri" panose="020F0502020204030204" pitchFamily="34" charset="0"/>
              </a:rPr>
              <a:t>MSB-2001</a:t>
            </a:r>
            <a:endParaRPr lang="en-US" sz="2400" b="1" dirty="0">
              <a:latin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81900" y="152400"/>
            <a:ext cx="1447800" cy="1622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959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Priorities for Career Success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67400" y="5562600"/>
            <a:ext cx="2133600" cy="990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3577845"/>
              </p:ext>
            </p:extLst>
          </p:nvPr>
        </p:nvGraphicFramePr>
        <p:xfrm>
          <a:off x="76200" y="1600200"/>
          <a:ext cx="89916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8088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Priorities for Career Success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67400" y="5562600"/>
            <a:ext cx="2133600" cy="990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6254821"/>
              </p:ext>
            </p:extLst>
          </p:nvPr>
        </p:nvGraphicFramePr>
        <p:xfrm>
          <a:off x="0" y="1600200"/>
          <a:ext cx="91440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7862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 smtClean="0">
                <a:solidFill>
                  <a:srgbClr val="000000"/>
                </a:solidFill>
              </a:rPr>
              <a:t>Confidence, Engagement,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and Intention to Stay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67400" y="5562600"/>
            <a:ext cx="2133600" cy="990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1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8071108"/>
              </p:ext>
            </p:extLst>
          </p:nvPr>
        </p:nvGraphicFramePr>
        <p:xfrm>
          <a:off x="533400" y="1752600"/>
          <a:ext cx="8153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3908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 smtClean="0">
                <a:solidFill>
                  <a:srgbClr val="000000"/>
                </a:solidFill>
              </a:rPr>
              <a:t>Confidence, Engagement,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and Intention to Stay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67400" y="5562600"/>
            <a:ext cx="2133600" cy="990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9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1582403"/>
              </p:ext>
            </p:extLst>
          </p:nvPr>
        </p:nvGraphicFramePr>
        <p:xfrm>
          <a:off x="2362200" y="1752600"/>
          <a:ext cx="41910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4921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 smtClean="0">
                <a:solidFill>
                  <a:srgbClr val="000000"/>
                </a:solidFill>
              </a:rPr>
              <a:t>Confidence, Engagement,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and Intention to Stay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67400" y="5562600"/>
            <a:ext cx="2133600" cy="990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1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6215974"/>
              </p:ext>
            </p:extLst>
          </p:nvPr>
        </p:nvGraphicFramePr>
        <p:xfrm>
          <a:off x="228600" y="1752600"/>
          <a:ext cx="8534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0809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Department Climate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3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9766586"/>
              </p:ext>
            </p:extLst>
          </p:nvPr>
        </p:nvGraphicFramePr>
        <p:xfrm>
          <a:off x="838200" y="1676400"/>
          <a:ext cx="67818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/>
          <p:nvPr/>
        </p:nvSpPr>
        <p:spPr>
          <a:xfrm>
            <a:off x="5791200" y="5562600"/>
            <a:ext cx="2133600" cy="990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19800" y="47244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Actively</a:t>
            </a:r>
          </a:p>
          <a:p>
            <a:pPr algn="ctr"/>
            <a:r>
              <a:rPr lang="en-US" sz="1200" dirty="0"/>
              <a:t>p</a:t>
            </a:r>
            <a:r>
              <a:rPr lang="en-US" sz="1200" dirty="0" smtClean="0"/>
              <a:t>articipate in</a:t>
            </a:r>
          </a:p>
          <a:p>
            <a:pPr algn="ctr"/>
            <a:r>
              <a:rPr lang="en-US" sz="1200" dirty="0"/>
              <a:t>d</a:t>
            </a:r>
            <a:r>
              <a:rPr lang="en-US" sz="1200" dirty="0" smtClean="0"/>
              <a:t>ecision-making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38400" y="47244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I sometimes feel uncomfortable</a:t>
            </a:r>
          </a:p>
          <a:p>
            <a:pPr algn="ctr"/>
            <a:r>
              <a:rPr lang="en-US" sz="1200" b="1" dirty="0" smtClean="0"/>
              <a:t>speaking up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19600" y="47244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Decision-making is transparent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71800" y="6096000"/>
            <a:ext cx="3657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Bold item indicates scale is reversed.</a:t>
            </a:r>
            <a:endParaRPr lang="en-US" sz="1200" dirty="0"/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4165600" y="3635851"/>
          <a:ext cx="812800" cy="149860"/>
        </p:xfrm>
        <a:graphic>
          <a:graphicData uri="http://schemas.openxmlformats.org/drawingml/2006/table">
            <a:tbl>
              <a:tblPr/>
              <a:tblGrid>
                <a:gridCol w="812800"/>
              </a:tblGrid>
              <a:tr h="139700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052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708443"/>
              </p:ext>
            </p:extLst>
          </p:nvPr>
        </p:nvGraphicFramePr>
        <p:xfrm>
          <a:off x="2057400" y="1676400"/>
          <a:ext cx="49530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Department Climate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91200" y="5562600"/>
            <a:ext cx="2133600" cy="990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257800" y="4724400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Treated with</a:t>
            </a:r>
          </a:p>
          <a:p>
            <a:pPr algn="ctr"/>
            <a:r>
              <a:rPr lang="en-US" sz="1200" dirty="0" smtClean="0"/>
              <a:t>respect when</a:t>
            </a:r>
          </a:p>
          <a:p>
            <a:pPr algn="ctr"/>
            <a:r>
              <a:rPr lang="en-US" sz="1200" dirty="0"/>
              <a:t>d</a:t>
            </a:r>
            <a:r>
              <a:rPr lang="en-US" sz="1200" dirty="0" smtClean="0"/>
              <a:t>isagreeing with</a:t>
            </a:r>
          </a:p>
          <a:p>
            <a:pPr algn="ctr"/>
            <a:r>
              <a:rPr lang="en-US" sz="1200" dirty="0" smtClean="0"/>
              <a:t>colleagues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29000" y="47244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I sometimes feel uncomfortable</a:t>
            </a:r>
          </a:p>
          <a:p>
            <a:pPr algn="ctr"/>
            <a:r>
              <a:rPr lang="en-US" sz="1200" b="1" dirty="0" smtClean="0"/>
              <a:t>speaking up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24200" y="6096000"/>
            <a:ext cx="3657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Bold item indicates scale is reversed.</a:t>
            </a:r>
            <a:endParaRPr lang="en-US" sz="1200" dirty="0"/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4165600" y="3635851"/>
          <a:ext cx="812800" cy="149860"/>
        </p:xfrm>
        <a:graphic>
          <a:graphicData uri="http://schemas.openxmlformats.org/drawingml/2006/table">
            <a:tbl>
              <a:tblPr/>
              <a:tblGrid>
                <a:gridCol w="812800"/>
              </a:tblGrid>
              <a:tr h="139700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925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Department Climate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3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9631716"/>
              </p:ext>
            </p:extLst>
          </p:nvPr>
        </p:nvGraphicFramePr>
        <p:xfrm>
          <a:off x="0" y="1600200"/>
          <a:ext cx="8915400" cy="4127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/>
          <p:nvPr/>
        </p:nvSpPr>
        <p:spPr>
          <a:xfrm>
            <a:off x="5791200" y="5562600"/>
            <a:ext cx="2133600" cy="990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65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Department Climate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3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1228049"/>
              </p:ext>
            </p:extLst>
          </p:nvPr>
        </p:nvGraphicFramePr>
        <p:xfrm>
          <a:off x="0" y="1600200"/>
          <a:ext cx="8915400" cy="4127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/>
          <p:nvPr/>
        </p:nvSpPr>
        <p:spPr>
          <a:xfrm>
            <a:off x="5791200" y="5562600"/>
            <a:ext cx="2133600" cy="990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49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Department Climate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3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3138422"/>
              </p:ext>
            </p:extLst>
          </p:nvPr>
        </p:nvGraphicFramePr>
        <p:xfrm>
          <a:off x="0" y="1600200"/>
          <a:ext cx="8915400" cy="4127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/>
          <p:nvPr/>
        </p:nvSpPr>
        <p:spPr>
          <a:xfrm>
            <a:off x="5791200" y="5562600"/>
            <a:ext cx="2133600" cy="990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50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82" y="-76200"/>
            <a:ext cx="9157982" cy="69342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900" y="152400"/>
            <a:ext cx="1447800" cy="1622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14400" y="2057400"/>
            <a:ext cx="7950841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</a:rPr>
              <a:t>Welcome &amp; Call to Order</a:t>
            </a:r>
            <a:r>
              <a:rPr lang="en-US" dirty="0">
                <a:latin typeface="Calibri" panose="020F0502020204030204" pitchFamily="34" charset="0"/>
              </a:rPr>
              <a:t> – President, Erin Haynes, </a:t>
            </a:r>
            <a:r>
              <a:rPr lang="en-US" dirty="0" err="1">
                <a:latin typeface="Calibri" panose="020F0502020204030204" pitchFamily="34" charset="0"/>
              </a:rPr>
              <a:t>DrPH</a:t>
            </a:r>
            <a:endParaRPr lang="en-US" sz="1600" dirty="0">
              <a:latin typeface="Calibri" panose="020F0502020204030204" pitchFamily="34" charset="0"/>
            </a:endParaRP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	a. Introduction </a:t>
            </a:r>
            <a:r>
              <a:rPr lang="en-US" dirty="0">
                <a:latin typeface="Calibri" panose="020F0502020204030204" pitchFamily="34" charset="0"/>
              </a:rPr>
              <a:t>to </a:t>
            </a:r>
            <a:r>
              <a:rPr lang="en-US" dirty="0" smtClean="0">
                <a:latin typeface="Calibri" panose="020F0502020204030204" pitchFamily="34" charset="0"/>
              </a:rPr>
              <a:t>Valerie Hardcastle, PhD</a:t>
            </a:r>
          </a:p>
          <a:p>
            <a:pPr lvl="1"/>
            <a:endParaRPr lang="en-US" sz="1600" dirty="0">
              <a:latin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b="1" dirty="0" smtClean="0">
                <a:latin typeface="Calibri" panose="020F0502020204030204" pitchFamily="34" charset="0"/>
              </a:rPr>
              <a:t>“The </a:t>
            </a:r>
            <a:r>
              <a:rPr lang="en-US" b="1" dirty="0">
                <a:latin typeface="Calibri" panose="020F0502020204030204" pitchFamily="34" charset="0"/>
              </a:rPr>
              <a:t>Climate in COM: Results from the LEAF Action Planning Survey</a:t>
            </a:r>
            <a:r>
              <a:rPr lang="en-US" b="1" dirty="0" smtClean="0">
                <a:latin typeface="Calibri" panose="020F0502020204030204" pitchFamily="34" charset="0"/>
              </a:rPr>
              <a:t>”</a:t>
            </a:r>
          </a:p>
          <a:p>
            <a:pPr lvl="0"/>
            <a:r>
              <a:rPr lang="en-US" sz="1600" dirty="0">
                <a:latin typeface="Calibri" panose="020F0502020204030204" pitchFamily="34" charset="0"/>
              </a:rPr>
              <a:t>	 </a:t>
            </a:r>
            <a:r>
              <a:rPr lang="en-US" sz="1600" dirty="0" smtClean="0">
                <a:latin typeface="Calibri" panose="020F0502020204030204" pitchFamily="34" charset="0"/>
              </a:rPr>
              <a:t>  Valerie Hardcastle, PhD</a:t>
            </a:r>
          </a:p>
          <a:p>
            <a:pPr lvl="0"/>
            <a:r>
              <a:rPr lang="en-US" sz="1600" b="1" dirty="0">
                <a:latin typeface="Calibri" panose="020F0502020204030204" pitchFamily="34" charset="0"/>
              </a:rPr>
              <a:t>	 </a:t>
            </a:r>
            <a:r>
              <a:rPr lang="en-US" sz="1600" b="1" dirty="0" smtClean="0">
                <a:latin typeface="Calibri" panose="020F0502020204030204" pitchFamily="34" charset="0"/>
              </a:rPr>
              <a:t>  </a:t>
            </a:r>
            <a:r>
              <a:rPr lang="en-US" sz="1600" dirty="0" smtClean="0">
                <a:latin typeface="Calibri" panose="020F0502020204030204" pitchFamily="34" charset="0"/>
              </a:rPr>
              <a:t>Professor </a:t>
            </a:r>
            <a:r>
              <a:rPr lang="en-US" sz="1600" dirty="0">
                <a:latin typeface="Calibri" panose="020F0502020204030204" pitchFamily="34" charset="0"/>
              </a:rPr>
              <a:t>of Philosophy, Psychology, and Psychiatry &amp; Behavioral Neuroscience</a:t>
            </a:r>
          </a:p>
          <a:p>
            <a:pPr lvl="0"/>
            <a:r>
              <a:rPr lang="en-US" sz="1600" dirty="0">
                <a:latin typeface="Calibri" panose="020F0502020204030204" pitchFamily="34" charset="0"/>
              </a:rPr>
              <a:t>             </a:t>
            </a:r>
            <a:r>
              <a:rPr lang="en-US" sz="1600" dirty="0" smtClean="0">
                <a:latin typeface="Calibri" panose="020F0502020204030204" pitchFamily="34" charset="0"/>
              </a:rPr>
              <a:t>	   Executive </a:t>
            </a:r>
            <a:r>
              <a:rPr lang="en-US" sz="1600" dirty="0">
                <a:latin typeface="Calibri" panose="020F0502020204030204" pitchFamily="34" charset="0"/>
              </a:rPr>
              <a:t>Director, UC LEAF </a:t>
            </a:r>
          </a:p>
          <a:p>
            <a:pPr lvl="0"/>
            <a:endParaRPr lang="en-US" sz="1600" dirty="0">
              <a:latin typeface="Calibri" panose="020F0502020204030204" pitchFamily="34" charset="0"/>
            </a:endParaRPr>
          </a:p>
          <a:p>
            <a:pPr lvl="0"/>
            <a:r>
              <a:rPr lang="en-US" b="1" dirty="0" smtClean="0">
                <a:latin typeface="Calibri" panose="020F0502020204030204" pitchFamily="34" charset="0"/>
              </a:rPr>
              <a:t>3.   Next </a:t>
            </a:r>
            <a:r>
              <a:rPr lang="en-US" b="1" dirty="0">
                <a:latin typeface="Calibri" panose="020F0502020204030204" pitchFamily="34" charset="0"/>
              </a:rPr>
              <a:t>Meeting: </a:t>
            </a:r>
            <a:r>
              <a:rPr lang="en-US" dirty="0">
                <a:latin typeface="Calibri" panose="020F0502020204030204" pitchFamily="34" charset="0"/>
              </a:rPr>
              <a:t>Wednesday, </a:t>
            </a:r>
            <a:r>
              <a:rPr lang="en-US" dirty="0" smtClean="0">
                <a:latin typeface="Calibri" panose="020F0502020204030204" pitchFamily="34" charset="0"/>
              </a:rPr>
              <a:t>May 31, </a:t>
            </a:r>
            <a:r>
              <a:rPr lang="en-US" dirty="0">
                <a:latin typeface="Calibri" panose="020F0502020204030204" pitchFamily="34" charset="0"/>
              </a:rPr>
              <a:t>2017, noon-1:30 PM, </a:t>
            </a:r>
            <a:r>
              <a:rPr lang="en-US" dirty="0" smtClean="0">
                <a:latin typeface="Calibri" panose="020F0502020204030204" pitchFamily="34" charset="0"/>
              </a:rPr>
              <a:t>MSB-2001</a:t>
            </a:r>
            <a:endParaRPr lang="en-US" sz="1600" dirty="0">
              <a:latin typeface="Calibri" panose="020F0502020204030204" pitchFamily="34" charset="0"/>
            </a:endParaRPr>
          </a:p>
          <a:p>
            <a:r>
              <a:rPr lang="en-US" dirty="0"/>
              <a:t> 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2507609" y="698527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Calibri" panose="020F0502020204030204" pitchFamily="34" charset="0"/>
              </a:rPr>
              <a:t>AGENDA ITEMS</a:t>
            </a:r>
            <a:endParaRPr lang="en-US" sz="48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70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University Climate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3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7372262"/>
              </p:ext>
            </p:extLst>
          </p:nvPr>
        </p:nvGraphicFramePr>
        <p:xfrm>
          <a:off x="0" y="1600200"/>
          <a:ext cx="8915400" cy="4127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/>
          <p:nvPr/>
        </p:nvSpPr>
        <p:spPr>
          <a:xfrm>
            <a:off x="5791200" y="5562600"/>
            <a:ext cx="2133600" cy="990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44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University Values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91200" y="5562600"/>
            <a:ext cx="2133600" cy="990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3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4883032"/>
              </p:ext>
            </p:extLst>
          </p:nvPr>
        </p:nvGraphicFramePr>
        <p:xfrm>
          <a:off x="914400" y="1066800"/>
          <a:ext cx="7315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668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URM Faculty Support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91200" y="5562600"/>
            <a:ext cx="2133600" cy="990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8337969"/>
              </p:ext>
            </p:extLst>
          </p:nvPr>
        </p:nvGraphicFramePr>
        <p:xfrm>
          <a:off x="914400" y="1066800"/>
          <a:ext cx="7315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180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Workplace Climate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91200" y="5562600"/>
            <a:ext cx="2133600" cy="990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3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4202156"/>
              </p:ext>
            </p:extLst>
          </p:nvPr>
        </p:nvGraphicFramePr>
        <p:xfrm>
          <a:off x="0" y="1066800"/>
          <a:ext cx="9144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9034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Workplace Climate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91200" y="5562600"/>
            <a:ext cx="2133600" cy="990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3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8937117"/>
              </p:ext>
            </p:extLst>
          </p:nvPr>
        </p:nvGraphicFramePr>
        <p:xfrm>
          <a:off x="381000" y="1371600"/>
          <a:ext cx="8458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6026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Dual Career Support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91200" y="5562600"/>
            <a:ext cx="2133600" cy="990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3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1936668"/>
              </p:ext>
            </p:extLst>
          </p:nvPr>
        </p:nvGraphicFramePr>
        <p:xfrm>
          <a:off x="0" y="990600"/>
          <a:ext cx="91440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5807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000000"/>
                </a:solidFill>
              </a:rPr>
              <a:t>Faculty with Family Care Responsibilities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sz="2400" dirty="0" smtClean="0"/>
              <a:t>(Who had/adopted a child within last 10 years)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67400" y="5562600"/>
            <a:ext cx="2133600" cy="990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11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7443249"/>
              </p:ext>
            </p:extLst>
          </p:nvPr>
        </p:nvGraphicFramePr>
        <p:xfrm>
          <a:off x="914400" y="2590800"/>
          <a:ext cx="74676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2216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0" y="5689600"/>
            <a:ext cx="22225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130425"/>
            <a:ext cx="8839200" cy="14700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2016 LEAF Action Planning Survey Results</a:t>
            </a:r>
            <a:br>
              <a:rPr lang="en-US" dirty="0" smtClean="0"/>
            </a:br>
            <a:r>
              <a:rPr lang="en-US" sz="2800" dirty="0" smtClean="0">
                <a:solidFill>
                  <a:srgbClr val="FF0000"/>
                </a:solidFill>
              </a:rPr>
              <a:t>Women in Medicine &amp; Science (WIMS)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Survey Participation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79778660"/>
              </p:ext>
            </p:extLst>
          </p:nvPr>
        </p:nvGraphicFramePr>
        <p:xfrm>
          <a:off x="604982" y="1752600"/>
          <a:ext cx="2339752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8373547"/>
              </p:ext>
            </p:extLst>
          </p:nvPr>
        </p:nvGraphicFramePr>
        <p:xfrm>
          <a:off x="6396182" y="1752600"/>
          <a:ext cx="27432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0870143"/>
              </p:ext>
            </p:extLst>
          </p:nvPr>
        </p:nvGraphicFramePr>
        <p:xfrm>
          <a:off x="3271982" y="1752600"/>
          <a:ext cx="31242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7775063"/>
              </p:ext>
            </p:extLst>
          </p:nvPr>
        </p:nvGraphicFramePr>
        <p:xfrm>
          <a:off x="1371600" y="4038600"/>
          <a:ext cx="38100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Rectangle 10"/>
          <p:cNvSpPr/>
          <p:nvPr/>
        </p:nvSpPr>
        <p:spPr>
          <a:xfrm>
            <a:off x="5791200" y="5562600"/>
            <a:ext cx="2133600" cy="990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91200" y="4648200"/>
            <a:ext cx="2971800" cy="762000"/>
          </a:xfrm>
        </p:spPr>
        <p:txBody>
          <a:bodyPr/>
          <a:lstStyle/>
          <a:p>
            <a:pPr>
              <a:buFont typeface="Wingdings" charset="2"/>
              <a:buChar char="Ø"/>
            </a:pPr>
            <a:r>
              <a:rPr lang="en-US" sz="1800" dirty="0" smtClean="0"/>
              <a:t>22 </a:t>
            </a:r>
            <a:r>
              <a:rPr lang="en-US" sz="1800" dirty="0"/>
              <a:t>Joint appointments</a:t>
            </a:r>
          </a:p>
          <a:p>
            <a:pPr>
              <a:buFont typeface="Wingdings" charset="2"/>
              <a:buChar char="Ø"/>
            </a:pPr>
            <a:r>
              <a:rPr lang="en-US" sz="1800" dirty="0"/>
              <a:t>94 Dual-career </a:t>
            </a:r>
            <a:r>
              <a:rPr lang="en-US" sz="1800" dirty="0" smtClean="0"/>
              <a:t>faculty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64184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 Survey Participation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39094928"/>
              </p:ext>
            </p:extLst>
          </p:nvPr>
        </p:nvGraphicFramePr>
        <p:xfrm>
          <a:off x="304800" y="1981200"/>
          <a:ext cx="2339752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5905858"/>
              </p:ext>
            </p:extLst>
          </p:nvPr>
        </p:nvGraphicFramePr>
        <p:xfrm>
          <a:off x="6324600" y="1981200"/>
          <a:ext cx="27432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5483125"/>
              </p:ext>
            </p:extLst>
          </p:nvPr>
        </p:nvGraphicFramePr>
        <p:xfrm>
          <a:off x="3124200" y="1981200"/>
          <a:ext cx="31242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389996"/>
              </p:ext>
            </p:extLst>
          </p:nvPr>
        </p:nvGraphicFramePr>
        <p:xfrm>
          <a:off x="1219200" y="4419600"/>
          <a:ext cx="38100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Rectangle 10"/>
          <p:cNvSpPr/>
          <p:nvPr/>
        </p:nvSpPr>
        <p:spPr>
          <a:xfrm>
            <a:off x="5791200" y="5562600"/>
            <a:ext cx="2133600" cy="990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12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4293515"/>
              </p:ext>
            </p:extLst>
          </p:nvPr>
        </p:nvGraphicFramePr>
        <p:xfrm>
          <a:off x="5105400" y="4419600"/>
          <a:ext cx="31242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0" y="4038600"/>
            <a:ext cx="2971800" cy="762000"/>
          </a:xfrm>
        </p:spPr>
        <p:txBody>
          <a:bodyPr/>
          <a:lstStyle/>
          <a:p>
            <a:pPr>
              <a:buFont typeface="Wingdings" charset="2"/>
              <a:buChar char="Ø"/>
            </a:pPr>
            <a:r>
              <a:rPr lang="en-US" sz="1600" dirty="0" smtClean="0"/>
              <a:t>60% have significant family care responsibilities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330603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Take-</a:t>
            </a:r>
            <a:r>
              <a:rPr lang="en-US" dirty="0" err="1" smtClean="0"/>
              <a:t>Aways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COM Faculty’s priorities differ significantly from other UC STEM faculty </a:t>
            </a:r>
          </a:p>
          <a:p>
            <a:r>
              <a:rPr lang="en-US" sz="2800" dirty="0" smtClean="0"/>
              <a:t>Women in COM experience UC very differently from men</a:t>
            </a:r>
          </a:p>
          <a:p>
            <a:pPr lvl="1"/>
            <a:r>
              <a:rPr lang="en-US" sz="2400" dirty="0" smtClean="0"/>
              <a:t>Sexism is alive and well in COM</a:t>
            </a:r>
          </a:p>
          <a:p>
            <a:r>
              <a:rPr lang="en-US" sz="2800" dirty="0" smtClean="0"/>
              <a:t>Tenure-track and Non-tenure track faculty experience UC very differently from each other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61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Priorities for Career Success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67400" y="5562600"/>
            <a:ext cx="2133600" cy="990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1985812"/>
              </p:ext>
            </p:extLst>
          </p:nvPr>
        </p:nvGraphicFramePr>
        <p:xfrm>
          <a:off x="609600" y="1600200"/>
          <a:ext cx="8153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Oval 2"/>
          <p:cNvSpPr/>
          <p:nvPr/>
        </p:nvSpPr>
        <p:spPr>
          <a:xfrm>
            <a:off x="1828800" y="5105400"/>
            <a:ext cx="1447800" cy="6858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429000" y="5105400"/>
            <a:ext cx="1752600" cy="9906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14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Priorities for Career Success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67400" y="5562600"/>
            <a:ext cx="2133600" cy="990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1989241"/>
              </p:ext>
            </p:extLst>
          </p:nvPr>
        </p:nvGraphicFramePr>
        <p:xfrm>
          <a:off x="1828800" y="1600200"/>
          <a:ext cx="48768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Oval 4"/>
          <p:cNvSpPr/>
          <p:nvPr/>
        </p:nvSpPr>
        <p:spPr>
          <a:xfrm>
            <a:off x="3352800" y="5105400"/>
            <a:ext cx="1600200" cy="10668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029200" y="5105400"/>
            <a:ext cx="1447800" cy="6858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88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Priorities for Career Success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67400" y="5562600"/>
            <a:ext cx="2133600" cy="990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0250816"/>
              </p:ext>
            </p:extLst>
          </p:nvPr>
        </p:nvGraphicFramePr>
        <p:xfrm>
          <a:off x="457200" y="1600200"/>
          <a:ext cx="8153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Oval 5"/>
          <p:cNvSpPr/>
          <p:nvPr/>
        </p:nvSpPr>
        <p:spPr>
          <a:xfrm>
            <a:off x="2057400" y="5029200"/>
            <a:ext cx="1219200" cy="6096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05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0000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5420</TotalTime>
  <Words>425</Words>
  <Application>Microsoft Office PowerPoint</Application>
  <PresentationFormat>On-screen Show (4:3)</PresentationFormat>
  <Paragraphs>133</Paragraphs>
  <Slides>26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Default Design</vt:lpstr>
      <vt:lpstr>Welcome to the  University of Cincinnati’s  Women in Medicine &amp; Science Chapter</vt:lpstr>
      <vt:lpstr>PowerPoint Presentation</vt:lpstr>
      <vt:lpstr>2016 LEAF Action Planning Survey Results Women in Medicine &amp; Science (WIMS)</vt:lpstr>
      <vt:lpstr>Overall Survey Participation</vt:lpstr>
      <vt:lpstr>COM Survey Participation</vt:lpstr>
      <vt:lpstr>Take-Aways</vt:lpstr>
      <vt:lpstr>Priorities for Career Success</vt:lpstr>
      <vt:lpstr>Priorities for Career Success</vt:lpstr>
      <vt:lpstr>Priorities for Career Success</vt:lpstr>
      <vt:lpstr>Priorities for Career Success</vt:lpstr>
      <vt:lpstr>Priorities for Career Success</vt:lpstr>
      <vt:lpstr>Confidence, Engagement, and Intention to Stay</vt:lpstr>
      <vt:lpstr>Confidence, Engagement, and Intention to Stay</vt:lpstr>
      <vt:lpstr>Confidence, Engagement, and Intention to Stay</vt:lpstr>
      <vt:lpstr>Department Climate</vt:lpstr>
      <vt:lpstr>Department Climate</vt:lpstr>
      <vt:lpstr>Department Climate</vt:lpstr>
      <vt:lpstr>Department Climate</vt:lpstr>
      <vt:lpstr>Department Climate</vt:lpstr>
      <vt:lpstr>University Climate</vt:lpstr>
      <vt:lpstr>University Values</vt:lpstr>
      <vt:lpstr>URM Faculty Support</vt:lpstr>
      <vt:lpstr>Workplace Climate</vt:lpstr>
      <vt:lpstr>Workplace Climate</vt:lpstr>
      <vt:lpstr>Dual Career Support</vt:lpstr>
      <vt:lpstr>Faculty with Family Care Responsibilities (Who had/adopted a child within last 10 years)</vt:lpstr>
    </vt:vector>
  </TitlesOfParts>
  <Company>University of Cincinnati, uc.edu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Emma Jones</dc:creator>
  <cp:lastModifiedBy>Emma Jones</cp:lastModifiedBy>
  <cp:revision>368</cp:revision>
  <dcterms:created xsi:type="dcterms:W3CDTF">2007-07-19T21:04:34Z</dcterms:created>
  <dcterms:modified xsi:type="dcterms:W3CDTF">2017-06-06T15:32:27Z</dcterms:modified>
</cp:coreProperties>
</file>