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71" r:id="rId3"/>
    <p:sldId id="273" r:id="rId4"/>
    <p:sldId id="299" r:id="rId5"/>
    <p:sldId id="297" r:id="rId6"/>
    <p:sldId id="303" r:id="rId7"/>
    <p:sldId id="298" r:id="rId8"/>
    <p:sldId id="300" r:id="rId9"/>
    <p:sldId id="274" r:id="rId10"/>
    <p:sldId id="257" r:id="rId11"/>
    <p:sldId id="262" r:id="rId12"/>
    <p:sldId id="258" r:id="rId13"/>
    <p:sldId id="263" r:id="rId14"/>
    <p:sldId id="260" r:id="rId15"/>
    <p:sldId id="265" r:id="rId16"/>
    <p:sldId id="261" r:id="rId17"/>
    <p:sldId id="268" r:id="rId18"/>
    <p:sldId id="267" r:id="rId19"/>
    <p:sldId id="269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9" autoAdjust="0"/>
  </p:normalViewPr>
  <p:slideViewPr>
    <p:cSldViewPr>
      <p:cViewPr varScale="1">
        <p:scale>
          <a:sx n="79" d="100"/>
          <a:sy n="79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12.xlsx"/><Relationship Id="rId3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6.xlsx"/><Relationship Id="rId3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9.xlsx"/><Relationship Id="rId3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"/>
          <c:y val="0.0942460317460317"/>
          <c:w val="0.66156462585034"/>
          <c:h val="0.771825396825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7D-41B2-BFE9-081E05BF569D}"/>
              </c:ext>
            </c:extLst>
          </c:dPt>
          <c:dPt>
            <c:idx val="1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2-0D7D-41B2-BFE9-081E05BF569D}"/>
              </c:ext>
            </c:extLst>
          </c:dPt>
          <c:dLbls>
            <c:dLbl>
              <c:idx val="0"/>
              <c:layout>
                <c:manualLayout>
                  <c:x val="0.231053082650383"/>
                  <c:y val="-0.015060617422822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21%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7D-41B2-BFE9-081E05BF569D}"/>
                </c:ext>
              </c:extLst>
            </c:dLbl>
            <c:dLbl>
              <c:idx val="1"/>
              <c:layout>
                <c:manualLayout>
                  <c:x val="-0.194692270609031"/>
                  <c:y val="0.018872015998000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79%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7D-41B2-BFE9-081E05BF5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0.213</c:v>
                </c:pt>
                <c:pt idx="1">
                  <c:v>0.787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7D-41B2-BFE9-081E05BF5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6"/>
          <c:y val="0.0987903225806451"/>
          <c:w val="0.649659863945578"/>
          <c:h val="0.7701612903225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6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44-4737-8CA8-06D69C077AF9}"/>
              </c:ext>
            </c:extLst>
          </c:dPt>
          <c:dPt>
            <c:idx val="1"/>
            <c:bubble3D val="0"/>
            <c:explosion val="9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44-4737-8CA8-06D69C077AF9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4-B744-4737-8CA8-06D69C077AF9}"/>
              </c:ext>
            </c:extLst>
          </c:dPt>
          <c:dLbls>
            <c:dLbl>
              <c:idx val="0"/>
              <c:layout>
                <c:manualLayout>
                  <c:x val="0.15962441314554"/>
                  <c:y val="-0.10236220472440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4-4737-8CA8-06D69C077AF9}"/>
                </c:ext>
              </c:extLst>
            </c:dLbl>
            <c:dLbl>
              <c:idx val="1"/>
              <c:layout>
                <c:manualLayout>
                  <c:x val="0.0808179334726016"/>
                  <c:y val="0.15430499110998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6% URM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4-4737-8CA8-06D69C077AF9}"/>
                </c:ext>
              </c:extLst>
            </c:dLbl>
            <c:dLbl>
              <c:idx val="2"/>
              <c:layout>
                <c:manualLayout>
                  <c:x val="-0.166666666666667"/>
                  <c:y val="-0.01612903225806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62%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4-4737-8CA8-06D69C077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0.324</c:v>
                </c:pt>
                <c:pt idx="1">
                  <c:v>0.056</c:v>
                </c:pt>
                <c:pt idx="2" formatCode="0%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44-4737-8CA8-06D69C077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6"/>
          <c:y val="0.0987903225806451"/>
          <c:w val="0.649659863945578"/>
          <c:h val="0.7701612903225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8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D5-4083-8A21-E0F9BC4AB6E8}"/>
              </c:ext>
            </c:extLst>
          </c:dPt>
          <c:dPt>
            <c:idx val="1"/>
            <c:bubble3D val="0"/>
            <c:explosion val="13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D5-4083-8A21-E0F9BC4AB6E8}"/>
              </c:ext>
            </c:extLst>
          </c:dPt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CD5-4083-8A21-E0F9BC4AB6E8}"/>
              </c:ext>
            </c:extLst>
          </c:dPt>
          <c:dLbls>
            <c:dLbl>
              <c:idx val="0"/>
              <c:layout>
                <c:manualLayout>
                  <c:x val="0.18343376720767"/>
                  <c:y val="-0.0580080010160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17%</a:t>
                    </a:r>
                  </a:p>
                  <a:p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D5-4083-8A21-E0F9BC4AB6E8}"/>
                </c:ext>
              </c:extLst>
            </c:dLbl>
            <c:dLbl>
              <c:idx val="1"/>
              <c:layout>
                <c:manualLayout>
                  <c:x val="0.125035620547432"/>
                  <c:y val="0.1099504699009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9% URM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5-4083-8A21-E0F9BC4AB6E8}"/>
                </c:ext>
              </c:extLst>
            </c:dLbl>
            <c:dLbl>
              <c:idx val="2"/>
              <c:layout>
                <c:manualLayout>
                  <c:x val="-0.183674005035085"/>
                  <c:y val="0.052419354838709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74%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D5-4083-8A21-E0F9BC4AB6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0.173</c:v>
                </c:pt>
                <c:pt idx="1">
                  <c:v>0.092</c:v>
                </c:pt>
                <c:pt idx="2">
                  <c:v>0.735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D5-4083-8A21-E0F9BC4AB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0.0206424525924736"/>
          <c:w val="0.77285609808359"/>
          <c:h val="0.6376919291338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83B-4D10-B9B8-AF915D85D72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3B-4D10-B9B8-AF915D85D72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0.615566037735849</c:v>
                </c:pt>
                <c:pt idx="1">
                  <c:v>0.60377358490566</c:v>
                </c:pt>
                <c:pt idx="2">
                  <c:v>0.63</c:v>
                </c:pt>
                <c:pt idx="4">
                  <c:v>0.431818181818182</c:v>
                </c:pt>
                <c:pt idx="5">
                  <c:v>0.0</c:v>
                </c:pt>
                <c:pt idx="6">
                  <c:v>0.521739130434783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3B-4D10-B9B8-AF915D85D7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83B-4D10-B9B8-AF915D85D72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83B-4D10-B9B8-AF915D85D72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0.247641509433962</c:v>
                </c:pt>
                <c:pt idx="1">
                  <c:v>0.207547169811321</c:v>
                </c:pt>
                <c:pt idx="2">
                  <c:v>0.24</c:v>
                </c:pt>
                <c:pt idx="4">
                  <c:v>0.25</c:v>
                </c:pt>
                <c:pt idx="5">
                  <c:v>0.5</c:v>
                </c:pt>
                <c:pt idx="6">
                  <c:v>0.304347826086956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83B-4D10-B9B8-AF915D85D7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83B-4D10-B9B8-AF915D85D72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83B-4D10-B9B8-AF915D85D72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0.132075471698113</c:v>
                </c:pt>
                <c:pt idx="1">
                  <c:v>0.188679245283019</c:v>
                </c:pt>
                <c:pt idx="2">
                  <c:v>0.11</c:v>
                </c:pt>
                <c:pt idx="4">
                  <c:v>0.318181818181818</c:v>
                </c:pt>
                <c:pt idx="5">
                  <c:v>0.5</c:v>
                </c:pt>
                <c:pt idx="6">
                  <c:v>0.0869565217391304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83B-4D10-B9B8-AF915D85D7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83B-4D10-B9B8-AF915D85D724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83B-4D10-B9B8-AF915D85D724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0.00471698113207547</c:v>
                </c:pt>
                <c:pt idx="1">
                  <c:v>0.0</c:v>
                </c:pt>
                <c:pt idx="2">
                  <c:v>0.02</c:v>
                </c:pt>
                <c:pt idx="4">
                  <c:v>0.0</c:v>
                </c:pt>
                <c:pt idx="5">
                  <c:v>0.0</c:v>
                </c:pt>
                <c:pt idx="6">
                  <c:v>0.0869565217391304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83B-4D10-B9B8-AF915D85D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4915672"/>
        <c:axId val="2134912648"/>
      </c:barChart>
      <c:catAx>
        <c:axId val="2134915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4912648"/>
        <c:crosses val="autoZero"/>
        <c:auto val="1"/>
        <c:lblAlgn val="ctr"/>
        <c:lblOffset val="100"/>
        <c:noMultiLvlLbl val="0"/>
      </c:catAx>
      <c:valAx>
        <c:axId val="21349126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4915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64476218994692"/>
          <c:y val="0.91484197287839"/>
          <c:w val="0.933552378100531"/>
          <c:h val="0.081522856517935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"/>
          <c:y val="0.0942460317460317"/>
          <c:w val="0.66156462585034"/>
          <c:h val="0.771825396825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Hired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90-400A-A709-611763B4F591}"/>
              </c:ext>
            </c:extLst>
          </c:dPt>
          <c:dPt>
            <c:idx val="1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2-1D90-400A-A709-611763B4F591}"/>
              </c:ext>
            </c:extLst>
          </c:dPt>
          <c:dLbls>
            <c:dLbl>
              <c:idx val="0"/>
              <c:layout>
                <c:manualLayout>
                  <c:x val="0.183434035031335"/>
                  <c:y val="-0.074584739407574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49%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90-400A-A709-611763B4F591}"/>
                </c:ext>
              </c:extLst>
            </c:dLbl>
            <c:dLbl>
              <c:idx val="1"/>
              <c:layout>
                <c:manualLayout>
                  <c:x val="-0.157277036798972"/>
                  <c:y val="0.098237720284964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51%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90-400A-A709-611763B4F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0.488</c:v>
                </c:pt>
                <c:pt idx="1">
                  <c:v>0.512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90-400A-A709-611763B4F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0.0206424525924736"/>
          <c:w val="0.77285609808359"/>
          <c:h val="0.6376919291338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F0D-4285-B595-E53A4E066E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0.46551724137931</c:v>
                </c:pt>
                <c:pt idx="1">
                  <c:v>0.400516795865633</c:v>
                </c:pt>
                <c:pt idx="3">
                  <c:v>0.375</c:v>
                </c:pt>
                <c:pt idx="4">
                  <c:v>0.307692307692308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0D-4285-B595-E53A4E066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F0D-4285-B595-E53A4E066E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0.33743842364532</c:v>
                </c:pt>
                <c:pt idx="1">
                  <c:v>0.341085271317829</c:v>
                </c:pt>
                <c:pt idx="3">
                  <c:v>0.354166666666667</c:v>
                </c:pt>
                <c:pt idx="4">
                  <c:v>0.384615384615385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0D-4285-B595-E53A4E066E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F0D-4285-B595-E53A4E066E2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0.179802955665025</c:v>
                </c:pt>
                <c:pt idx="1">
                  <c:v>0.235142118863049</c:v>
                </c:pt>
                <c:pt idx="3">
                  <c:v>0.229166666666667</c:v>
                </c:pt>
                <c:pt idx="4">
                  <c:v>0.307692307692308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0D-4285-B595-E53A4E066E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F0D-4285-B595-E53A4E066E2C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0.0171990171990172</c:v>
                </c:pt>
                <c:pt idx="1">
                  <c:v>0.0232558139534884</c:v>
                </c:pt>
                <c:pt idx="3">
                  <c:v>0.0416666666666667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F0D-4285-B595-E53A4E066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5300856"/>
        <c:axId val="2135303976"/>
      </c:barChart>
      <c:catAx>
        <c:axId val="21353008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35303976"/>
        <c:crosses val="autoZero"/>
        <c:auto val="1"/>
        <c:lblAlgn val="ctr"/>
        <c:lblOffset val="100"/>
        <c:noMultiLvlLbl val="0"/>
      </c:catAx>
      <c:valAx>
        <c:axId val="21353039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35300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87666316476711"/>
          <c:y val="0.91484197287839"/>
          <c:w val="0.961233368352329"/>
          <c:h val="0.081522856517935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6"/>
          <c:y val="0.0987903225806451"/>
          <c:w val="0.649659863945578"/>
          <c:h val="0.7701612903225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6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7-427B-8ACF-11066F4E37EA}"/>
              </c:ext>
            </c:extLst>
          </c:dPt>
          <c:dPt>
            <c:idx val="1"/>
            <c:bubble3D val="0"/>
            <c:explosion val="9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D7-427B-8ACF-11066F4E37EA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4-38D7-427B-8ACF-11066F4E37EA}"/>
              </c:ext>
            </c:extLst>
          </c:dPt>
          <c:dLbls>
            <c:dLbl>
              <c:idx val="0"/>
              <c:layout>
                <c:manualLayout>
                  <c:x val="0.15962441314554"/>
                  <c:y val="-0.10236220472440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42%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7-427B-8ACF-11066F4E37EA}"/>
                </c:ext>
              </c:extLst>
            </c:dLbl>
            <c:dLbl>
              <c:idx val="1"/>
              <c:layout>
                <c:manualLayout>
                  <c:x val="0.0808179334726016"/>
                  <c:y val="0.15430499110998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3% URM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D7-427B-8ACF-11066F4E37EA}"/>
                </c:ext>
              </c:extLst>
            </c:dLbl>
            <c:dLbl>
              <c:idx val="2"/>
              <c:layout>
                <c:manualLayout>
                  <c:x val="-0.166666666666667"/>
                  <c:y val="-0.01612903225806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55%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D7-427B-8ACF-11066F4E3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0.417</c:v>
                </c:pt>
                <c:pt idx="1">
                  <c:v>0.033</c:v>
                </c:pt>
                <c:pt idx="2" formatCode="0%">
                  <c:v>0.55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D7-427B-8ACF-11066F4E3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6"/>
          <c:y val="0.0987903225806451"/>
          <c:w val="0.649659863945578"/>
          <c:h val="0.7701612903225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6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9-4760-81C6-D94BEA26B234}"/>
              </c:ext>
            </c:extLst>
          </c:dPt>
          <c:dPt>
            <c:idx val="1"/>
            <c:bubble3D val="0"/>
            <c:explosion val="13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B9-4760-81C6-D94BEA26B234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4-0EB9-4760-81C6-D94BEA26B234}"/>
              </c:ext>
            </c:extLst>
          </c:dPt>
          <c:dLbls>
            <c:dLbl>
              <c:idx val="0"/>
              <c:layout>
                <c:manualLayout>
                  <c:x val="0.18343376720767"/>
                  <c:y val="-0.0580080010160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20%</a:t>
                    </a:r>
                  </a:p>
                  <a:p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9-4760-81C6-D94BEA26B234}"/>
                </c:ext>
              </c:extLst>
            </c:dLbl>
            <c:dLbl>
              <c:idx val="1"/>
              <c:layout>
                <c:manualLayout>
                  <c:x val="0.148845144356955"/>
                  <c:y val="0.1059182118364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12% URM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9-4760-81C6-D94BEA26B234}"/>
                </c:ext>
              </c:extLst>
            </c:dLbl>
            <c:dLbl>
              <c:idx val="2"/>
              <c:layout>
                <c:manualLayout>
                  <c:x val="-0.214285982109379"/>
                  <c:y val="-0.060483870967741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69%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9-4760-81C6-D94BEA26B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0.197</c:v>
                </c:pt>
                <c:pt idx="1">
                  <c:v>0.116</c:v>
                </c:pt>
                <c:pt idx="2">
                  <c:v>0.687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B9-4760-81C6-D94BEA26B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0.0206424525924736"/>
          <c:w val="0.77285609808359"/>
          <c:h val="0.6376919291338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540-4A00-9C2C-D0E17D53AC7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540-4A00-9C2C-D0E17D53AC7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0.390804597701149</c:v>
                </c:pt>
                <c:pt idx="1">
                  <c:v>0.534090909090909</c:v>
                </c:pt>
                <c:pt idx="2">
                  <c:v>0.546666666666667</c:v>
                </c:pt>
                <c:pt idx="4">
                  <c:v>0.333333333333333</c:v>
                </c:pt>
                <c:pt idx="5">
                  <c:v>0.0</c:v>
                </c:pt>
                <c:pt idx="6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40-4A00-9C2C-D0E17D53AC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540-4A00-9C2C-D0E17D53AC7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540-4A00-9C2C-D0E17D53AC7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0.363984674329502</c:v>
                </c:pt>
                <c:pt idx="1">
                  <c:v>0.261363636363636</c:v>
                </c:pt>
                <c:pt idx="2">
                  <c:v>0.3</c:v>
                </c:pt>
                <c:pt idx="4">
                  <c:v>0.424242424242424</c:v>
                </c:pt>
                <c:pt idx="5">
                  <c:v>0.0</c:v>
                </c:pt>
                <c:pt idx="6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40-4A00-9C2C-D0E17D53AC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540-4A00-9C2C-D0E17D53AC7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540-4A00-9C2C-D0E17D53AC7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0.220306513409962</c:v>
                </c:pt>
                <c:pt idx="1">
                  <c:v>0.193181818181818</c:v>
                </c:pt>
                <c:pt idx="2">
                  <c:v>0.14</c:v>
                </c:pt>
                <c:pt idx="4">
                  <c:v>0.242424242424242</c:v>
                </c:pt>
                <c:pt idx="5">
                  <c:v>1.0</c:v>
                </c:pt>
                <c:pt idx="6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540-4A00-9C2C-D0E17D53AC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540-4A00-9C2C-D0E17D53AC7F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540-4A00-9C2C-D0E17D53AC7F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0.024904214559387</c:v>
                </c:pt>
                <c:pt idx="1">
                  <c:v>0.0113636363636364</c:v>
                </c:pt>
                <c:pt idx="2">
                  <c:v>0.0133333333333333</c:v>
                </c:pt>
                <c:pt idx="4">
                  <c:v>0.0</c:v>
                </c:pt>
                <c:pt idx="5">
                  <c:v>0.0</c:v>
                </c:pt>
                <c:pt idx="6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540-4A00-9C2C-D0E17D53A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5565448"/>
        <c:axId val="2135568456"/>
      </c:barChart>
      <c:catAx>
        <c:axId val="2135565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5568456"/>
        <c:crosses val="autoZero"/>
        <c:auto val="1"/>
        <c:lblAlgn val="ctr"/>
        <c:lblOffset val="100"/>
        <c:noMultiLvlLbl val="0"/>
      </c:catAx>
      <c:valAx>
        <c:axId val="213556845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35565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85769288419152"/>
          <c:y val="0.91484197287839"/>
          <c:w val="0.931423071158085"/>
          <c:h val="0.081522856517935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"/>
          <c:y val="0.0942460317460317"/>
          <c:w val="0.66156462585034"/>
          <c:h val="0.771825396825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Hired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07-446D-B18F-6C6D7C433ECB}"/>
              </c:ext>
            </c:extLst>
          </c:dPt>
          <c:dPt>
            <c:idx val="1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07-446D-B18F-6C6D7C433ECB}"/>
              </c:ext>
            </c:extLst>
          </c:dPt>
          <c:dLbls>
            <c:dLbl>
              <c:idx val="0"/>
              <c:layout>
                <c:manualLayout>
                  <c:x val="0.231053082650383"/>
                  <c:y val="-0.015060617422822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7-446D-B18F-6C6D7C433ECB}"/>
                </c:ext>
              </c:extLst>
            </c:dLbl>
            <c:dLbl>
              <c:idx val="1"/>
              <c:layout>
                <c:manualLayout>
                  <c:x val="-0.194692270609031"/>
                  <c:y val="0.018872015998000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68%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07-446D-B18F-6C6D7C433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0.324</c:v>
                </c:pt>
                <c:pt idx="1">
                  <c:v>0.676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07-446D-B18F-6C6D7C433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"/>
          <c:y val="0.0942460317460317"/>
          <c:w val="0.66156462585034"/>
          <c:h val="0.771825396825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Hired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8C-445D-968F-14B63CBD1356}"/>
              </c:ext>
            </c:extLst>
          </c:dPt>
          <c:dPt>
            <c:idx val="1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8C-445D-968F-14B63CBD1356}"/>
              </c:ext>
            </c:extLst>
          </c:dPt>
          <c:dLbls>
            <c:dLbl>
              <c:idx val="0"/>
              <c:layout>
                <c:manualLayout>
                  <c:x val="0.183434035031335"/>
                  <c:y val="-0.074584739407574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48%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C-445D-968F-14B63CBD1356}"/>
                </c:ext>
              </c:extLst>
            </c:dLbl>
            <c:dLbl>
              <c:idx val="1"/>
              <c:layout>
                <c:manualLayout>
                  <c:x val="-0.157277036798972"/>
                  <c:y val="0.098237720284964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52%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C-445D-968F-14B63CBD1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0.488</c:v>
                </c:pt>
                <c:pt idx="1">
                  <c:v>0.512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8C-445D-968F-14B63CBD1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0.0206424525924736"/>
          <c:w val="0.77285609808359"/>
          <c:h val="0.6376919291338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31C-488A-8B76-29C9C35BAB0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0.46551724137931</c:v>
                </c:pt>
                <c:pt idx="1">
                  <c:v>0.604430379746835</c:v>
                </c:pt>
                <c:pt idx="3">
                  <c:v>0.44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1C-488A-8B76-29C9C35BA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31C-488A-8B76-29C9C35BAB0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0.33743842364532</c:v>
                </c:pt>
                <c:pt idx="1">
                  <c:v>0.262658227848101</c:v>
                </c:pt>
                <c:pt idx="3">
                  <c:v>0.36</c:v>
                </c:pt>
                <c:pt idx="4">
                  <c:v>0.0833333333333333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1C-488A-8B76-29C9C35BA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31C-488A-8B76-29C9C35BAB0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0.179802955665025</c:v>
                </c:pt>
                <c:pt idx="1">
                  <c:v>0.126582278481013</c:v>
                </c:pt>
                <c:pt idx="3">
                  <c:v>0.18</c:v>
                </c:pt>
                <c:pt idx="4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1C-488A-8B76-29C9C35BAB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31C-488A-8B76-29C9C35BAB05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0.0172413793103448</c:v>
                </c:pt>
                <c:pt idx="1">
                  <c:v>0.00632911392405063</c:v>
                </c:pt>
                <c:pt idx="3">
                  <c:v>0.02</c:v>
                </c:pt>
                <c:pt idx="4">
                  <c:v>0.0416666666666667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31C-488A-8B76-29C9C35B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6529528"/>
        <c:axId val="2136532648"/>
      </c:barChart>
      <c:catAx>
        <c:axId val="21365295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36532648"/>
        <c:crosses val="autoZero"/>
        <c:auto val="1"/>
        <c:lblAlgn val="ctr"/>
        <c:lblOffset val="100"/>
        <c:noMultiLvlLbl val="0"/>
      </c:catAx>
      <c:valAx>
        <c:axId val="21365326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6529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87666316476711"/>
          <c:y val="0.91484197287839"/>
          <c:w val="0.961233368352329"/>
          <c:h val="0.081522856517935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24.7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 0,'0'0'141,"24"0"-110,-24 0-31,25 0 16,-1 0-16,24 0 15,-24 0-15,0 0 16,25 0-1,23 0-15,1 0 0,-25 0 16,1 0-16,-25 0 16,24 0-16,1 0 15,-49 0-15,48 0 16,-48 0-16,24 0 15,0 0-15,1 0 16,-1 0-16,0 0 16,0 0-16,0 0 15,1 0-15,-1 0 16,-24 0-1,24 0-15,0 0 16,0 0-16,1 0 16,-1 0-16,0 0 15,0 0-15,0 0 16,1 0-16,-1 0 0,24 0 15,-24 0 1,0 0-16,25 0 16,-1 0-1,1 0-15,-1 0 0,-24 0 16,49 0-1,-49 0-15,24 0 0,-23 0 16,23 0-16,-24 0 16,0 0-16,-24 0 15,24 0-15,-24 0 16,25-24-16,-25 24 15,24 0 1,0 0-16,-24 0 0,24 0 16,25 0-16,-25 0 15,24 0-15,1 0 16,23 0-1,-23 0-15,-25 0 0,0 0 16,24 0 0,-24 0-16,1 0 15,-1 0-15,0 0 0,24 0 16,1 0-1,-1 0-15,-24 0 16,1 0-16,23 0 16,-48 0-1,24 0-15,0 0 0,-24 0 16,25 0-16,-25 0 15,48 0-15,-48 0 16,24 0-16,-24 0 16,24 0-16,0 0 15,1 0 1,23 0-16,0 0 0,-23 0 15,-1 0-15,-24 0 16,48 0-16,-48 0 62,24 0-46,-24 0 0,25 0 15,-1 0-31,-24 0 15,24 0 1,-24 0-16,24 0 31,-24 0-31,24 0 31,1 0 1,-25 0 14,24 0-14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26.5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0,'0'0'31,"0"0"-16,0 0 1,25 0 0,-1 0-1,-24 0-15,24 0 16,49 0-16,-25 0 15,-24 0 1,73 0-16,-73 0 16,0 0-16,-24 0 31,24 0-31,25 0 0,-25 0 15,0 0 1,0 0-16,25 0 16,-49 0-1,24 0-15,0 0 0,-24 0 0,24 0 31,1 0-31,-1 0 16,0 0 0,24 0-16,1 0 0,-25 0 15,0 0-15,0 0 16,0 0-16,-24 0 15,25 0-15,-1 0 16,0 0-16,-24 0 16,24 0-16,25 0 15,-49 0-15,48 0 16,-24 0-16,25 0 15,-1 0-15,0 0 16,25 0-16,-73 0 16,24 0-16,-24 0 15,24 0 32,0 0 0,-24 0 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28.6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33 0,'0'0'31,"0"0"0,0 0-15,48 0-1,-48 0 1,24 0-1,1 0-15,-1 0 0,0 0 16,0 0 0,0 0-16,1 0 0,-1 0 15,-24 0-15,24 0 16,0 0 15,0 0-31,-24 0 16,49-25-16,-25 25 15,0 0-15,-24 0 16,47 0-16,-47 0 15,25 0-15,-25 0 16,48 0 0,-48 0-16,24 0 0,-24 0 15,24 0 1,1 0-16,-1 0 15,-24 0 1,24 0-16,0 0 0,0 0 16,-24 25-16,49-25 15,-49 0-15,24 0 16,-24 0-1,24 0-15,0 0 32,-24 0-32,0 0 0,24 0 15,1 0-15,-1 0 16,0 25-16,0-25 15,0 0-15,49 0 16,-73 0-16,24 0 16,0 0-16,1 0 15,-1 0-15,-24 0 16,48 0-1,-48 25-15,24-25 0,-24 0 32,49 0-32,-49 0 15,24 0-15,-24 0 16,23 0-1,1 0 1,-24 0 0,24 0-1,-24 0-15,25 0 0,-25 0 16,24 0-1,0 0-15,0 0 16,-24 0-16,24 0 16,1 0-16,-25 0 15,24 0-15,-24 0 16,24 0-16,-24 0 15,24 0 1,0 0 0,-24 0-16,25 0 15,-25 0 1,24 0-1,0 0-15,-24 0 32,24 0-17,-24 0 48,24 0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31.9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 0,'0'0'93,"0"0"-77,24 0-16,0 0 15,-24 0 1,24 0-16,0 0 16,1 0-16,-1 0 15,24 0 1,-24 0-16,25 0 0,-1 0 15,1 0-15,-25 0 32,48 0-32,-72 0 15,25 0-15,-1 0 16,0 0-1,0 0-15,0 0 0,0 0 0,1 0 16,23 0 0,-24 0-1,49 0-15,-49 0 16,24 0-16,-23 0 15,-2 0-15,1 0 32,0 0-32,0 0 0,1 0 31,23 0-31,-24 0 15,0 0-15,0 0 16,49 0-16,-25 0 16,-23 0-16,-1 0 15,24 0 1,-24 0-16,1 0 15,23 0-15,-48 0 16,24 0-16,25 0 16,-49 0-16,48 0 15,-24 0 1,0 0-16,0 0 15,-24 0-15,25 0 0,-25 0 0,24 0 16,0 0-16,-24 0 16,24 0-1,0 0-15,1 0 16,47 0-16,-23 0 0,-1 0 15,0 0 1,25 0-16,-49 0 16,24 0-1,-23 0-15,-1 0 0,0 0 16,-24 0-1,48 0-15,-48 0 0,25 0 16,-25 0 0,24 0-16,0 0 0,-24 0 0,24 0 15,-24 0-15,0 0 16,49 0-16,-49 0 15,24 0-15,24 0 16,-24 0 0,1 0-16,23 0 0,-24 0 15,0 0-15,24 0 16,-24 0-16,24 0 15,-24 0 1,49 0-16,-25 0 16,-23 0-16,-1 0 0,48 0 15,-47 0-15,-1 0 16,24-24-1,0 24-15,1 0 16,-25 0 0,24 0-16,-23 0 0,-1 0 15,-24 0-15,24 0 16,-24 0 15,24 0-31,0 0 16,1 0-16,-25 0 15,24 0-15,-24 0 31,0 0-31,24 0 16,0 0 15,-24 0 0,24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34.5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64 0,'0'0'125,"0"0"-109,0-24-1,24 24 17,-24 0-32,24 0 0,1 0 15,23 0 1,-24 0-16,0 0 0,25 0 15,-1 0-15,-24 0 16,1 0 0,-1 0-16,-24 0 15,48 0-15,-48 0 0,24 0 16,1 0-1,-1 0-15,-24 0 16,24 0-16,-24 0 16,48 0-16,-48 0 0,24 0 15,-24 0 1,25 0-16,-1 0 15,0 0-15,0 0 16,0 0-16,-24 0 16,25 0-16,-1 0 15,0 0 1,-24 0-1,24 0-15,-24 0 0,24 0 16,1 0-16,-1 0 16,0 0-16,24 0 15,1 0 1,-1 0-16,0 0 0,1 0 15,-25 0-15,49 0 16,-49 0-16,0 0 16,0 0-1,0 0-15,1 0 16,-25 0-1,48 0-15,-24 0 16,-24 0-16,24 0 16,1 0-1,-1 0-15,-24 0 16,24 0-16,-24 0 15,24 0 1,0 0-16,0 0 0,1 0 16,-1 0-16,-24 0 15,24 0 1,0 0-1,0 0-15,-24 0 16,25 0 0,-25 0-16,48 0 31,-48 0-31,24 0 15,-24 0-15,24 0 0,1 0 16,-1 0-16,-24 0 16,24 0-1,24 0-15,-23 0 0,-1 0 16,24 0-1,-24 0-15,0 0 16,1 0-16,-1 0 16,0 0-16,24 0 15,-23 0-15,-1 0 16,0 0-16,0 0 15,-24 0-15,24 0 16,-24 0-16,25 0 16,-25 0-1,48 0-15,-24 0 0,49 0 16,-1 0-1,1 0-15,-1 0 0,1 0 16,-25 0 0,1 0-16,-49 0 0,24 0 15,0 0 1,-24 0 31,24 0-32,-24 0 16,25 0-15,-1 0-16,0 0 16,24 0-1,-24 0-15,1 0 16,-1 0-16,0 0 15,0 0 1,0 0-16,1 0 16,23 0-1,-24 24-15,25-24 0,-1 0 16,25 0-16,-1 0 15,-48 0-15,0 0 16,-24 24-16,25-24 16,-25 0 233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98FEF-7FDD-430A-937D-A225228C058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1D19-BC08-4059-AFC1-924DE9FC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0CF7-A885-4E37-BEC8-4A25F0E528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0CF7-A885-4E37-BEC8-4A25F0E528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2016</a:t>
            </a:r>
          </a:p>
          <a:p>
            <a:r>
              <a:rPr lang="en-US" dirty="0" smtClean="0"/>
              <a:t>Women:</a:t>
            </a:r>
            <a:r>
              <a:rPr lang="en-US" baseline="0" dirty="0" smtClean="0"/>
              <a:t> 271 (32)</a:t>
            </a:r>
          </a:p>
          <a:p>
            <a:r>
              <a:rPr lang="en-US" baseline="0" dirty="0" smtClean="0"/>
              <a:t>Men: 585 (68)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baseline="0" dirty="0" smtClean="0"/>
              <a:t>Women: 268 (32)</a:t>
            </a:r>
          </a:p>
          <a:p>
            <a:r>
              <a:rPr lang="en-US" baseline="0" dirty="0" smtClean="0"/>
              <a:t>Men: 574 (68)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1D19-BC08-4059-AFC1-924DE9FC9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FEMALE DATA ONLY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Instructor: 19 (42)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Assistant Professor: 138 (37)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Associate Professor: 63 (32)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 Professor: 51 (21)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dirty="0" smtClean="0"/>
              <a:t>Instructor: 31 (45)</a:t>
            </a:r>
          </a:p>
          <a:p>
            <a:r>
              <a:rPr lang="en-US" dirty="0" smtClean="0"/>
              <a:t>Assistant Professor: 284 (41)</a:t>
            </a:r>
          </a:p>
          <a:p>
            <a:r>
              <a:rPr lang="en-US" dirty="0" smtClean="0"/>
              <a:t>Associate</a:t>
            </a:r>
            <a:r>
              <a:rPr lang="en-US" baseline="0" dirty="0" smtClean="0"/>
              <a:t> Professor: 178 (40)</a:t>
            </a:r>
          </a:p>
          <a:p>
            <a:r>
              <a:rPr lang="en-US" baseline="0" dirty="0" smtClean="0"/>
              <a:t>Full Professor: 99 (22)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1D19-BC08-4059-AFC1-924DE9FC9F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3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1D19-BC08-4059-AFC1-924DE9FC9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2016</a:t>
            </a:r>
          </a:p>
          <a:p>
            <a:r>
              <a:rPr lang="en-US" dirty="0" smtClean="0"/>
              <a:t>Associate/Vice Chairs: 5(13)</a:t>
            </a:r>
          </a:p>
          <a:p>
            <a:r>
              <a:rPr lang="en-US" baseline="0" dirty="0" smtClean="0"/>
              <a:t>Basic Science Chairs: 0(0)</a:t>
            </a:r>
          </a:p>
          <a:p>
            <a:r>
              <a:rPr lang="en-US" baseline="0" dirty="0" smtClean="0"/>
              <a:t>Clinical Chairs: 3(18)</a:t>
            </a:r>
          </a:p>
          <a:p>
            <a:r>
              <a:rPr lang="en-US" baseline="0" dirty="0" smtClean="0"/>
              <a:t>Division Chiefs: 14(17)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2014</a:t>
            </a:r>
          </a:p>
          <a:p>
            <a:r>
              <a:rPr lang="en-US" dirty="0" smtClean="0"/>
              <a:t>Associate/Vice Chairs: 8(23)</a:t>
            </a:r>
          </a:p>
          <a:p>
            <a:r>
              <a:rPr lang="en-US" baseline="0" dirty="0" smtClean="0"/>
              <a:t>Basic Science Chairs: 0(0)</a:t>
            </a:r>
          </a:p>
          <a:p>
            <a:r>
              <a:rPr lang="en-US" baseline="0" dirty="0" smtClean="0"/>
              <a:t>Clinical Chairs: 2(12)</a:t>
            </a:r>
          </a:p>
          <a:p>
            <a:r>
              <a:rPr lang="en-US" baseline="0" dirty="0" smtClean="0"/>
              <a:t>Division Chiefs: 25(21)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1D19-BC08-4059-AFC1-924DE9FC9F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FEMALE DATA ONLY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NEW HIRES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Instructor: 9(39)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Assistant Professor: 25(46)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Associate Professor: 1(25)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 Professor: 0(0)</a:t>
            </a:r>
          </a:p>
          <a:p>
            <a:endParaRPr lang="en-US" b="0" u="none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dirty="0" smtClean="0"/>
              <a:t>Instructor: 13 (42)</a:t>
            </a:r>
          </a:p>
          <a:p>
            <a:r>
              <a:rPr lang="en-US" dirty="0" smtClean="0"/>
              <a:t>Assistant Professor: 46 (41)</a:t>
            </a:r>
          </a:p>
          <a:p>
            <a:r>
              <a:rPr lang="en-US" dirty="0" smtClean="0"/>
              <a:t>Associate</a:t>
            </a:r>
            <a:r>
              <a:rPr lang="en-US" baseline="0" dirty="0" smtClean="0"/>
              <a:t> Professor: 6 (55)</a:t>
            </a:r>
          </a:p>
          <a:p>
            <a:r>
              <a:rPr lang="en-US" baseline="0" dirty="0" smtClean="0"/>
              <a:t>Full Professor: 1 (8)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DEPARTURES: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Instructor: 6(32)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Assistant Professor: 15(11)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Associate Professor: 2(3)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 Professor: 0(0)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dirty="0" smtClean="0"/>
              <a:t>Instructor: 5(16)</a:t>
            </a:r>
          </a:p>
          <a:p>
            <a:r>
              <a:rPr lang="en-US" dirty="0" smtClean="0"/>
              <a:t>Assistant Professor: 20(7)</a:t>
            </a:r>
          </a:p>
          <a:p>
            <a:r>
              <a:rPr lang="en-US" dirty="0" smtClean="0"/>
              <a:t>Associate</a:t>
            </a:r>
            <a:r>
              <a:rPr lang="en-US" baseline="0" dirty="0" smtClean="0"/>
              <a:t> Professor: 7(4)</a:t>
            </a:r>
          </a:p>
          <a:p>
            <a:r>
              <a:rPr lang="en-US" baseline="0" dirty="0" smtClean="0"/>
              <a:t>Full Professor: 6(6)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**Out of all female Associate Professors, n% left UC**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85FB4-B80E-4D50-A136-346BFB71D1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FEMALE DATA ONLY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NEW HIRES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Instructor: 9(39)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Assistant Professor: 25(46)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Associate Professor: 1(25)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 Professor: 0(0)</a:t>
            </a:r>
          </a:p>
          <a:p>
            <a:endParaRPr lang="en-US" b="0" u="none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dirty="0" smtClean="0"/>
              <a:t>Instructor: 13 (42)</a:t>
            </a:r>
          </a:p>
          <a:p>
            <a:r>
              <a:rPr lang="en-US" dirty="0" smtClean="0"/>
              <a:t>Assistant Professor: 46 (41)</a:t>
            </a:r>
          </a:p>
          <a:p>
            <a:r>
              <a:rPr lang="en-US" dirty="0" smtClean="0"/>
              <a:t>Associate</a:t>
            </a:r>
            <a:r>
              <a:rPr lang="en-US" baseline="0" dirty="0" smtClean="0"/>
              <a:t> Professor: 6 (55)</a:t>
            </a:r>
          </a:p>
          <a:p>
            <a:r>
              <a:rPr lang="en-US" baseline="0" dirty="0" smtClean="0"/>
              <a:t>Full Professor: 1 (8)</a:t>
            </a:r>
          </a:p>
          <a:p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85FB4-B80E-4D50-A136-346BFB71D1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FEMALE DATA ONLY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DEPARTURES: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Instructor: 6(32)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Assistant Professor: 15(11)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Associate Professor: 2(3)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 Professor: 0(0)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dirty="0" smtClean="0"/>
              <a:t>Instructor: 5(16)</a:t>
            </a:r>
          </a:p>
          <a:p>
            <a:r>
              <a:rPr lang="en-US" dirty="0" smtClean="0"/>
              <a:t>Assistant Professor: 20(7)</a:t>
            </a:r>
          </a:p>
          <a:p>
            <a:r>
              <a:rPr lang="en-US" dirty="0" smtClean="0"/>
              <a:t>Associate</a:t>
            </a:r>
            <a:r>
              <a:rPr lang="en-US" baseline="0" dirty="0" smtClean="0"/>
              <a:t> Professor: 7(4)</a:t>
            </a:r>
          </a:p>
          <a:p>
            <a:r>
              <a:rPr lang="en-US" baseline="0" dirty="0" smtClean="0"/>
              <a:t>Full Professor: 6(6)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**Out of all female Associate Professors, n% left UC**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85FB4-B80E-4D50-A136-346BFB71D1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FEMALE DATA ONLY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DEPARTURES: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Instructor: 6(32)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Assistant Professor: 15(11)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Associate Professor: 2(3)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 Professor: 0(0)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2014</a:t>
            </a:r>
          </a:p>
          <a:p>
            <a:r>
              <a:rPr lang="en-US" dirty="0" smtClean="0"/>
              <a:t>Instructor: 5(16)</a:t>
            </a:r>
          </a:p>
          <a:p>
            <a:r>
              <a:rPr lang="en-US" dirty="0" smtClean="0"/>
              <a:t>Assistant Professor: 20(7)</a:t>
            </a:r>
          </a:p>
          <a:p>
            <a:r>
              <a:rPr lang="en-US" dirty="0" smtClean="0"/>
              <a:t>Associate</a:t>
            </a:r>
            <a:r>
              <a:rPr lang="en-US" baseline="0" dirty="0" smtClean="0"/>
              <a:t> Professor: 7(4)</a:t>
            </a:r>
          </a:p>
          <a:p>
            <a:r>
              <a:rPr lang="en-US" baseline="0" dirty="0" smtClean="0"/>
              <a:t>Full Professor: 6(6)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**Out of all female Associate Professors, n% left UC**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85FB4-B80E-4D50-A136-346BFB71D1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FA8C-18F5-0C47-83F9-3A508903D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7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E157-F910-D14E-9B9D-71ADB2A0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9C31-64FD-A443-9A7C-C205FC8A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5089-7B37-D24B-BBA6-8513E16D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FBC6-8E65-DA44-8FDF-F3857637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683C-B2E5-8544-83D4-1B1F0FA6B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7006-CDF8-8746-A347-CB768296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17DA-6F86-3F4E-9EAA-BFF531AF9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581F-2B70-044D-9775-FF789453A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9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CA66-DC53-C947-B014-7FE73364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7976-79D7-EE46-8C67-EEA79D75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2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0B51-A3A8-4F12-8CE3-C6CAC792EE4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6267CA5-A1F3-A14C-9C9A-66AF0809E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689600"/>
            <a:ext cx="222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chart" Target="../charts/chart2.xml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chart" Target="../charts/chart8.xml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WI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ustomXml" Target="../ink/ink1.xml"/><Relationship Id="rId4" Type="http://schemas.openxmlformats.org/officeDocument/2006/relationships/image" Target="../media/image5.emf"/><Relationship Id="rId5" Type="http://schemas.openxmlformats.org/officeDocument/2006/relationships/customXml" Target="../ink/ink2.xml"/><Relationship Id="rId6" Type="http://schemas.openxmlformats.org/officeDocument/2006/relationships/image" Target="../media/image6.emf"/><Relationship Id="rId7" Type="http://schemas.openxmlformats.org/officeDocument/2006/relationships/customXml" Target="../ink/ink3.xml"/><Relationship Id="rId8" Type="http://schemas.openxmlformats.org/officeDocument/2006/relationships/image" Target="../media/image7.emf"/><Relationship Id="rId9" Type="http://schemas.openxmlformats.org/officeDocument/2006/relationships/customXml" Target="../ink/ink4.xml"/><Relationship Id="rId10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180" y="1093686"/>
            <a:ext cx="8242328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Welcome to the</a:t>
            </a:r>
            <a:br>
              <a:rPr lang="en-US" sz="4800" dirty="0" smtClean="0"/>
            </a:br>
            <a:r>
              <a:rPr lang="en-US" sz="5300" dirty="0" smtClean="0"/>
              <a:t>University </a:t>
            </a:r>
            <a:r>
              <a:rPr lang="en-US" sz="5300" dirty="0"/>
              <a:t>of Cincinnati’s </a:t>
            </a:r>
            <a:br>
              <a:rPr lang="en-US" sz="5300" dirty="0"/>
            </a:br>
            <a:r>
              <a:rPr lang="en-US" sz="5300" b="1" dirty="0"/>
              <a:t>Women in 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Medicine &amp; Science</a:t>
            </a:r>
            <a:br>
              <a:rPr lang="en-US" sz="5300" b="1" dirty="0" smtClean="0"/>
            </a:br>
            <a:r>
              <a:rPr lang="en-US" sz="4900" dirty="0" smtClean="0"/>
              <a:t>Chapter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186707"/>
            <a:ext cx="6400800" cy="59084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Est.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51816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SEPTEMBER 27, 2017</a:t>
            </a:r>
          </a:p>
          <a:p>
            <a:pPr algn="ctr"/>
            <a:r>
              <a:rPr lang="en-US" sz="2800" b="1" dirty="0" smtClean="0"/>
              <a:t>12-1 PM</a:t>
            </a:r>
          </a:p>
          <a:p>
            <a:pPr algn="ctr"/>
            <a:r>
              <a:rPr lang="en-US" sz="2800" b="1" dirty="0" smtClean="0"/>
              <a:t>MSB-3051</a:t>
            </a:r>
          </a:p>
        </p:txBody>
      </p:sp>
    </p:spTree>
    <p:extLst>
      <p:ext uri="{BB962C8B-B14F-4D97-AF65-F5344CB8AC3E}">
        <p14:creationId xmlns:p14="http://schemas.microsoft.com/office/powerpoint/2010/main" val="170202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9-29 at 10.52.5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92100" r="14328"/>
          <a:stretch/>
        </p:blipFill>
        <p:spPr>
          <a:xfrm>
            <a:off x="-76200" y="0"/>
            <a:ext cx="9296400" cy="6934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152400"/>
            <a:ext cx="4156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(FULL-TIME FACULTY - INCLUDING </a:t>
            </a:r>
            <a:r>
              <a:rPr lang="en-US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AFFILIATE: VA, CCHMC, CEI) </a:t>
            </a: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3" t="1637" r="3226" b="3436"/>
          <a:stretch/>
        </p:blipFill>
        <p:spPr>
          <a:xfrm>
            <a:off x="4418286" y="1447800"/>
            <a:ext cx="4573314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05400"/>
            <a:ext cx="1966205" cy="1515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123" y="5105400"/>
            <a:ext cx="1940477" cy="1500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065" y="226402"/>
            <a:ext cx="441007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937"/>
          <a:stretch/>
        </p:blipFill>
        <p:spPr>
          <a:xfrm>
            <a:off x="102500" y="711811"/>
            <a:ext cx="4240900" cy="42506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3400" y="6324600"/>
            <a:ext cx="4822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AAMC Benchmark: 38% </a:t>
            </a:r>
            <a:r>
              <a:rPr lang="en-US" sz="1600" b="1" i="1" dirty="0">
                <a:solidFill>
                  <a:srgbClr val="FFFF00"/>
                </a:solidFill>
              </a:rPr>
              <a:t>of </a:t>
            </a:r>
            <a:r>
              <a:rPr lang="en-US" sz="1600" b="1" i="1" dirty="0" smtClean="0">
                <a:solidFill>
                  <a:srgbClr val="FFFF00"/>
                </a:solidFill>
              </a:rPr>
              <a:t>full-time faculty are </a:t>
            </a:r>
            <a:r>
              <a:rPr lang="en-US" sz="1600" b="1" i="1" dirty="0">
                <a:solidFill>
                  <a:srgbClr val="FFFF00"/>
                </a:solidFill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25405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-76201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23407"/>
            <a:ext cx="36840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(EXCLUDES </a:t>
            </a:r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AFFILIATE)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32" t="4775" r="1553"/>
          <a:stretch/>
        </p:blipFill>
        <p:spPr>
          <a:xfrm>
            <a:off x="84097" y="1066800"/>
            <a:ext cx="5202727" cy="3795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7" y="58799"/>
            <a:ext cx="2804783" cy="6135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871" y="5955268"/>
            <a:ext cx="522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AAMC Benchmark: </a:t>
            </a:r>
            <a:r>
              <a:rPr lang="en-US" b="1" i="1" dirty="0">
                <a:solidFill>
                  <a:srgbClr val="FFFF00"/>
                </a:solidFill>
              </a:rPr>
              <a:t>21% of full professors are women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885" y="92308"/>
            <a:ext cx="3303915" cy="3211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0600" y="9230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FEMALE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959" y="3505199"/>
            <a:ext cx="3434576" cy="33528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6800" y="3581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1795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Assistant: 52%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80411" y="501232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Assistant: 39%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585684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Associate: 24%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4495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Full: 32%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762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Full: 19%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1752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Associate: 23%</a:t>
            </a:r>
            <a:endParaRPr lang="en-US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7495" y="4953000"/>
            <a:ext cx="1537705" cy="3606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811293">
            <a:off x="6877464" y="571525"/>
            <a:ext cx="140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Instructor: 6%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 rot="16811293">
            <a:off x="6931336" y="3968842"/>
            <a:ext cx="140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Instructor: 5%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103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-76201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378" y="637401"/>
            <a:ext cx="4826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(INCLUDING AFFILIATE: VA, CCHMC, CEI) 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144"/>
          <a:stretch/>
        </p:blipFill>
        <p:spPr>
          <a:xfrm>
            <a:off x="-76200" y="914400"/>
            <a:ext cx="5753324" cy="3944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7" y="58799"/>
            <a:ext cx="2804783" cy="613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495" y="4953000"/>
            <a:ext cx="1537705" cy="3606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5955268"/>
            <a:ext cx="522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AAMC Benchmark: </a:t>
            </a:r>
            <a:r>
              <a:rPr lang="en-US" b="1" i="1" dirty="0">
                <a:solidFill>
                  <a:srgbClr val="FFFF00"/>
                </a:solidFill>
              </a:rPr>
              <a:t>21% of full professors are women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584"/>
          <a:stretch/>
        </p:blipFill>
        <p:spPr>
          <a:xfrm>
            <a:off x="5866541" y="76200"/>
            <a:ext cx="3353659" cy="34128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0" y="17826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Assistant: 50%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 rot="16811293">
            <a:off x="6996859" y="594651"/>
            <a:ext cx="140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Instructor: 5%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1981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Associate: 26%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838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Full: 19%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20514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FEMALE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539" y="3517566"/>
            <a:ext cx="3667125" cy="34643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29200" y="3429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497514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Assistant: 37%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6062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Associate: 26%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4614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Full: 33%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 rot="16811293">
            <a:off x="6927639" y="3967785"/>
            <a:ext cx="140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Instructor: 4%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9721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-41871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287769"/>
              </p:ext>
            </p:extLst>
          </p:nvPr>
        </p:nvGraphicFramePr>
        <p:xfrm>
          <a:off x="76200" y="1447800"/>
          <a:ext cx="9015390" cy="16215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9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1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9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3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ASSOCIATE/VICE CHAIRS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BASIC SCIENCE CHAIRS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CLINICAL CHAIRS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DIVISION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CHIEFS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8 (19%)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 (0%)</a:t>
                      </a: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(24%)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17 (19%)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</a:rPr>
                        <a:t>AAMC Benchmark:</a:t>
                      </a:r>
                      <a:r>
                        <a:rPr lang="en-US" sz="1200" b="1" i="1" baseline="0" dirty="0" smtClean="0">
                          <a:solidFill>
                            <a:schemeClr val="bg1"/>
                          </a:solidFill>
                        </a:rPr>
                        <a:t> 24% of division chiefs are women</a:t>
                      </a:r>
                      <a:endParaRPr lang="en-US" sz="12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34 (81%)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 (100%)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(76%)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74 (81%)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5566"/>
          <a:stretch/>
        </p:blipFill>
        <p:spPr>
          <a:xfrm>
            <a:off x="76200" y="76200"/>
            <a:ext cx="3581399" cy="1090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08" y="3733800"/>
            <a:ext cx="2385992" cy="719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3" y="932220"/>
            <a:ext cx="3598877" cy="210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08" y="4724400"/>
            <a:ext cx="4114800" cy="505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87" y="5334000"/>
            <a:ext cx="4114800" cy="548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11550" t="8543" r="7200" b="17812"/>
          <a:stretch/>
        </p:blipFill>
        <p:spPr>
          <a:xfrm>
            <a:off x="4982743" y="3124200"/>
            <a:ext cx="3932657" cy="3677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92" y="10668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(EXCLUDES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AFFILIATE)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3916680"/>
            <a:ext cx="1212852" cy="2844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367" y="6443246"/>
            <a:ext cx="5035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AAMC Benchmark: 15% of department chairs are women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6042" y="412646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(N=19)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-41871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960593"/>
              </p:ext>
            </p:extLst>
          </p:nvPr>
        </p:nvGraphicFramePr>
        <p:xfrm>
          <a:off x="76200" y="1524000"/>
          <a:ext cx="8991600" cy="16215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61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0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3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ASSOCIATE/VICE CHAIRS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BASIC SCIENCE CHAIRS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CLINICAL CHAIRS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DIVISION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CHIEFS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(25%)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 (0%)</a:t>
                      </a: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 (28%)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28 (20%)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</a:rPr>
                        <a:t>AAMC Benchmark: 24% of division chiefs are women</a:t>
                      </a:r>
                    </a:p>
                  </a:txBody>
                  <a:tcPr marL="84753" marR="84753" marT="42377" marB="423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40 (75%)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 (100%)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(72%)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110 (80%)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4753" marR="84753" marT="42377" marB="4237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566"/>
          <a:stretch/>
        </p:blipFill>
        <p:spPr>
          <a:xfrm>
            <a:off x="76200" y="152400"/>
            <a:ext cx="3581399" cy="109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3" y="1008420"/>
            <a:ext cx="3598877" cy="210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39" y="3733800"/>
            <a:ext cx="2385992" cy="7197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567" y="1143000"/>
            <a:ext cx="35830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(INCLUDING AFFILIATE: VA, CCHMC, CEI) </a:t>
            </a:r>
            <a:endParaRPr lang="en-US" sz="1300" b="1" dirty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353" t="4366" b="16803"/>
          <a:stretch/>
        </p:blipFill>
        <p:spPr>
          <a:xfrm>
            <a:off x="5334000" y="3200399"/>
            <a:ext cx="3810000" cy="3592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3" y="4648200"/>
            <a:ext cx="4524375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46" y="5257800"/>
            <a:ext cx="443865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348" y="3830304"/>
            <a:ext cx="1212852" cy="2844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67" y="6367046"/>
            <a:ext cx="5035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AAMC Benchmark: 15% of department chairs are women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6042" y="412646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(N=21)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0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-49852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446735"/>
              </p:ext>
            </p:extLst>
          </p:nvPr>
        </p:nvGraphicFramePr>
        <p:xfrm>
          <a:off x="682137" y="5373351"/>
          <a:ext cx="7852262" cy="12570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56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8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0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0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526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INSTRUCTORS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ASSISTANT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ASSOCIATE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FULL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3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8 (38%)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34 (49%)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 (40%)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(25%)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3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(62%)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36 (51%)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 (60%)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 (75%)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5228" y="762000"/>
            <a:ext cx="2187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(EXCLUDES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AFFILIATE)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52400"/>
            <a:ext cx="1904999" cy="609600"/>
            <a:chOff x="76201" y="152400"/>
            <a:chExt cx="1752600" cy="533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41073" b="72222"/>
            <a:stretch/>
          </p:blipFill>
          <p:spPr>
            <a:xfrm>
              <a:off x="76201" y="152400"/>
              <a:ext cx="1752600" cy="381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51345" b="27698"/>
            <a:stretch/>
          </p:blipFill>
          <p:spPr>
            <a:xfrm>
              <a:off x="77773" y="533400"/>
              <a:ext cx="1751028" cy="1524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82138" y="1559459"/>
            <a:ext cx="3840925" cy="3601050"/>
            <a:chOff x="187354" y="1495842"/>
            <a:chExt cx="3587690" cy="35290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354" y="1495842"/>
              <a:ext cx="3587690" cy="35290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83145" y="3858939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76%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4378" y="2229865"/>
              <a:ext cx="1482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17%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4539219">
              <a:off x="1074236" y="2115273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4%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4938957">
              <a:off x="1270202" y="2070268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2%</a:t>
              </a:r>
              <a:endParaRPr lang="en-US" sz="16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07739" y="11685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FEMALE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4346" y="115298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05823" y="1620373"/>
            <a:ext cx="3874446" cy="3550155"/>
            <a:chOff x="4844989" y="1523960"/>
            <a:chExt cx="3874446" cy="35501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4989" y="1524000"/>
              <a:ext cx="3874446" cy="35501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96000" y="3874194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65%</a:t>
              </a:r>
              <a:endParaRPr 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2406878"/>
              <a:ext cx="1514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24%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3748298">
              <a:off x="5649744" y="2167414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6%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4792319">
              <a:off x="5977031" y="2057629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5%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96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-49852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152400"/>
            <a:ext cx="1904999" cy="609600"/>
            <a:chOff x="76201" y="152400"/>
            <a:chExt cx="1752600" cy="533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41073" b="72222"/>
            <a:stretch/>
          </p:blipFill>
          <p:spPr>
            <a:xfrm>
              <a:off x="76201" y="152400"/>
              <a:ext cx="1752600" cy="381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51345" b="27698"/>
            <a:stretch/>
          </p:blipFill>
          <p:spPr>
            <a:xfrm>
              <a:off x="77773" y="533400"/>
              <a:ext cx="1751028" cy="1524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544780" y="113072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FEMALE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36565"/>
              </p:ext>
            </p:extLst>
          </p:nvPr>
        </p:nvGraphicFramePr>
        <p:xfrm>
          <a:off x="577539" y="5410200"/>
          <a:ext cx="8109261" cy="13149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94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5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5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31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INSTRUCTORS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ASSISTANT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ASSOCIATE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FULL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4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(45%)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56 (52%)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(31%)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(17%)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16 (55%)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52 (48%)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9 (69%)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 (83%)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50" y="1114404"/>
            <a:ext cx="2060627" cy="6401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430" y="774412"/>
            <a:ext cx="35830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(INCLUDING AFFILIATE: VA, CCHMC, CEI) </a:t>
            </a:r>
            <a:endParaRPr lang="en-US" sz="1300" b="1" dirty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342" y="1586872"/>
            <a:ext cx="3932190" cy="3689252"/>
            <a:chOff x="404953" y="1550224"/>
            <a:chExt cx="3932190" cy="3689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953" y="1592615"/>
              <a:ext cx="3932190" cy="36468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514600" y="240464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18%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4468875">
              <a:off x="1512728" y="2133821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5%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1745389" y="2083893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1%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37395" y="3929905"/>
              <a:ext cx="1549992" cy="34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76%</a:t>
              </a:r>
              <a:endParaRPr lang="en-US" sz="1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04951" y="1568548"/>
            <a:ext cx="3940983" cy="3707576"/>
            <a:chOff x="4724400" y="1550224"/>
            <a:chExt cx="3940983" cy="37075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4400" y="1550224"/>
              <a:ext cx="3940983" cy="370757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96000" y="4102637"/>
              <a:ext cx="1549992" cy="34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63%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86419" y="238931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20%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 rot="5030548">
              <a:off x="5924351" y="2139381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6%</a:t>
              </a:r>
              <a:endParaRPr lang="en-US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 rot="3482693">
              <a:off x="5430982" y="2404647"/>
              <a:ext cx="1526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11%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9124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0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7778" b="38889"/>
          <a:stretch/>
        </p:blipFill>
        <p:spPr>
          <a:xfrm>
            <a:off x="33430" y="91777"/>
            <a:ext cx="3556779" cy="546754"/>
          </a:xfrm>
          <a:prstGeom prst="rect">
            <a:avLst/>
          </a:prstGeom>
        </p:spPr>
      </p:pic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25927"/>
              </p:ext>
            </p:extLst>
          </p:nvPr>
        </p:nvGraphicFramePr>
        <p:xfrm>
          <a:off x="761999" y="5333999"/>
          <a:ext cx="7772400" cy="13716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44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3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3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52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INSTRUCTORS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ASSISTANT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ASSOCIATE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FULL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 (56%)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16 (38%)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(57%)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 (0%)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2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(44%)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26 (62%)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 (43%)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9 (100%)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34253" b="19508"/>
          <a:stretch/>
        </p:blipFill>
        <p:spPr>
          <a:xfrm>
            <a:off x="72257" y="533400"/>
            <a:ext cx="2366143" cy="1696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3611" y="120811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1214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FEMALE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56" y="703062"/>
            <a:ext cx="2187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(EXCLUDES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AFFILIATE)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7834" y="1608193"/>
            <a:ext cx="3734420" cy="3577365"/>
            <a:chOff x="829031" y="1617246"/>
            <a:chExt cx="3734420" cy="35773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031" y="1617246"/>
              <a:ext cx="3734420" cy="357736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74699" y="3974487"/>
              <a:ext cx="1549992" cy="34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64%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0" y="22098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20%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1600" y="2209800"/>
              <a:ext cx="1478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16%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78192" y="1590490"/>
            <a:ext cx="3614598" cy="3612769"/>
            <a:chOff x="4915250" y="1582477"/>
            <a:chExt cx="3541982" cy="3525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5899"/>
            <a:stretch/>
          </p:blipFill>
          <p:spPr>
            <a:xfrm>
              <a:off x="4915250" y="1608193"/>
              <a:ext cx="3541982" cy="35000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19800" y="3980662"/>
              <a:ext cx="1549992" cy="34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62%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3000" y="3173991"/>
              <a:ext cx="1478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7%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7599856">
              <a:off x="6275192" y="22133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</a:t>
              </a:r>
              <a:r>
                <a:rPr lang="en-US" sz="1600" b="1" dirty="0"/>
                <a:t>1</a:t>
              </a:r>
              <a:r>
                <a:rPr lang="en-US" sz="1600" b="1" dirty="0" smtClean="0"/>
                <a:t>0%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70176" y="2392003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21%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58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nfogram.io/p/2f34dbde136b895c0133906aa70d9b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2" t="39730" r="3855" b="36971"/>
          <a:stretch/>
        </p:blipFill>
        <p:spPr bwMode="auto">
          <a:xfrm>
            <a:off x="0" y="0"/>
            <a:ext cx="93471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7778" b="38889"/>
          <a:stretch/>
        </p:blipFill>
        <p:spPr>
          <a:xfrm>
            <a:off x="33430" y="91777"/>
            <a:ext cx="3556779" cy="546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34253" b="19508"/>
          <a:stretch/>
        </p:blipFill>
        <p:spPr>
          <a:xfrm>
            <a:off x="72257" y="533400"/>
            <a:ext cx="2366143" cy="1696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430" y="685800"/>
            <a:ext cx="35830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(INCLUDING AFFILIATE: VA, CCHMC, CEI) </a:t>
            </a:r>
            <a:endParaRPr lang="en-US" sz="1300" b="1" dirty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77183"/>
              </p:ext>
            </p:extLst>
          </p:nvPr>
        </p:nvGraphicFramePr>
        <p:xfrm>
          <a:off x="609598" y="5410199"/>
          <a:ext cx="8001001" cy="13716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8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2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2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52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INSTRUCTORS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ASSISTANT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ASSOCIATE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FULL PROFESSORS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9 (69%)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30 (42%)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7 (35%)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(24%)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2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(31%)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41 (58%)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(65%)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13 (76%)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7035" marR="87035" marT="43517" marB="435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7349" y="115088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957" y="116516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FEMALE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8277" y="1585039"/>
            <a:ext cx="3795713" cy="3671844"/>
            <a:chOff x="966787" y="1585039"/>
            <a:chExt cx="3795713" cy="3671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787" y="1585039"/>
              <a:ext cx="3795713" cy="36718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80815" y="4029797"/>
              <a:ext cx="1549992" cy="34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60%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7277" y="239395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18%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0" y="2747665"/>
              <a:ext cx="1478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14%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6749" y="1858633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8%</a:t>
              </a:r>
              <a:endParaRPr lang="en-US" sz="1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84092" y="1544362"/>
            <a:ext cx="3785511" cy="3712521"/>
            <a:chOff x="4791169" y="1544363"/>
            <a:chExt cx="3785511" cy="37125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1169" y="1604666"/>
              <a:ext cx="3785511" cy="365221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636952" y="3857064"/>
              <a:ext cx="1549992" cy="34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Assistant: 58%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7078040">
              <a:off x="6157126" y="217518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Instructor: </a:t>
              </a:r>
              <a:r>
                <a:rPr lang="en-US" sz="1600" b="1" dirty="0"/>
                <a:t>6</a:t>
              </a:r>
              <a:r>
                <a:rPr lang="en-US" sz="1600" b="1" dirty="0" smtClean="0"/>
                <a:t>%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8802" y="2277245"/>
              <a:ext cx="1405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Full: 18%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90239" y="3335922"/>
              <a:ext cx="1478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Associate: 18%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707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304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/>
              <a:t>NEXT STEPS…</a:t>
            </a:r>
            <a:endParaRPr lang="en-US" sz="5400" b="1" spc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1600200"/>
            <a:ext cx="64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Trends over time (2014, 2016 data</a:t>
            </a:r>
            <a:r>
              <a:rPr lang="en-US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WIMS Data Annual </a:t>
            </a:r>
            <a:r>
              <a:rPr lang="en-US" sz="3200" dirty="0" smtClean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Alignment with AAMC targets</a:t>
            </a:r>
          </a:p>
        </p:txBody>
      </p:sp>
    </p:spTree>
    <p:extLst>
      <p:ext uri="{BB962C8B-B14F-4D97-AF65-F5344CB8AC3E}">
        <p14:creationId xmlns:p14="http://schemas.microsoft.com/office/powerpoint/2010/main" val="365193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z="5400" b="1" spc="300" dirty="0" smtClean="0"/>
              <a:t>AGENDA</a:t>
            </a:r>
            <a:r>
              <a:rPr lang="en-US" spc="300" dirty="0" smtClean="0"/>
              <a:t> </a:t>
            </a:r>
            <a:endParaRPr lang="en-US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72" y="1066800"/>
            <a:ext cx="7315200" cy="5943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/>
              <a:t>Welcome &amp; Introductions</a:t>
            </a:r>
          </a:p>
          <a:p>
            <a:pPr>
              <a:spcBef>
                <a:spcPts val="1200"/>
              </a:spcBef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3600" dirty="0" smtClean="0"/>
              <a:t>WIMS Leadership</a:t>
            </a:r>
          </a:p>
          <a:p>
            <a:pPr>
              <a:spcBef>
                <a:spcPts val="1200"/>
              </a:spcBef>
            </a:pPr>
            <a:endParaRPr lang="en-US" sz="300" dirty="0" smtClean="0"/>
          </a:p>
          <a:p>
            <a:pPr>
              <a:spcBef>
                <a:spcPts val="1200"/>
              </a:spcBef>
            </a:pPr>
            <a:r>
              <a:rPr lang="en-US" sz="3600" dirty="0" smtClean="0"/>
              <a:t>WIMS Fund</a:t>
            </a:r>
          </a:p>
          <a:p>
            <a:pPr>
              <a:spcBef>
                <a:spcPts val="1200"/>
              </a:spcBef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3600" dirty="0"/>
              <a:t>Next WIMS </a:t>
            </a:r>
            <a:r>
              <a:rPr lang="en-US" sz="3600" dirty="0" smtClean="0"/>
              <a:t>Meeting</a:t>
            </a:r>
            <a:endParaRPr lang="en-US" sz="3600" dirty="0"/>
          </a:p>
          <a:p>
            <a:pPr marL="0" indent="0">
              <a:spcBef>
                <a:spcPts val="1200"/>
              </a:spcBef>
              <a:buNone/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3600" dirty="0" smtClean="0"/>
              <a:t>Pink Tax Bill: Maria Espinola, Psy.D.</a:t>
            </a:r>
          </a:p>
          <a:p>
            <a:pPr>
              <a:spcBef>
                <a:spcPts val="1200"/>
              </a:spcBef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3600" b="1" dirty="0" smtClean="0"/>
              <a:t>ANNUAL FACULTY DATA REPORT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 smtClean="0"/>
              <a:t>     </a:t>
            </a:r>
            <a:r>
              <a:rPr lang="en-US" sz="3600" i="1" dirty="0" smtClean="0"/>
              <a:t>Kelly Brunst, PhD &amp; Liza Murrison, PhD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400" i="1" dirty="0" smtClean="0"/>
          </a:p>
          <a:p>
            <a:pPr>
              <a:spcBef>
                <a:spcPts val="1200"/>
              </a:spcBef>
            </a:pPr>
            <a:r>
              <a:rPr lang="en-US" sz="3400" b="1" dirty="0" smtClean="0"/>
              <a:t>UPDATE ON LEAF CLIMATE &amp; SURVEY GROUPS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 smtClean="0"/>
              <a:t>     </a:t>
            </a:r>
            <a:r>
              <a:rPr lang="en-US" sz="3600" i="1" dirty="0" smtClean="0"/>
              <a:t>Valerie Hardcastle, PhD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500" i="1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endParaRPr lang="en-US" sz="35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75" y="201682"/>
            <a:ext cx="1237725" cy="14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09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24" y="4025349"/>
            <a:ext cx="7772400" cy="1362075"/>
          </a:xfrm>
        </p:spPr>
        <p:txBody>
          <a:bodyPr/>
          <a:lstStyle/>
          <a:p>
            <a:r>
              <a:rPr lang="en-US" dirty="0" smtClean="0"/>
              <a:t>COM FEMALE Faculty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21" y="2514600"/>
            <a:ext cx="7772400" cy="1500187"/>
          </a:xfrm>
        </p:spPr>
        <p:txBody>
          <a:bodyPr/>
          <a:lstStyle/>
          <a:p>
            <a:r>
              <a:rPr lang="en-US" dirty="0" smtClean="0"/>
              <a:t>Focus Group Discussions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732121" y="4025349"/>
            <a:ext cx="7772400" cy="19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/>
          </a:p>
          <a:p>
            <a:r>
              <a:rPr lang="en-US" kern="0" dirty="0" smtClean="0"/>
              <a:t>Valerie Hardcastle, PhD</a:t>
            </a:r>
          </a:p>
          <a:p>
            <a:r>
              <a:rPr lang="en-US" kern="0" dirty="0" smtClean="0"/>
              <a:t>Professor, </a:t>
            </a:r>
            <a:r>
              <a:rPr lang="en-US" kern="0" dirty="0" err="1" smtClean="0"/>
              <a:t>McMicken</a:t>
            </a:r>
            <a:r>
              <a:rPr lang="en-US" kern="0" dirty="0" smtClean="0"/>
              <a:t> College of Arts &amp; Sciences</a:t>
            </a:r>
          </a:p>
        </p:txBody>
      </p:sp>
    </p:spTree>
    <p:extLst>
      <p:ext uri="{BB962C8B-B14F-4D97-AF65-F5344CB8AC3E}">
        <p14:creationId xmlns:p14="http://schemas.microsoft.com/office/powerpoint/2010/main" val="416431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LEAF Survey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3551237"/>
          </a:xfrm>
        </p:spPr>
        <p:txBody>
          <a:bodyPr/>
          <a:lstStyle/>
          <a:p>
            <a:r>
              <a:rPr lang="en-US" dirty="0" smtClean="0"/>
              <a:t>Women more likely than men to affirm that:</a:t>
            </a:r>
          </a:p>
          <a:p>
            <a:pPr marL="740664" lvl="1">
              <a:spcBef>
                <a:spcPts val="2424"/>
              </a:spcBef>
              <a:spcAft>
                <a:spcPts val="1200"/>
              </a:spcAft>
            </a:pPr>
            <a:r>
              <a:rPr lang="en-US" sz="1800" dirty="0" smtClean="0"/>
              <a:t>RPT guidelines do </a:t>
            </a:r>
            <a:r>
              <a:rPr lang="en-US" sz="1800" u="sng" dirty="0" smtClean="0"/>
              <a:t>not</a:t>
            </a:r>
            <a:r>
              <a:rPr lang="en-US" sz="1800" dirty="0" smtClean="0"/>
              <a:t> align with professional aims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</a:t>
            </a:r>
            <a:r>
              <a:rPr lang="en-US" sz="1800" dirty="0" smtClean="0"/>
              <a:t>nnual reviews do </a:t>
            </a:r>
            <a:r>
              <a:rPr lang="en-US" sz="1800" u="sng" dirty="0" smtClean="0"/>
              <a:t>not</a:t>
            </a:r>
            <a:r>
              <a:rPr lang="en-US" sz="1800" dirty="0" smtClean="0"/>
              <a:t> help career advancement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They have had </a:t>
            </a:r>
            <a:r>
              <a:rPr lang="en-US" sz="1800" u="sng" dirty="0" smtClean="0"/>
              <a:t>negative work experiences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(harassment, micro-aggressions, different standards)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They are </a:t>
            </a:r>
            <a:r>
              <a:rPr lang="en-US" sz="1800" u="sng" dirty="0"/>
              <a:t>not</a:t>
            </a:r>
            <a:r>
              <a:rPr lang="en-US" sz="1800" dirty="0"/>
              <a:t> treated respectfully when disagreeing with colleagues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Their unit’s do </a:t>
            </a:r>
            <a:r>
              <a:rPr lang="en-US" sz="1800" u="sng" dirty="0" smtClean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adequately recruit and support women and diverse faculty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They are satisfied with staff support</a:t>
            </a:r>
          </a:p>
        </p:txBody>
      </p:sp>
    </p:spTree>
    <p:extLst>
      <p:ext uri="{BB962C8B-B14F-4D97-AF65-F5344CB8AC3E}">
        <p14:creationId xmlns:p14="http://schemas.microsoft.com/office/powerpoint/2010/main" val="95595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373041" cy="1143000"/>
          </a:xfrm>
        </p:spPr>
        <p:txBody>
          <a:bodyPr/>
          <a:lstStyle/>
          <a:p>
            <a:r>
              <a:rPr lang="en-US" dirty="0" smtClean="0"/>
              <a:t>2017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3551237"/>
          </a:xfrm>
        </p:spPr>
        <p:txBody>
          <a:bodyPr/>
          <a:lstStyle/>
          <a:p>
            <a:r>
              <a:rPr lang="en-US" dirty="0" smtClean="0"/>
              <a:t>Five Themes Emerged 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A Gendered Work Environment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A Culture of Silence/Absence of Psychological Safety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Inconsistent Unit-Level Leadership and Accountability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Lack of Transparency and Participation in Governance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Reward System Out-of-Whack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92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Gendered 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355123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Vivid examples of interactions with male faculty that could constitute gender discrimination or hostile environment for female faculty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Frustration with ability to confront such behavior or hold instigators responsible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Women faculty perform a larger share of “institutional housekeeping” service work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Perceptions that research and billable time are less protected for women than for men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74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Silence</a:t>
            </a:r>
            <a:br>
              <a:rPr lang="en-US" dirty="0" smtClean="0"/>
            </a:br>
            <a:r>
              <a:rPr lang="en-US" sz="2400" dirty="0" smtClean="0"/>
              <a:t>(Absence of Psychological Safety)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40163"/>
            <a:ext cx="8573047" cy="324623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Do not feel safe speaking up against decisions being made (e.g., hiring, leadership, environmental concerns, and policy and practice change)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Explicitly told to stay silent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Penalized for speaking up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6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Unit-Level Leadership and Accountability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60150"/>
            <a:ext cx="8573047" cy="342625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Not a gendered issue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Many leaders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D</a:t>
            </a:r>
            <a:r>
              <a:rPr lang="en-US" sz="1600" dirty="0" smtClean="0"/>
              <a:t>o not have the support of faculty—even oppose faculty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L</a:t>
            </a:r>
            <a:r>
              <a:rPr lang="en-US" sz="1600" dirty="0" smtClean="0"/>
              <a:t>ack a successful track record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Do not demonstrate support for faculty development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There is no system of accountability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Chairs/heads have little power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Not held accountable for supporting faculty needs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No procedure in place to monitor chair/head performance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65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Transparency and Participation in Governance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90152"/>
            <a:ext cx="8573047" cy="339624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Faculty Perceive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Power is held by finance/business area, not heads/chairs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/>
              <a:t>D</a:t>
            </a:r>
            <a:r>
              <a:rPr lang="en-US" sz="1600" dirty="0" smtClean="0"/>
              <a:t>ecisions are based solely on financial considerations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There is a top-down hierarchy with little opportunity to provide input on decisions that directly affect work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Administration who focus on diversity and faculty development are in limited roles and unable to fully engage in these matters</a:t>
            </a:r>
          </a:p>
        </p:txBody>
      </p:sp>
    </p:spTree>
    <p:extLst>
      <p:ext uri="{BB962C8B-B14F-4D97-AF65-F5344CB8AC3E}">
        <p14:creationId xmlns:p14="http://schemas.microsoft.com/office/powerpoint/2010/main" val="252530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System Out-of-Whack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90152"/>
            <a:ext cx="8686801" cy="339624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Reward system is inconsistent with RPT criteria and faculty preferences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College funding model places pressure on RVUs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Less time for patient care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Less time for research and teaching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Perceives the administration requires faculty to increase college funding at the expense of research, teaching and service missions</a:t>
            </a:r>
          </a:p>
        </p:txBody>
      </p:sp>
    </p:spTree>
    <p:extLst>
      <p:ext uri="{BB962C8B-B14F-4D97-AF65-F5344CB8AC3E}">
        <p14:creationId xmlns:p14="http://schemas.microsoft.com/office/powerpoint/2010/main" val="363231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Faculty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40852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Require faculty-driven annual reviews for decanal-level and unit head administrators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Adopt a chair/vice chair model (esteemed chair provides vision, vice chair has administrative and interpersonal skills to work with faculty)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Require training to enhance leadership skills of chairs/heads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Seek funding to invest in efforts that support climate change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Better leverage, engage, and reward senior male faculty who advocate for women and URM faculty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Provide follow-up Title IX training for women faculty and students; work with college leaders to limit inadvertently rewarding perpetrators</a:t>
            </a:r>
          </a:p>
        </p:txBody>
      </p:sp>
    </p:spTree>
    <p:extLst>
      <p:ext uri="{BB962C8B-B14F-4D97-AF65-F5344CB8AC3E}">
        <p14:creationId xmlns:p14="http://schemas.microsoft.com/office/powerpoint/2010/main" val="396015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689600"/>
            <a:ext cx="222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Faculty Retention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2005 - 2017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8229600" cy="1143000"/>
          </a:xfrm>
        </p:spPr>
        <p:txBody>
          <a:bodyPr/>
          <a:lstStyle/>
          <a:p>
            <a:r>
              <a:rPr lang="en-US" sz="5400" b="1" dirty="0"/>
              <a:t>WIMS </a:t>
            </a:r>
            <a:r>
              <a:rPr lang="en-US" sz="5400" b="1" dirty="0" smtClean="0"/>
              <a:t>LEADERSHIP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7162800" cy="5242560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+mj-lt"/>
              </a:rPr>
              <a:t>President: </a:t>
            </a:r>
            <a:r>
              <a:rPr lang="en-US" sz="2600" dirty="0">
                <a:latin typeface="+mj-lt"/>
              </a:rPr>
              <a:t>Erin N. Haynes, </a:t>
            </a:r>
            <a:r>
              <a:rPr lang="en-US" sz="2600" dirty="0" err="1" smtClean="0">
                <a:latin typeface="+mj-lt"/>
              </a:rPr>
              <a:t>DrPH</a:t>
            </a:r>
            <a:endParaRPr lang="en-US" sz="2600" dirty="0" smtClean="0">
              <a:latin typeface="+mj-lt"/>
            </a:endParaRPr>
          </a:p>
          <a:p>
            <a:endParaRPr lang="en-US" sz="5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President-elect: </a:t>
            </a:r>
            <a:r>
              <a:rPr lang="en-US" sz="2600" dirty="0">
                <a:latin typeface="+mj-lt"/>
              </a:rPr>
              <a:t>Amy Bunger, </a:t>
            </a:r>
            <a:r>
              <a:rPr lang="en-US" sz="2600" dirty="0" smtClean="0">
                <a:latin typeface="+mj-lt"/>
              </a:rPr>
              <a:t>PhD</a:t>
            </a:r>
          </a:p>
          <a:p>
            <a:endParaRPr lang="en-US" sz="5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Secretary: </a:t>
            </a:r>
            <a:r>
              <a:rPr lang="en-US" sz="2600" dirty="0">
                <a:latin typeface="+mj-lt"/>
              </a:rPr>
              <a:t>Jennifer Forrester, </a:t>
            </a:r>
            <a:r>
              <a:rPr lang="en-US" sz="2600" dirty="0" smtClean="0">
                <a:latin typeface="+mj-lt"/>
              </a:rPr>
              <a:t>MD</a:t>
            </a:r>
          </a:p>
          <a:p>
            <a:endParaRPr lang="en-US" sz="5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Secretary-elect: </a:t>
            </a:r>
            <a:r>
              <a:rPr lang="en-US" sz="2600" dirty="0">
                <a:latin typeface="+mj-lt"/>
              </a:rPr>
              <a:t>Heather Christensen, </a:t>
            </a:r>
            <a:r>
              <a:rPr lang="en-US" sz="2600" dirty="0" smtClean="0">
                <a:latin typeface="+mj-lt"/>
              </a:rPr>
              <a:t>PhD</a:t>
            </a:r>
          </a:p>
          <a:p>
            <a:endParaRPr lang="en-US" sz="5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Treasurer: </a:t>
            </a:r>
            <a:r>
              <a:rPr lang="en-US" sz="2600" dirty="0">
                <a:latin typeface="+mj-lt"/>
              </a:rPr>
              <a:t>Mercedes Falciglia, </a:t>
            </a:r>
            <a:r>
              <a:rPr lang="en-US" sz="2600" dirty="0" smtClean="0">
                <a:latin typeface="+mj-lt"/>
              </a:rPr>
              <a:t>MD</a:t>
            </a:r>
          </a:p>
          <a:p>
            <a:endParaRPr lang="en-US" sz="5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Treasurer-elect: </a:t>
            </a:r>
            <a:r>
              <a:rPr lang="en-US" sz="2600" dirty="0">
                <a:latin typeface="+mj-lt"/>
              </a:rPr>
              <a:t>Vinita Takiar, </a:t>
            </a:r>
            <a:r>
              <a:rPr lang="en-US" sz="2600" dirty="0" smtClean="0">
                <a:latin typeface="+mj-lt"/>
              </a:rPr>
              <a:t>MD</a:t>
            </a:r>
          </a:p>
          <a:p>
            <a:endParaRPr lang="en-US" sz="500" dirty="0">
              <a:latin typeface="+mj-lt"/>
            </a:endParaRPr>
          </a:p>
          <a:p>
            <a:r>
              <a:rPr lang="en-US" sz="2600" b="1" dirty="0">
                <a:latin typeface="+mj-lt"/>
              </a:rPr>
              <a:t>Basic Science </a:t>
            </a:r>
            <a:r>
              <a:rPr lang="en-US" sz="2600" b="1" dirty="0" smtClean="0">
                <a:latin typeface="+mj-lt"/>
              </a:rPr>
              <a:t>Representative: </a:t>
            </a:r>
            <a:r>
              <a:rPr lang="en-US" sz="2600" dirty="0">
                <a:latin typeface="+mj-lt"/>
              </a:rPr>
              <a:t>Alison Weiss, </a:t>
            </a:r>
            <a:r>
              <a:rPr lang="en-US" sz="2600" dirty="0" smtClean="0">
                <a:latin typeface="+mj-lt"/>
              </a:rPr>
              <a:t>PhD </a:t>
            </a:r>
          </a:p>
          <a:p>
            <a:endParaRPr lang="en-US" sz="500" dirty="0" smtClean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Clinical </a:t>
            </a:r>
            <a:r>
              <a:rPr lang="en-US" sz="2600" b="1" dirty="0">
                <a:latin typeface="+mj-lt"/>
              </a:rPr>
              <a:t>Science Representatives: </a:t>
            </a:r>
            <a:endParaRPr lang="en-US" sz="2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     Jennifer </a:t>
            </a:r>
            <a:r>
              <a:rPr lang="en-US" sz="2600" dirty="0">
                <a:latin typeface="+mj-lt"/>
              </a:rPr>
              <a:t>Cavitt, MD &amp; Pamposh Kaul, MD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2438400"/>
            <a:ext cx="3733800" cy="3352800"/>
            <a:chOff x="4953000" y="2438400"/>
            <a:chExt cx="3733800" cy="3352800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4953000" y="2590800"/>
            <a:ext cx="3733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497235" y="2438400"/>
              <a:ext cx="2460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COM Assistant Professors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" name="Picture 10" descr="hospital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962400"/>
              <a:ext cx="457350" cy="45825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876800" y="2434592"/>
            <a:ext cx="3733800" cy="3432808"/>
            <a:chOff x="4876800" y="2358392"/>
            <a:chExt cx="3733800" cy="3432808"/>
          </a:xfrm>
        </p:grpSpPr>
        <p:grpSp>
          <p:nvGrpSpPr>
            <p:cNvPr id="3" name="Group 2"/>
            <p:cNvGrpSpPr/>
            <p:nvPr/>
          </p:nvGrpSpPr>
          <p:grpSpPr>
            <a:xfrm>
              <a:off x="4876800" y="2358392"/>
              <a:ext cx="3733800" cy="3432808"/>
              <a:chOff x="762000" y="2358392"/>
              <a:chExt cx="3733800" cy="343280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24000" y="2358392"/>
                <a:ext cx="239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UC Assistant Professors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aphicFrame>
            <p:nvGraphicFramePr>
              <p:cNvPr id="8" name="Chart 7"/>
              <p:cNvGraphicFramePr/>
              <p:nvPr>
                <p:extLst/>
              </p:nvPr>
            </p:nvGraphicFramePr>
            <p:xfrm>
              <a:off x="762000" y="2590800"/>
              <a:ext cx="3733800" cy="3200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pic>
          <p:nvPicPr>
            <p:cNvPr id="12" name="Picture 11" descr="university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962400"/>
              <a:ext cx="515088" cy="38933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30077" y="345025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2442" y="4572723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2588" y="3452637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387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4953" y="4575108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406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0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Gender Differences </a:t>
            </a:r>
            <a:r>
              <a:rPr lang="en-US" sz="2400" dirty="0">
                <a:solidFill>
                  <a:srgbClr val="FF0000"/>
                </a:solidFill>
              </a:rPr>
              <a:t>After 7 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2590800"/>
            <a:ext cx="75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9154" y="4876800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9230" y="305824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9958" y="399312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59230" y="2590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445758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16713" cy="5417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153400" y="4038600"/>
            <a:ext cx="75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9049" y="261044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8310" y="262970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6869" y="2619462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3867" y="309058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3857" y="309960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5867" y="308936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8934" y="3077899"/>
            <a:ext cx="359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6298" y="403279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5560" y="4041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45631" y="4041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5781" y="449245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0380" y="450147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8517" y="449123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8911" y="4490011"/>
            <a:ext cx="359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97423" y="4038161"/>
            <a:ext cx="359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3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Race/Ethnicity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6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858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24384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Assistant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4384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Assistant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48006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hospita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457350" cy="458252"/>
          </a:xfrm>
          <a:prstGeom prst="rect">
            <a:avLst/>
          </a:prstGeom>
        </p:spPr>
      </p:pic>
      <p:pic>
        <p:nvPicPr>
          <p:cNvPr id="11" name="Picture 10" descr="university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515088" cy="389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0083" y="3690270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2443" y="442271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4866" y="4835131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4949" y="4395099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377" y="3427418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7388" y="4107467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5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Race/Ethnicity Differences </a:t>
            </a:r>
            <a:r>
              <a:rPr lang="en-US" sz="2400" dirty="0">
                <a:solidFill>
                  <a:srgbClr val="FF0000"/>
                </a:solidFill>
              </a:rPr>
              <a:t>After 7 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2447412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6501" y="4964864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3197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86571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0" y="2514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492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716713" cy="541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286036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188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1161" y="3090188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2398" y="3757141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0159" y="4502337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8914" y="4132395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5807" y="255802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8227" y="256704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4405" y="255680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9825" y="2555580"/>
            <a:ext cx="231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4398" y="289477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3113" y="323274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6991" y="324176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7631" y="3231522"/>
            <a:ext cx="737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7722" y="388820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8145" y="389722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1666" y="3886982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1591" y="3885759"/>
            <a:ext cx="316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970" y="4224951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7393" y="423397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70914" y="42237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77869" y="4222505"/>
            <a:ext cx="190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98390" y="4558779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78813" y="455743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2334" y="455755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6999" y="4561517"/>
            <a:ext cx="324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4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2438400"/>
            <a:ext cx="3733800" cy="3352800"/>
            <a:chOff x="4953000" y="2438400"/>
            <a:chExt cx="3733800" cy="3352800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4953000" y="2590800"/>
            <a:ext cx="3733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537235" y="2438400"/>
              <a:ext cx="2620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COM Associate Professors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" name="Picture 10" descr="hospital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200" y="3932397"/>
              <a:ext cx="457350" cy="45825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638800" y="2434592"/>
            <a:ext cx="2341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Associate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4876800" y="2667000"/>
          <a:ext cx="3733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 descr="university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38600"/>
            <a:ext cx="515088" cy="3893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0077" y="345025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2442" y="4572723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586" y="3522646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292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4951" y="4645117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316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Gender Differences </a:t>
            </a:r>
            <a:r>
              <a:rPr lang="en-US" sz="2400" dirty="0">
                <a:solidFill>
                  <a:srgbClr val="FF0000"/>
                </a:solidFill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</a:rPr>
              <a:t>10 </a:t>
            </a:r>
            <a:r>
              <a:rPr lang="en-US" sz="2400" dirty="0">
                <a:solidFill>
                  <a:srgbClr val="FF0000"/>
                </a:solidFill>
              </a:rPr>
              <a:t>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9154" y="4876800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00" y="3962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1" y="2605548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00200" y="2590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44166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4" y="4038600"/>
            <a:ext cx="716713" cy="541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22673" y="2488376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0434" y="2957050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9438" y="3877563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8197" y="4367940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2144" y="26309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2432" y="26309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7168" y="26309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9163" y="2630928"/>
            <a:ext cx="192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6784" y="3100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592" y="3100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9512" y="311105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9189" y="311105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08457" y="402133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3238" y="402133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3368" y="403157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567" y="403157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4129" y="449662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5364" y="449662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7614" y="449662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5423" y="4491239"/>
            <a:ext cx="360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593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Race/Ethnicity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1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225" y="708818"/>
            <a:ext cx="65532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500" b="1" dirty="0"/>
          </a:p>
          <a:p>
            <a:pPr marL="0" indent="0" algn="ctr">
              <a:buNone/>
            </a:pPr>
            <a:r>
              <a:rPr lang="en-US" sz="6000" b="1" dirty="0" smtClean="0"/>
              <a:t>The </a:t>
            </a:r>
            <a:r>
              <a:rPr lang="en-US" sz="6000" b="1" u="sng" dirty="0" smtClean="0"/>
              <a:t>WIMS Fund</a:t>
            </a:r>
            <a:r>
              <a:rPr lang="en-US" sz="6000" b="1" dirty="0" smtClean="0"/>
              <a:t> is now open!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581400"/>
            <a:ext cx="3103104" cy="17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858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2438400"/>
            <a:ext cx="265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Associate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4384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Associate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48006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hospita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457350" cy="458252"/>
          </a:xfrm>
          <a:prstGeom prst="rect">
            <a:avLst/>
          </a:prstGeom>
        </p:spPr>
      </p:pic>
      <p:pic>
        <p:nvPicPr>
          <p:cNvPr id="11" name="Picture 10" descr="university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99" y="4038599"/>
            <a:ext cx="515088" cy="389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0083" y="3690270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2443" y="442271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76" y="4555111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0198" y="3810279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2555" y="4392710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424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4989" y="4475105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3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Race/Ethnicity Differences </a:t>
            </a:r>
            <a:r>
              <a:rPr lang="en-US" sz="2400" dirty="0">
                <a:solidFill>
                  <a:srgbClr val="FF0000"/>
                </a:solidFill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</a:rPr>
              <a:t>10 </a:t>
            </a:r>
            <a:r>
              <a:rPr lang="en-US" sz="2400" dirty="0">
                <a:solidFill>
                  <a:srgbClr val="FF0000"/>
                </a:solidFill>
              </a:rPr>
              <a:t>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2396202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6501" y="4964864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3197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86571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0" y="2514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492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716713" cy="541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286036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188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1161" y="3110672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2398" y="3757141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0159" y="4502337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8914" y="4132395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9921" y="2771463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2443" y="255802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5667" y="256704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1728" y="255680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8298" y="2570630"/>
            <a:ext cx="286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2480" y="289477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3113" y="323274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6991" y="324176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7631" y="3231522"/>
            <a:ext cx="737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4422" y="289416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2350" y="389007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5551" y="389909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1036" y="3893954"/>
            <a:ext cx="4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103" y="422608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9304" y="423510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78669" y="4240207"/>
            <a:ext cx="4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3171" y="3898446"/>
            <a:ext cx="23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8202" y="455455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261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81403" y="456357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6888" y="4558431"/>
            <a:ext cx="4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78427" y="4516922"/>
            <a:ext cx="23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solidFill>
                  <a:srgbClr val="1F497D"/>
                </a:solidFill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>
            <a:stCxn id="50" idx="1"/>
            <a:endCxn id="50" idx="1"/>
          </p:cNvCxnSpPr>
          <p:nvPr/>
        </p:nvCxnSpPr>
        <p:spPr>
          <a:xfrm>
            <a:off x="7478427" y="46323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30323" y="4643893"/>
            <a:ext cx="125403" cy="33346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4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17" y="762000"/>
            <a:ext cx="9814283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latin typeface="Gabriola" panose="04040605051002020D02" pitchFamily="82" charset="0"/>
              </a:rPr>
              <a:t>THANK YOU TO THE</a:t>
            </a:r>
            <a:br>
              <a:rPr lang="en-US" sz="4800" b="1" i="1" dirty="0" smtClean="0">
                <a:latin typeface="Gabriola" panose="04040605051002020D02" pitchFamily="82" charset="0"/>
              </a:rPr>
            </a:br>
            <a:r>
              <a:rPr lang="en-US" sz="4800" b="1" i="1" dirty="0" smtClean="0">
                <a:latin typeface="Gabriola" panose="04040605051002020D02" pitchFamily="82" charset="0"/>
              </a:rPr>
              <a:t>First </a:t>
            </a:r>
            <a:r>
              <a:rPr lang="en-US" sz="4800" b="1" i="1" dirty="0">
                <a:latin typeface="Gabriola" panose="04040605051002020D02" pitchFamily="82" charset="0"/>
              </a:rPr>
              <a:t>Fabulous Five </a:t>
            </a:r>
            <a:r>
              <a:rPr lang="en-US" sz="4800" b="1" i="1" dirty="0" smtClean="0">
                <a:latin typeface="Gabriola" panose="04040605051002020D02" pitchFamily="82" charset="0"/>
              </a:rPr>
              <a:t>Friends of WIMS</a:t>
            </a:r>
            <a:r>
              <a:rPr lang="en-US" sz="5200" b="1" i="1" dirty="0">
                <a:latin typeface="Gabriola" panose="04040605051002020D02" pitchFamily="82" charset="0"/>
              </a:rPr>
              <a:t/>
            </a:r>
            <a:br>
              <a:rPr lang="en-US" sz="5200" b="1" i="1" dirty="0">
                <a:latin typeface="Gabriola" panose="04040605051002020D02" pitchFamily="82" charset="0"/>
              </a:rPr>
            </a:br>
            <a:endParaRPr lang="en-US" sz="5200" b="1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98637"/>
            <a:ext cx="65532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en-US" sz="5000" dirty="0" smtClean="0">
                <a:latin typeface="Gabriola" panose="04040605051002020D02" pitchFamily="82" charset="0"/>
              </a:rPr>
              <a:t>Amy Bunger</a:t>
            </a:r>
            <a:r>
              <a:rPr lang="en-US" sz="5000" dirty="0">
                <a:latin typeface="Gabriola" panose="04040605051002020D02" pitchFamily="82" charset="0"/>
              </a:rPr>
              <a:t>, PhD</a:t>
            </a:r>
          </a:p>
          <a:p>
            <a:pPr marL="0" indent="0" algn="ctr">
              <a:buNone/>
            </a:pPr>
            <a:r>
              <a:rPr lang="en-US" sz="5000" dirty="0">
                <a:latin typeface="Gabriola" panose="04040605051002020D02" pitchFamily="82" charset="0"/>
              </a:rPr>
              <a:t>Patricia Carey, MD </a:t>
            </a:r>
          </a:p>
          <a:p>
            <a:pPr marL="0" indent="0" algn="ctr">
              <a:buNone/>
            </a:pPr>
            <a:r>
              <a:rPr lang="en-US" sz="5000" dirty="0">
                <a:latin typeface="Gabriola" panose="04040605051002020D02" pitchFamily="82" charset="0"/>
              </a:rPr>
              <a:t>Erin Haynes, </a:t>
            </a:r>
            <a:r>
              <a:rPr lang="en-US" sz="5000" dirty="0" err="1">
                <a:latin typeface="Gabriola" panose="04040605051002020D02" pitchFamily="82" charset="0"/>
              </a:rPr>
              <a:t>DrPH</a:t>
            </a:r>
            <a:endParaRPr lang="en-US" sz="5000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en-US" sz="5000" dirty="0">
                <a:latin typeface="Gabriola" panose="04040605051002020D02" pitchFamily="82" charset="0"/>
              </a:rPr>
              <a:t>Sarah </a:t>
            </a:r>
            <a:r>
              <a:rPr lang="en-US" sz="5000" dirty="0" err="1">
                <a:latin typeface="Gabriola" panose="04040605051002020D02" pitchFamily="82" charset="0"/>
              </a:rPr>
              <a:t>Pixley</a:t>
            </a:r>
            <a:r>
              <a:rPr lang="en-US" sz="5000" dirty="0">
                <a:latin typeface="Gabriola" panose="04040605051002020D02" pitchFamily="82" charset="0"/>
              </a:rPr>
              <a:t>, PhD</a:t>
            </a:r>
          </a:p>
          <a:p>
            <a:pPr marL="0" indent="0" algn="ctr">
              <a:buNone/>
            </a:pPr>
            <a:r>
              <a:rPr lang="en-US" sz="5000" dirty="0">
                <a:latin typeface="Gabriola" panose="04040605051002020D02" pitchFamily="82" charset="0"/>
              </a:rPr>
              <a:t>Florence Rothenberg, MD</a:t>
            </a:r>
          </a:p>
          <a:p>
            <a:pPr marL="0" indent="0" algn="ctr">
              <a:buNone/>
            </a:pPr>
            <a:endParaRPr lang="en-US" sz="3600" dirty="0">
              <a:latin typeface="Gabriola" panose="04040605051002020D02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1981200"/>
            <a:ext cx="487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NEXT WIMS MEETING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5237"/>
            <a:ext cx="7391400" cy="45259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Wednesday, </a:t>
            </a:r>
            <a:r>
              <a:rPr lang="en-US" dirty="0"/>
              <a:t>October </a:t>
            </a:r>
            <a:r>
              <a:rPr lang="en-US" dirty="0" smtClean="0"/>
              <a:t>25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12-1 PM, MSB-3051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1000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94238"/>
              </p:ext>
            </p:extLst>
          </p:nvPr>
        </p:nvGraphicFramePr>
        <p:xfrm>
          <a:off x="2286000" y="2943656"/>
          <a:ext cx="6753225" cy="2505618"/>
        </p:xfrm>
        <a:graphic>
          <a:graphicData uri="http://schemas.openxmlformats.org/drawingml/2006/table">
            <a:tbl>
              <a:tblPr firstRow="1" firstCol="1" bandRow="1"/>
              <a:tblGrid>
                <a:gridCol w="1419225">
                  <a:extLst>
                    <a:ext uri="{9D8B030D-6E8A-4147-A177-3AD203B41FA5}">
                      <a16:colId xmlns:a16="http://schemas.microsoft.com/office/drawing/2014/main" xmlns="" val="1142727857"/>
                    </a:ext>
                  </a:extLst>
                </a:gridCol>
                <a:gridCol w="1061694">
                  <a:extLst>
                    <a:ext uri="{9D8B030D-6E8A-4147-A177-3AD203B41FA5}">
                      <a16:colId xmlns:a16="http://schemas.microsoft.com/office/drawing/2014/main" xmlns="" val="838641487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xmlns="" val="2175376111"/>
                    </a:ext>
                  </a:extLst>
                </a:gridCol>
                <a:gridCol w="1746279">
                  <a:extLst>
                    <a:ext uri="{9D8B030D-6E8A-4147-A177-3AD203B41FA5}">
                      <a16:colId xmlns:a16="http://schemas.microsoft.com/office/drawing/2014/main" xmlns="" val="2649635951"/>
                    </a:ext>
                  </a:extLst>
                </a:gridCol>
                <a:gridCol w="1622779">
                  <a:extLst>
                    <a:ext uri="{9D8B030D-6E8A-4147-A177-3AD203B41FA5}">
                      <a16:colId xmlns:a16="http://schemas.microsoft.com/office/drawing/2014/main" xmlns="" val="37035088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948538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October 25,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MSB-3051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Policy Update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Dawn Kleindorfer, MD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1500588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29,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7:15-8:15 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Updates from LEAF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Valerie Hardcastle,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489515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31,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WIMS in the 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William Ball, MD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679074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 28,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Negotiate Like a Girl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Sojka,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106255"/>
                  </a:ext>
                </a:extLst>
              </a:tr>
              <a:tr h="36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28,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7:15-8:15 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Head Games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Sojka,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334815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25,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Communicate with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Sojka,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462746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30,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Giving an Interview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PR, to be named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1440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420931" y="3262457"/>
              <a:ext cx="1123920" cy="28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3051" y="3166697"/>
                <a:ext cx="1219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3988371" y="3282617"/>
              <a:ext cx="505080" cy="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0491" y="3186857"/>
                <a:ext cx="60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4920771" y="3271457"/>
              <a:ext cx="61776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2531" y="3175697"/>
                <a:ext cx="714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5922291" y="3263897"/>
              <a:ext cx="1262160" cy="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4051" y="3167777"/>
                <a:ext cx="1358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7585131" y="3251297"/>
              <a:ext cx="1306800" cy="3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7251" y="3155177"/>
                <a:ext cx="140256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5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PINK TAX BILL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33600"/>
            <a:ext cx="6505575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Primary sponsor: Brigid Kelly (D), House Representative District 31</a:t>
            </a:r>
          </a:p>
          <a:p>
            <a:endParaRPr lang="en-US" sz="3600" dirty="0"/>
          </a:p>
          <a:p>
            <a:r>
              <a:rPr lang="en-US" sz="3600" dirty="0"/>
              <a:t>The bill exempts from sales and use </a:t>
            </a:r>
            <a:r>
              <a:rPr lang="en-US" sz="3600" dirty="0" smtClean="0"/>
              <a:t>tax of </a:t>
            </a:r>
            <a:r>
              <a:rPr lang="en-US" sz="3600" dirty="0"/>
              <a:t>feminine hygiene products principally used in connection with the menstrual cycle, e.g. tampons, panty liners, menstrual cups, and sanitary napkins. </a:t>
            </a:r>
          </a:p>
          <a:p>
            <a:endParaRPr lang="en-US" sz="3600" dirty="0"/>
          </a:p>
          <a:p>
            <a:r>
              <a:rPr lang="en-US" sz="3600" dirty="0"/>
              <a:t>The bill seeks to address the inequity of taxing products related to health. </a:t>
            </a:r>
          </a:p>
          <a:p>
            <a:endParaRPr lang="en-US" sz="3600" dirty="0"/>
          </a:p>
          <a:p>
            <a:r>
              <a:rPr lang="en-US" sz="3600" dirty="0"/>
              <a:t>This year, the same committee voted to exempt prescription eyeglasses, contact lenses, and other optical aids from sales and use tax, because Ohioans should not be forced to pay a tax on items they need to live healthy and productive lives. The same rationalization extends to feminine hygiene products.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0779" y="938481"/>
            <a:ext cx="58285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Maria Espinola, </a:t>
            </a:r>
            <a:r>
              <a:rPr lang="en-US" sz="2000" b="1" dirty="0" err="1"/>
              <a:t>Psy.D</a:t>
            </a:r>
            <a:r>
              <a:rPr lang="en-US" sz="2000" b="1" dirty="0" smtClean="0"/>
              <a:t>.</a:t>
            </a:r>
          </a:p>
          <a:p>
            <a:pPr algn="ctr"/>
            <a:r>
              <a:rPr lang="en-US" sz="2000" b="1" dirty="0"/>
              <a:t>Assistant Professor in Clinical </a:t>
            </a:r>
            <a:r>
              <a:rPr lang="en-US" sz="2000" b="1" dirty="0" smtClean="0"/>
              <a:t>Psychiatry</a:t>
            </a:r>
          </a:p>
          <a:p>
            <a:pPr algn="ctr"/>
            <a:r>
              <a:rPr lang="en-US" sz="2000" b="1" dirty="0"/>
              <a:t>Department of Psychiatry &amp; Behavioral Neuroscience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300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ANNUAL FACULTY </a:t>
            </a:r>
            <a:br>
              <a:rPr lang="en-US" sz="6000" b="1" dirty="0" smtClean="0"/>
            </a:br>
            <a:r>
              <a:rPr lang="en-US" sz="6000" b="1" dirty="0" smtClean="0"/>
              <a:t>DATA REPORT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789686"/>
            <a:ext cx="73152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Kelly Brunst, PhD &amp; Liza Murrison, PhD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Department of Environmental Health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9-29 at 10.52.5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92100" r="14328"/>
          <a:stretch/>
        </p:blipFill>
        <p:spPr>
          <a:xfrm>
            <a:off x="-76200" y="0"/>
            <a:ext cx="9296400" cy="6934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841" y="76200"/>
            <a:ext cx="421856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2017 FACULTY DATA</a:t>
            </a:r>
          </a:p>
          <a:p>
            <a:endParaRPr lang="en-US" sz="1000" b="1" dirty="0" smtClean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dobe Gothic Std B" pitchFamily="34" charset="-128"/>
              </a:rPr>
              <a:t>(FULL-TIME FACULTY - EXCLUDES AFFILIATE) </a:t>
            </a: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128"/>
          <a:stretch/>
        </p:blipFill>
        <p:spPr>
          <a:xfrm>
            <a:off x="4336409" y="1371600"/>
            <a:ext cx="4731391" cy="4734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410200"/>
            <a:ext cx="1914031" cy="1314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397257"/>
            <a:ext cx="1832483" cy="1384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065" y="226402"/>
            <a:ext cx="4410075" cy="117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5719" t="5054"/>
          <a:stretch/>
        </p:blipFill>
        <p:spPr>
          <a:xfrm>
            <a:off x="199531" y="1143000"/>
            <a:ext cx="3956474" cy="408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6324600"/>
            <a:ext cx="4822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AAMC Benchmark: 38% </a:t>
            </a:r>
            <a:r>
              <a:rPr lang="en-US" sz="1600" b="1" i="1" dirty="0">
                <a:solidFill>
                  <a:srgbClr val="FFFF00"/>
                </a:solidFill>
              </a:rPr>
              <a:t>of </a:t>
            </a:r>
            <a:r>
              <a:rPr lang="en-US" sz="1600" b="1" i="1" dirty="0" smtClean="0">
                <a:solidFill>
                  <a:srgbClr val="FFFF00"/>
                </a:solidFill>
              </a:rPr>
              <a:t>full-time faculty are </a:t>
            </a:r>
            <a:r>
              <a:rPr lang="en-US" sz="1600" b="1" i="1" dirty="0">
                <a:solidFill>
                  <a:srgbClr val="FFFF00"/>
                </a:solidFill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252505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2403</TotalTime>
  <Words>2491</Words>
  <Application>Microsoft Macintosh PowerPoint</Application>
  <PresentationFormat>On-screen Show (4:3)</PresentationFormat>
  <Paragraphs>663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Default Design</vt:lpstr>
      <vt:lpstr> Welcome to the University of Cincinnati’s  Women in  Medicine &amp; Science Chapter</vt:lpstr>
      <vt:lpstr>AGENDA </vt:lpstr>
      <vt:lpstr>WIMS LEADERSHIP</vt:lpstr>
      <vt:lpstr>PowerPoint Presentation</vt:lpstr>
      <vt:lpstr>THANK YOU TO THE First Fabulous Five Friends of WIMS </vt:lpstr>
      <vt:lpstr>NEXT WIMS MEETING</vt:lpstr>
      <vt:lpstr>PINK TAX BILL</vt:lpstr>
      <vt:lpstr>ANNUAL FACULTY  DATA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 FEMALE Faculty</vt:lpstr>
      <vt:lpstr>2016 LEAF Survey Results</vt:lpstr>
      <vt:lpstr>2017 Focus Groups</vt:lpstr>
      <vt:lpstr>Gendered Work Environment</vt:lpstr>
      <vt:lpstr>Culture of Silence (Absence of Psychological Safety)</vt:lpstr>
      <vt:lpstr>Inconsistent Unit-Level Leadership and Accountability</vt:lpstr>
      <vt:lpstr>Lack of Transparency and Participation in Governance</vt:lpstr>
      <vt:lpstr>Reward System Out-of-Whack</vt:lpstr>
      <vt:lpstr>Recommendations from Faculty</vt:lpstr>
      <vt:lpstr>Faculty Retention 2005 - 2017</vt:lpstr>
      <vt:lpstr>Assistant Professors</vt:lpstr>
      <vt:lpstr>Assistant Professors 2005 - 2017</vt:lpstr>
      <vt:lpstr>Assistant Professor Outcomes Gender Differences After 7 Years in Rank</vt:lpstr>
      <vt:lpstr>Assistant Professors</vt:lpstr>
      <vt:lpstr>Assistant Professors 2005 - 2017</vt:lpstr>
      <vt:lpstr>Assistant Professor Outcomes Race/Ethnicity Differences After 7 Years in Rank</vt:lpstr>
      <vt:lpstr>Associate Professors</vt:lpstr>
      <vt:lpstr>Associate Professors 2005 - 2017</vt:lpstr>
      <vt:lpstr>Associate Professor Outcomes Gender Differences After 10 Years in Rank</vt:lpstr>
      <vt:lpstr>Associate Professors</vt:lpstr>
      <vt:lpstr>Associate Professors 2005 - 2017</vt:lpstr>
      <vt:lpstr>Associate Professor Outcomes Race/Ethnicity Differences After 10 Years in Rank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Jones</dc:creator>
  <cp:lastModifiedBy>Carolyn Noe</cp:lastModifiedBy>
  <cp:revision>131</cp:revision>
  <dcterms:created xsi:type="dcterms:W3CDTF">2015-10-27T14:00:33Z</dcterms:created>
  <dcterms:modified xsi:type="dcterms:W3CDTF">2017-10-16T19:02:03Z</dcterms:modified>
</cp:coreProperties>
</file>