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68" r:id="rId3"/>
    <p:sldId id="269" r:id="rId4"/>
    <p:sldId id="26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9" autoAdjust="0"/>
    <p:restoredTop sz="97933" autoAdjust="0"/>
  </p:normalViewPr>
  <p:slideViewPr>
    <p:cSldViewPr>
      <p:cViewPr>
        <p:scale>
          <a:sx n="100" d="100"/>
          <a:sy n="100" d="100"/>
        </p:scale>
        <p:origin x="-96"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58B507-8468-4F40-BD3C-B579F4182345}" type="datetimeFigureOut">
              <a:rPr lang="en-US" smtClean="0"/>
              <a:t>6/7/17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C59DD1-1613-4A2E-A040-E0A77EB1A2E3}" type="slidenum">
              <a:rPr lang="en-US" smtClean="0"/>
              <a:t>‹#›</a:t>
            </a:fld>
            <a:endParaRPr lang="en-US"/>
          </a:p>
        </p:txBody>
      </p:sp>
    </p:spTree>
    <p:extLst>
      <p:ext uri="{BB962C8B-B14F-4D97-AF65-F5344CB8AC3E}">
        <p14:creationId xmlns:p14="http://schemas.microsoft.com/office/powerpoint/2010/main" val="32753259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F679DE-08E7-4EC0-AB7F-3779B0D63305}" type="datetimeFigureOut">
              <a:rPr lang="en-US" smtClean="0"/>
              <a:t>6/7/17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2216253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679DE-08E7-4EC0-AB7F-3779B0D63305}" type="datetimeFigureOut">
              <a:rPr lang="en-US" smtClean="0"/>
              <a:t>6/7/17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3845286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679DE-08E7-4EC0-AB7F-3779B0D63305}" type="datetimeFigureOut">
              <a:rPr lang="en-US" smtClean="0"/>
              <a:t>6/7/17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52076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F679DE-08E7-4EC0-AB7F-3779B0D63305}" type="datetimeFigureOut">
              <a:rPr lang="en-US" smtClean="0"/>
              <a:t>6/7/17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864408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679DE-08E7-4EC0-AB7F-3779B0D63305}" type="datetimeFigureOut">
              <a:rPr lang="en-US" smtClean="0"/>
              <a:t>6/7/17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3442633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F679DE-08E7-4EC0-AB7F-3779B0D63305}" type="datetimeFigureOut">
              <a:rPr lang="en-US" smtClean="0"/>
              <a:t>6/7/17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692819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F679DE-08E7-4EC0-AB7F-3779B0D63305}" type="datetimeFigureOut">
              <a:rPr lang="en-US" smtClean="0"/>
              <a:t>6/7/17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262484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F679DE-08E7-4EC0-AB7F-3779B0D63305}" type="datetimeFigureOut">
              <a:rPr lang="en-US" smtClean="0"/>
              <a:t>6/7/17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112963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679DE-08E7-4EC0-AB7F-3779B0D63305}" type="datetimeFigureOut">
              <a:rPr lang="en-US" smtClean="0"/>
              <a:t>6/7/17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1612723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679DE-08E7-4EC0-AB7F-3779B0D63305}" type="datetimeFigureOut">
              <a:rPr lang="en-US" smtClean="0"/>
              <a:t>6/7/17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1625798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F679DE-08E7-4EC0-AB7F-3779B0D63305}" type="datetimeFigureOut">
              <a:rPr lang="en-US" smtClean="0"/>
              <a:t>6/7/17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E30564-0DC7-43B2-B9D1-2C36A8CB5AE4}" type="slidenum">
              <a:rPr lang="en-US" smtClean="0"/>
              <a:t>‹#›</a:t>
            </a:fld>
            <a:endParaRPr lang="en-US"/>
          </a:p>
        </p:txBody>
      </p:sp>
    </p:spTree>
    <p:extLst>
      <p:ext uri="{BB962C8B-B14F-4D97-AF65-F5344CB8AC3E}">
        <p14:creationId xmlns:p14="http://schemas.microsoft.com/office/powerpoint/2010/main" val="41832973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679DE-08E7-4EC0-AB7F-3779B0D63305}" type="datetimeFigureOut">
              <a:rPr lang="en-US" smtClean="0"/>
              <a:t>6/7/17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E30564-0DC7-43B2-B9D1-2C36A8CB5AE4}" type="slidenum">
              <a:rPr lang="en-US" smtClean="0"/>
              <a:t>‹#›</a:t>
            </a:fld>
            <a:endParaRPr lang="en-US"/>
          </a:p>
        </p:txBody>
      </p:sp>
    </p:spTree>
    <p:extLst>
      <p:ext uri="{BB962C8B-B14F-4D97-AF65-F5344CB8AC3E}">
        <p14:creationId xmlns:p14="http://schemas.microsoft.com/office/powerpoint/2010/main" val="648980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hyperlink" Target="http://bit.ly/RamonBarthelemy" TargetMode="External"/><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2" y="4439"/>
            <a:ext cx="9157982" cy="6934200"/>
          </a:xfrm>
          <a:prstGeom prst="rect">
            <a:avLst/>
          </a:prstGeom>
        </p:spPr>
      </p:pic>
      <p:sp>
        <p:nvSpPr>
          <p:cNvPr id="2" name="Title 1"/>
          <p:cNvSpPr>
            <a:spLocks noGrp="1"/>
          </p:cNvSpPr>
          <p:nvPr>
            <p:ph type="ctrTitle"/>
          </p:nvPr>
        </p:nvSpPr>
        <p:spPr>
          <a:xfrm>
            <a:off x="838200" y="1997075"/>
            <a:ext cx="7772400" cy="1470025"/>
          </a:xfrm>
        </p:spPr>
        <p:txBody>
          <a:bodyPr>
            <a:normAutofit fontScale="90000"/>
          </a:bodyPr>
          <a:lstStyle/>
          <a:p>
            <a:r>
              <a:rPr lang="en-US" sz="4800" dirty="0"/>
              <a:t>Welcome to the </a:t>
            </a:r>
            <a:br>
              <a:rPr lang="en-US" sz="4800" dirty="0"/>
            </a:br>
            <a:r>
              <a:rPr lang="en-US" sz="4800" dirty="0"/>
              <a:t>University of Cincinnati’s </a:t>
            </a:r>
            <a:br>
              <a:rPr lang="en-US" sz="4800" dirty="0"/>
            </a:br>
            <a:r>
              <a:rPr lang="en-US" sz="4800" b="1" dirty="0"/>
              <a:t>Women in </a:t>
            </a:r>
            <a:r>
              <a:rPr lang="en-US" sz="4800" b="1" dirty="0" smtClean="0"/>
              <a:t>Medicine &amp; Science</a:t>
            </a:r>
            <a:br>
              <a:rPr lang="en-US" sz="4800" b="1" dirty="0" smtClean="0"/>
            </a:br>
            <a:r>
              <a:rPr lang="en-US" sz="4800" dirty="0" smtClean="0"/>
              <a:t>Chapter</a:t>
            </a:r>
            <a:endParaRPr lang="en-US" sz="3600" dirty="0"/>
          </a:p>
        </p:txBody>
      </p:sp>
      <p:sp>
        <p:nvSpPr>
          <p:cNvPr id="3" name="Subtitle 2"/>
          <p:cNvSpPr>
            <a:spLocks noGrp="1"/>
          </p:cNvSpPr>
          <p:nvPr>
            <p:ph type="subTitle" idx="1"/>
          </p:nvPr>
        </p:nvSpPr>
        <p:spPr>
          <a:xfrm>
            <a:off x="1447800" y="4047845"/>
            <a:ext cx="6400800" cy="1752600"/>
          </a:xfrm>
        </p:spPr>
        <p:txBody>
          <a:bodyPr/>
          <a:lstStyle/>
          <a:p>
            <a:r>
              <a:rPr lang="en-US" b="1" dirty="0" smtClean="0">
                <a:solidFill>
                  <a:srgbClr val="FF0000"/>
                </a:solidFill>
              </a:rPr>
              <a:t>Est. 2015</a:t>
            </a:r>
          </a:p>
        </p:txBody>
      </p:sp>
      <p:sp>
        <p:nvSpPr>
          <p:cNvPr id="4" name="TextBox 3"/>
          <p:cNvSpPr txBox="1"/>
          <p:nvPr/>
        </p:nvSpPr>
        <p:spPr>
          <a:xfrm>
            <a:off x="1143000" y="4924145"/>
            <a:ext cx="7162800" cy="830997"/>
          </a:xfrm>
          <a:prstGeom prst="rect">
            <a:avLst/>
          </a:prstGeom>
          <a:noFill/>
        </p:spPr>
        <p:txBody>
          <a:bodyPr wrap="square" rtlCol="0">
            <a:spAutoFit/>
          </a:bodyPr>
          <a:lstStyle/>
          <a:p>
            <a:pPr algn="ctr"/>
            <a:r>
              <a:rPr lang="en-US" sz="2400" b="1" dirty="0" smtClean="0"/>
              <a:t>October 26, 2016</a:t>
            </a:r>
          </a:p>
          <a:p>
            <a:pPr algn="ctr"/>
            <a:r>
              <a:rPr lang="en-US" sz="2400" b="1" dirty="0" smtClean="0"/>
              <a:t>MSB-2001</a:t>
            </a:r>
            <a:endParaRPr lang="en-US" sz="24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1900" y="152400"/>
            <a:ext cx="1447800" cy="1622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2981426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2" y="0"/>
            <a:ext cx="9157982" cy="6934200"/>
          </a:xfrm>
          <a:prstGeom prst="rect">
            <a:avLst/>
          </a:prstGeom>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1900" y="152400"/>
            <a:ext cx="1447800" cy="1622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227763" y="1600200"/>
            <a:ext cx="6617341" cy="3801041"/>
          </a:xfrm>
          <a:prstGeom prst="rect">
            <a:avLst/>
          </a:prstGeom>
        </p:spPr>
        <p:txBody>
          <a:bodyPr wrap="square">
            <a:spAutoFit/>
          </a:bodyPr>
          <a:lstStyle/>
          <a:p>
            <a:pPr marL="457200" indent="-457200">
              <a:spcAft>
                <a:spcPts val="300"/>
              </a:spcAft>
              <a:buFont typeface="+mj-lt"/>
              <a:buAutoNum type="arabicPeriod"/>
            </a:pPr>
            <a:r>
              <a:rPr lang="en-US" sz="2000" b="1" dirty="0"/>
              <a:t>Welcome &amp; Call to Order</a:t>
            </a:r>
            <a:r>
              <a:rPr lang="en-US" sz="2000" dirty="0"/>
              <a:t> – Erin Haynes, </a:t>
            </a:r>
            <a:r>
              <a:rPr lang="en-US" sz="2000" dirty="0" err="1" smtClean="0"/>
              <a:t>DrPH</a:t>
            </a:r>
            <a:endParaRPr lang="en-US" sz="2000" dirty="0" smtClean="0"/>
          </a:p>
          <a:p>
            <a:pPr lvl="1">
              <a:spcAft>
                <a:spcPts val="300"/>
              </a:spcAft>
            </a:pPr>
            <a:endParaRPr lang="en-US" dirty="0"/>
          </a:p>
          <a:p>
            <a:pPr marL="457200" lvl="0" indent="-457200">
              <a:spcAft>
                <a:spcPts val="300"/>
              </a:spcAft>
              <a:buFont typeface="+mj-lt"/>
              <a:buAutoNum type="arabicPeriod"/>
            </a:pPr>
            <a:r>
              <a:rPr lang="en-US" sz="2000" b="1" dirty="0"/>
              <a:t>Committee Updates:</a:t>
            </a:r>
            <a:endParaRPr lang="en-US" dirty="0"/>
          </a:p>
          <a:p>
            <a:pPr marL="1371600" lvl="2" indent="-457200">
              <a:spcAft>
                <a:spcPts val="300"/>
              </a:spcAft>
              <a:buAutoNum type="alphaLcPeriod"/>
            </a:pPr>
            <a:r>
              <a:rPr lang="en-US" sz="2000" b="1" dirty="0" smtClean="0"/>
              <a:t>Fundraising</a:t>
            </a:r>
            <a:r>
              <a:rPr lang="en-US" sz="2000" dirty="0" smtClean="0"/>
              <a:t> </a:t>
            </a:r>
            <a:r>
              <a:rPr lang="en-US" sz="2000" dirty="0"/>
              <a:t>– Chair, Florence Rothenberg, MD &amp; </a:t>
            </a:r>
            <a:r>
              <a:rPr lang="en-US" sz="2000" dirty="0" smtClean="0"/>
              <a:t> </a:t>
            </a:r>
          </a:p>
          <a:p>
            <a:pPr lvl="2">
              <a:spcAft>
                <a:spcPts val="300"/>
              </a:spcAft>
            </a:pPr>
            <a:r>
              <a:rPr lang="en-US" sz="2000" dirty="0"/>
              <a:t> </a:t>
            </a:r>
            <a:r>
              <a:rPr lang="en-US" sz="2000" dirty="0" smtClean="0"/>
              <a:t>                                 Gabriel Trieger, UC Foundation</a:t>
            </a:r>
            <a:endParaRPr lang="en-US" dirty="0"/>
          </a:p>
          <a:p>
            <a:pPr lvl="1">
              <a:spcAft>
                <a:spcPts val="300"/>
              </a:spcAft>
            </a:pPr>
            <a:r>
              <a:rPr lang="en-US" sz="2000" b="1" dirty="0" smtClean="0"/>
              <a:t>	b.    Mentoring</a:t>
            </a:r>
            <a:r>
              <a:rPr lang="en-US" sz="2000" dirty="0" smtClean="0"/>
              <a:t> </a:t>
            </a:r>
            <a:r>
              <a:rPr lang="en-US" sz="2000" dirty="0"/>
              <a:t>– Chair, Zalfa Abdel-Malek, MD</a:t>
            </a:r>
            <a:endParaRPr lang="en-US" dirty="0"/>
          </a:p>
          <a:p>
            <a:pPr lvl="1">
              <a:spcAft>
                <a:spcPts val="300"/>
              </a:spcAft>
            </a:pPr>
            <a:r>
              <a:rPr lang="en-US" sz="2000" b="1" dirty="0" smtClean="0"/>
              <a:t>	c.    Health </a:t>
            </a:r>
            <a:r>
              <a:rPr lang="en-US" sz="2000" b="1" dirty="0"/>
              <a:t>Policy</a:t>
            </a:r>
            <a:r>
              <a:rPr lang="en-US" sz="2000" dirty="0"/>
              <a:t> – </a:t>
            </a:r>
            <a:r>
              <a:rPr lang="en-US" sz="2000" dirty="0" smtClean="0"/>
              <a:t>Hala Elnakat Thomas, PhD</a:t>
            </a:r>
          </a:p>
          <a:p>
            <a:pPr lvl="1">
              <a:spcAft>
                <a:spcPts val="300"/>
              </a:spcAft>
            </a:pPr>
            <a:endParaRPr lang="en-US" dirty="0"/>
          </a:p>
          <a:p>
            <a:pPr marL="457200" lvl="0" indent="-457200">
              <a:spcAft>
                <a:spcPts val="300"/>
              </a:spcAft>
              <a:buFont typeface="+mj-lt"/>
              <a:buAutoNum type="arabicPeriod"/>
            </a:pPr>
            <a:r>
              <a:rPr lang="en-US" sz="2000" b="1" dirty="0"/>
              <a:t>RPT Review – </a:t>
            </a:r>
            <a:r>
              <a:rPr lang="en-US" sz="2000" dirty="0"/>
              <a:t>Mercedes Falciglia, MD </a:t>
            </a:r>
            <a:endParaRPr lang="en-US" sz="2000" dirty="0" smtClean="0"/>
          </a:p>
          <a:p>
            <a:pPr marL="457200" lvl="0" indent="-457200">
              <a:spcAft>
                <a:spcPts val="300"/>
              </a:spcAft>
              <a:buFont typeface="+mj-lt"/>
              <a:buAutoNum type="arabicPeriod"/>
            </a:pPr>
            <a:endParaRPr lang="en-US" sz="2000" dirty="0" smtClean="0"/>
          </a:p>
          <a:p>
            <a:pPr marL="457200" lvl="0" indent="-457200">
              <a:spcAft>
                <a:spcPts val="300"/>
              </a:spcAft>
              <a:buFont typeface="+mj-lt"/>
              <a:buAutoNum type="arabicPeriod"/>
            </a:pPr>
            <a:r>
              <a:rPr lang="en-US" sz="2000" b="1" dirty="0" smtClean="0"/>
              <a:t>Upcoming Events</a:t>
            </a:r>
            <a:endParaRPr lang="en-US" b="1" dirty="0"/>
          </a:p>
        </p:txBody>
      </p:sp>
      <p:sp>
        <p:nvSpPr>
          <p:cNvPr id="3" name="TextBox 2"/>
          <p:cNvSpPr txBox="1"/>
          <p:nvPr/>
        </p:nvSpPr>
        <p:spPr>
          <a:xfrm>
            <a:off x="2590800" y="457200"/>
            <a:ext cx="4197992" cy="830997"/>
          </a:xfrm>
          <a:prstGeom prst="rect">
            <a:avLst/>
          </a:prstGeom>
          <a:noFill/>
        </p:spPr>
        <p:txBody>
          <a:bodyPr wrap="square" rtlCol="0">
            <a:spAutoFit/>
          </a:bodyPr>
          <a:lstStyle/>
          <a:p>
            <a:r>
              <a:rPr lang="en-US" sz="4800" b="1" dirty="0" smtClean="0"/>
              <a:t>AGENDA ITEMS</a:t>
            </a:r>
            <a:endParaRPr lang="en-US" sz="4800" b="1" dirty="0"/>
          </a:p>
        </p:txBody>
      </p:sp>
    </p:spTree>
    <p:extLst>
      <p:ext uri="{BB962C8B-B14F-4D97-AF65-F5344CB8AC3E}">
        <p14:creationId xmlns:p14="http://schemas.microsoft.com/office/powerpoint/2010/main" val="17874710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920" y="2804235"/>
            <a:ext cx="4718472" cy="1138188"/>
          </a:xfrm>
        </p:spPr>
        <p:txBody>
          <a:bodyPr>
            <a:normAutofit fontScale="92500"/>
          </a:bodyPr>
          <a:lstStyle/>
          <a:p>
            <a:pPr marL="0" indent="0">
              <a:buNone/>
            </a:pPr>
            <a:r>
              <a:rPr lang="en-US" b="1" dirty="0" smtClean="0">
                <a:latin typeface="Open Sans"/>
                <a:cs typeface="Open Sans"/>
              </a:rPr>
              <a:t>with </a:t>
            </a:r>
            <a:br>
              <a:rPr lang="en-US" b="1" dirty="0" smtClean="0">
                <a:latin typeface="Open Sans"/>
                <a:cs typeface="Open Sans"/>
              </a:rPr>
            </a:br>
            <a:r>
              <a:rPr lang="en-US" b="1" dirty="0" smtClean="0">
                <a:solidFill>
                  <a:srgbClr val="FF0000"/>
                </a:solidFill>
                <a:latin typeface="Open Sans"/>
                <a:cs typeface="Open Sans"/>
              </a:rPr>
              <a:t>Ramón Barthelemy, PhD</a:t>
            </a:r>
            <a:endParaRPr lang="en-US" b="1" dirty="0">
              <a:solidFill>
                <a:srgbClr val="FF0000"/>
              </a:solidFill>
              <a:latin typeface="Open Sans"/>
              <a:cs typeface="Open Sans"/>
            </a:endParaRPr>
          </a:p>
        </p:txBody>
      </p:sp>
      <p:pic>
        <p:nvPicPr>
          <p:cNvPr id="4" name="Picture 3" descr="Ramon Barthelemy.jpeg"/>
          <p:cNvPicPr>
            <a:picLocks noChangeAspect="1"/>
          </p:cNvPicPr>
          <p:nvPr/>
        </p:nvPicPr>
        <p:blipFill rotWithShape="1">
          <a:blip r:embed="rId2">
            <a:extLst>
              <a:ext uri="{28A0092B-C50C-407E-A947-70E740481C1C}">
                <a14:useLocalDpi xmlns:a14="http://schemas.microsoft.com/office/drawing/2010/main" val="0"/>
              </a:ext>
            </a:extLst>
          </a:blip>
          <a:srcRect l="5080" t="4299" r="17940"/>
          <a:stretch/>
        </p:blipFill>
        <p:spPr>
          <a:xfrm>
            <a:off x="3348333" y="626829"/>
            <a:ext cx="2043381" cy="2540305"/>
          </a:xfrm>
          <a:prstGeom prst="rect">
            <a:avLst/>
          </a:prstGeom>
        </p:spPr>
      </p:pic>
      <p:pic>
        <p:nvPicPr>
          <p:cNvPr id="6" name="Picture 5" descr="celebrating-wome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920" y="626829"/>
            <a:ext cx="2759384" cy="2177405"/>
          </a:xfrm>
          <a:prstGeom prst="rect">
            <a:avLst/>
          </a:prstGeom>
        </p:spPr>
      </p:pic>
      <p:sp>
        <p:nvSpPr>
          <p:cNvPr id="8" name="Content Placeholder 2"/>
          <p:cNvSpPr txBox="1">
            <a:spLocks/>
          </p:cNvSpPr>
          <p:nvPr/>
        </p:nvSpPr>
        <p:spPr bwMode="auto">
          <a:xfrm>
            <a:off x="230920" y="3810000"/>
            <a:ext cx="8692469" cy="2177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buNone/>
            </a:pPr>
            <a:r>
              <a:rPr lang="en-US" sz="2400" b="1" dirty="0">
                <a:solidFill>
                  <a:srgbClr val="FF0000"/>
                </a:solidFill>
                <a:latin typeface="Open Sans"/>
                <a:cs typeface="Open Sans"/>
              </a:rPr>
              <a:t>Equity in Physics: Understanding the </a:t>
            </a:r>
            <a:r>
              <a:rPr lang="en-US" sz="2400" b="1" dirty="0" smtClean="0">
                <a:solidFill>
                  <a:srgbClr val="FF0000"/>
                </a:solidFill>
                <a:latin typeface="Open Sans"/>
                <a:cs typeface="Open Sans"/>
              </a:rPr>
              <a:t>Experiences of </a:t>
            </a:r>
            <a:r>
              <a:rPr lang="en-US" sz="2400" b="1" dirty="0">
                <a:solidFill>
                  <a:srgbClr val="FF0000"/>
                </a:solidFill>
                <a:latin typeface="Open Sans"/>
                <a:cs typeface="Open Sans"/>
              </a:rPr>
              <a:t>Women, LGBT, and Underrepresented </a:t>
            </a:r>
            <a:r>
              <a:rPr lang="en-US" sz="2400" b="1" dirty="0" smtClean="0">
                <a:solidFill>
                  <a:srgbClr val="FF0000"/>
                </a:solidFill>
                <a:latin typeface="Open Sans"/>
                <a:cs typeface="Open Sans"/>
              </a:rPr>
              <a:t>Scientists</a:t>
            </a:r>
          </a:p>
          <a:p>
            <a:pPr marL="0" indent="0">
              <a:buNone/>
            </a:pPr>
            <a:endParaRPr lang="en-US" sz="500" b="1" dirty="0">
              <a:solidFill>
                <a:srgbClr val="FF0000"/>
              </a:solidFill>
              <a:latin typeface="Open Sans"/>
              <a:cs typeface="Open Sans"/>
            </a:endParaRPr>
          </a:p>
          <a:p>
            <a:pPr marL="0" indent="0">
              <a:buNone/>
            </a:pPr>
            <a:r>
              <a:rPr lang="en-US" sz="2000" b="1" dirty="0">
                <a:latin typeface="Open Sans"/>
                <a:cs typeface="Open Sans"/>
              </a:rPr>
              <a:t>RSVP Online: </a:t>
            </a:r>
            <a:r>
              <a:rPr lang="en-US" sz="2000" b="1" dirty="0">
                <a:solidFill>
                  <a:srgbClr val="FF0000"/>
                </a:solidFill>
                <a:latin typeface="Open Sans"/>
                <a:cs typeface="Open Sans"/>
                <a:hlinkClick r:id="rId4"/>
              </a:rPr>
              <a:t>http://</a:t>
            </a:r>
            <a:r>
              <a:rPr lang="en-US" sz="2000" b="1" dirty="0" smtClean="0">
                <a:solidFill>
                  <a:srgbClr val="FF0000"/>
                </a:solidFill>
                <a:latin typeface="Open Sans"/>
                <a:cs typeface="Open Sans"/>
                <a:hlinkClick r:id="rId4"/>
              </a:rPr>
              <a:t>bit.ly/RamonBarthelemy</a:t>
            </a:r>
            <a:endParaRPr lang="en-US" sz="2000" b="1" dirty="0" smtClean="0">
              <a:solidFill>
                <a:srgbClr val="FF0000"/>
              </a:solidFill>
              <a:latin typeface="Open Sans"/>
              <a:cs typeface="Open Sans"/>
            </a:endParaRPr>
          </a:p>
          <a:p>
            <a:pPr marL="0" indent="0">
              <a:buNone/>
            </a:pPr>
            <a:endParaRPr lang="en-US" sz="1000" b="1" dirty="0" smtClean="0">
              <a:solidFill>
                <a:srgbClr val="FF0000"/>
              </a:solidFill>
              <a:latin typeface="Open Sans"/>
              <a:cs typeface="Open Sans"/>
            </a:endParaRPr>
          </a:p>
          <a:p>
            <a:pPr marL="0" indent="0">
              <a:buNone/>
            </a:pPr>
            <a:r>
              <a:rPr lang="en-US" sz="1200" dirty="0">
                <a:latin typeface="Open Sans"/>
                <a:cs typeface="Open Sans"/>
              </a:rPr>
              <a:t>Dr. Barthelemy has conducted research on the experiences of women, people of color, and LGBT persons in the STEM fields. His work has identified the many barriers that underrepresented groups face in STEM, with an emphasis on peer-to-peer harassment. He has taken a unique academic approach to teaching STEM students the humanities through an investigation of their own fields.</a:t>
            </a:r>
          </a:p>
          <a:p>
            <a:pPr marL="0" indent="0">
              <a:buNone/>
            </a:pPr>
            <a:endParaRPr lang="en-US" sz="2000" b="1" dirty="0">
              <a:solidFill>
                <a:srgbClr val="FF0000"/>
              </a:solidFill>
              <a:latin typeface="Open Sans"/>
              <a:cs typeface="Open Sans"/>
            </a:endParaRPr>
          </a:p>
          <a:p>
            <a:pPr marL="0" indent="0">
              <a:buNone/>
            </a:pPr>
            <a:endParaRPr lang="en-US" sz="2000" b="1" dirty="0" smtClean="0">
              <a:solidFill>
                <a:srgbClr val="FF0000"/>
              </a:solidFill>
              <a:latin typeface="Open Sans"/>
              <a:cs typeface="Open Sans"/>
            </a:endParaRPr>
          </a:p>
        </p:txBody>
      </p:sp>
      <p:sp>
        <p:nvSpPr>
          <p:cNvPr id="9" name="Content Placeholder 2"/>
          <p:cNvSpPr txBox="1">
            <a:spLocks/>
          </p:cNvSpPr>
          <p:nvPr/>
        </p:nvSpPr>
        <p:spPr bwMode="auto">
          <a:xfrm>
            <a:off x="5579008" y="709307"/>
            <a:ext cx="3515510" cy="2177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buNone/>
            </a:pPr>
            <a:r>
              <a:rPr lang="en-US" sz="2600" b="1" dirty="0" smtClean="0">
                <a:latin typeface="Open Sans"/>
                <a:cs typeface="Open Sans"/>
              </a:rPr>
              <a:t>November </a:t>
            </a:r>
            <a:r>
              <a:rPr lang="en-US" sz="2600" b="1" dirty="0">
                <a:latin typeface="Open Sans"/>
                <a:cs typeface="Open Sans"/>
              </a:rPr>
              <a:t>16, 2016</a:t>
            </a:r>
          </a:p>
          <a:p>
            <a:pPr marL="0" indent="0">
              <a:buNone/>
            </a:pPr>
            <a:r>
              <a:rPr lang="en-US" sz="2600" b="1" dirty="0" smtClean="0">
                <a:latin typeface="Open Sans"/>
                <a:cs typeface="Open Sans"/>
              </a:rPr>
              <a:t>8:</a:t>
            </a:r>
            <a:r>
              <a:rPr lang="en-US" sz="2600" b="1" dirty="0">
                <a:latin typeface="Open Sans"/>
                <a:cs typeface="Open Sans"/>
              </a:rPr>
              <a:t>00 - 9:</a:t>
            </a:r>
            <a:r>
              <a:rPr lang="en-US" sz="2600" b="1" dirty="0" smtClean="0">
                <a:latin typeface="Open Sans"/>
                <a:cs typeface="Open Sans"/>
              </a:rPr>
              <a:t>30 am</a:t>
            </a:r>
          </a:p>
          <a:p>
            <a:pPr marL="0" indent="0">
              <a:buNone/>
            </a:pPr>
            <a:r>
              <a:rPr lang="en-US" sz="2600" b="1" dirty="0" smtClean="0">
                <a:latin typeface="Open Sans"/>
                <a:cs typeface="Open Sans"/>
              </a:rPr>
              <a:t>Breakfast at th</a:t>
            </a:r>
            <a:r>
              <a:rPr lang="en-US" sz="2600" b="1" dirty="0">
                <a:latin typeface="Open Sans"/>
                <a:cs typeface="Open Sans"/>
              </a:rPr>
              <a:t>e</a:t>
            </a:r>
          </a:p>
          <a:p>
            <a:pPr marL="0" indent="0">
              <a:buNone/>
            </a:pPr>
            <a:r>
              <a:rPr lang="en-US" sz="2600" b="1" dirty="0">
                <a:latin typeface="Open Sans"/>
                <a:cs typeface="Open Sans"/>
              </a:rPr>
              <a:t>Kingsgate Marriott </a:t>
            </a:r>
            <a:endParaRPr lang="en-US" sz="2600" b="1" dirty="0" smtClean="0">
              <a:latin typeface="Open Sans"/>
              <a:cs typeface="Open Sans"/>
            </a:endParaRPr>
          </a:p>
          <a:p>
            <a:pPr marL="0" indent="0">
              <a:buNone/>
            </a:pPr>
            <a:r>
              <a:rPr lang="en-US" sz="2600" b="1" dirty="0" smtClean="0">
                <a:latin typeface="Open Sans"/>
                <a:cs typeface="Open Sans"/>
              </a:rPr>
              <a:t>Mt</a:t>
            </a:r>
            <a:r>
              <a:rPr lang="en-US" sz="2600" b="1" dirty="0">
                <a:latin typeface="Open Sans"/>
                <a:cs typeface="Open Sans"/>
              </a:rPr>
              <a:t>. Echo Room</a:t>
            </a:r>
            <a:endParaRPr lang="en-US" sz="2600" b="1" dirty="0">
              <a:solidFill>
                <a:srgbClr val="FF0000"/>
              </a:solidFill>
              <a:latin typeface="Open Sans"/>
              <a:cs typeface="Open Sans"/>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6143625"/>
            <a:ext cx="2876550"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89814" y="5954066"/>
            <a:ext cx="1933575" cy="828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rotWithShape="1">
          <a:blip r:embed="rId7">
            <a:extLst>
              <a:ext uri="{28A0092B-C50C-407E-A947-70E740481C1C}">
                <a14:useLocalDpi xmlns:a14="http://schemas.microsoft.com/office/drawing/2010/main" val="0"/>
              </a:ext>
            </a:extLst>
          </a:blip>
          <a:srcRect r="827"/>
          <a:stretch/>
        </p:blipFill>
        <p:spPr bwMode="auto">
          <a:xfrm>
            <a:off x="0" y="-19050"/>
            <a:ext cx="9144000"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230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2" y="4439"/>
            <a:ext cx="9157982" cy="6934200"/>
          </a:xfrm>
          <a:prstGeom prst="rect">
            <a:avLst/>
          </a:prstGeom>
        </p:spPr>
      </p:pic>
      <p:sp>
        <p:nvSpPr>
          <p:cNvPr id="2" name="Title 1"/>
          <p:cNvSpPr>
            <a:spLocks noGrp="1"/>
          </p:cNvSpPr>
          <p:nvPr>
            <p:ph type="title"/>
          </p:nvPr>
        </p:nvSpPr>
        <p:spPr>
          <a:xfrm>
            <a:off x="450209" y="533400"/>
            <a:ext cx="8229600" cy="1143000"/>
          </a:xfrm>
        </p:spPr>
        <p:txBody>
          <a:bodyPr>
            <a:normAutofit/>
          </a:bodyPr>
          <a:lstStyle/>
          <a:p>
            <a:r>
              <a:rPr lang="en-US" sz="4800" b="1" dirty="0" smtClean="0"/>
              <a:t>UPCOMING EVENTS</a:t>
            </a:r>
            <a:endParaRPr lang="en-US" sz="4800" b="1" dirty="0"/>
          </a:p>
        </p:txBody>
      </p:sp>
      <p:sp>
        <p:nvSpPr>
          <p:cNvPr id="3" name="Content Placeholder 2"/>
          <p:cNvSpPr>
            <a:spLocks noGrp="1"/>
          </p:cNvSpPr>
          <p:nvPr>
            <p:ph idx="1"/>
          </p:nvPr>
        </p:nvSpPr>
        <p:spPr>
          <a:xfrm>
            <a:off x="914400" y="1645561"/>
            <a:ext cx="8229600" cy="4525963"/>
          </a:xfrm>
        </p:spPr>
        <p:txBody>
          <a:bodyPr>
            <a:normAutofit/>
          </a:bodyPr>
          <a:lstStyle/>
          <a:p>
            <a:r>
              <a:rPr lang="en-US" sz="2400" b="1" dirty="0" smtClean="0"/>
              <a:t>Next WIMS Meeting</a:t>
            </a:r>
            <a:r>
              <a:rPr lang="en-US" sz="2400" b="1" dirty="0"/>
              <a:t>: </a:t>
            </a:r>
            <a:r>
              <a:rPr lang="en-US" sz="2400" dirty="0"/>
              <a:t>Wednesday, November 30, 2016, noon-1:30 PM, </a:t>
            </a:r>
            <a:r>
              <a:rPr lang="en-US" sz="2400" dirty="0" smtClean="0"/>
              <a:t>MSB-3051 </a:t>
            </a:r>
            <a:r>
              <a:rPr lang="en-US" sz="1800" i="1" dirty="0" smtClean="0"/>
              <a:t>(trying to get changed to MSB-2001)</a:t>
            </a:r>
          </a:p>
          <a:p>
            <a:r>
              <a:rPr lang="en-US" sz="2400" dirty="0" smtClean="0"/>
              <a:t>LEAF </a:t>
            </a:r>
            <a:r>
              <a:rPr lang="en-US" sz="2400" dirty="0"/>
              <a:t>is sponsoring </a:t>
            </a:r>
            <a:r>
              <a:rPr lang="en-US" sz="2400" b="1" dirty="0"/>
              <a:t>Lynn Gordon, MD, PhD</a:t>
            </a:r>
            <a:r>
              <a:rPr lang="en-US" sz="2400" dirty="0"/>
              <a:t>, Senior Associate Dean for Diversity Affairs in the David Geffen School of Medicine at UCLA, to present on </a:t>
            </a:r>
            <a:r>
              <a:rPr lang="en-US" sz="2400" b="1" dirty="0"/>
              <a:t>Friday, November 4th from 11:30 AM – 1:00 PM</a:t>
            </a:r>
            <a:r>
              <a:rPr lang="en-US" sz="2400" dirty="0"/>
              <a:t>. </a:t>
            </a:r>
            <a:endParaRPr lang="en-US" sz="2400" dirty="0" smtClean="0"/>
          </a:p>
          <a:p>
            <a:pPr lvl="1"/>
            <a:r>
              <a:rPr lang="en-US" sz="2000" dirty="0" smtClean="0"/>
              <a:t>Dr</a:t>
            </a:r>
            <a:r>
              <a:rPr lang="en-US" sz="2000" dirty="0"/>
              <a:t>. Gordon directs the Office of Diversity Affairs, and is currently involved in developing a Diversity Strategic Plan for the College of Medicine. </a:t>
            </a:r>
          </a:p>
          <a:p>
            <a:pPr lvl="1"/>
            <a:r>
              <a:rPr lang="en-US" sz="2000" dirty="0" smtClean="0"/>
              <a:t>She currently serves as Chair Elect for the national GWIMS organization through the AAMC</a:t>
            </a:r>
          </a:p>
          <a:p>
            <a:pPr lvl="1"/>
            <a:r>
              <a:rPr lang="en-US" sz="2000" dirty="0" smtClean="0"/>
              <a:t>Please </a:t>
            </a:r>
            <a:r>
              <a:rPr lang="en-US" sz="2000" dirty="0"/>
              <a:t>contact Emma if you did not receive the calendar invite. </a:t>
            </a:r>
          </a:p>
          <a:p>
            <a:endParaRPr lang="en-US" dirty="0"/>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1900" y="42539"/>
            <a:ext cx="1447800" cy="1622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66990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934</TotalTime>
  <Words>289</Words>
  <Application>Microsoft Macintosh PowerPoint</Application>
  <PresentationFormat>On-screen Show (4:3)</PresentationFormat>
  <Paragraphs>33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Welcome to the  University of Cincinnati’s  Women in Medicine &amp; Science Chapter</vt:lpstr>
      <vt:lpstr>PowerPoint Presentation</vt:lpstr>
      <vt:lpstr>PowerPoint Presentation</vt:lpstr>
      <vt:lpstr>UPCOMING EVENTS</vt:lpstr>
    </vt:vector>
  </TitlesOfParts>
  <Company>University of Cincinnati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Jones</dc:creator>
  <cp:lastModifiedBy>Carolyn Noe</cp:lastModifiedBy>
  <cp:revision>56</cp:revision>
  <dcterms:created xsi:type="dcterms:W3CDTF">2016-03-11T14:09:15Z</dcterms:created>
  <dcterms:modified xsi:type="dcterms:W3CDTF">2017-06-07T19:01:40Z</dcterms:modified>
</cp:coreProperties>
</file>