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theme/theme5.xml" ContentType="application/vnd.openxmlformats-officedocument.theme+xml"/>
  <Override PartName="/ppt/slideLayouts/slideLayout16.xml" ContentType="application/vnd.openxmlformats-officedocument.presentationml.slideLayout+xml"/>
  <Override PartName="/ppt/theme/theme6.xml" ContentType="application/vnd.openxmlformats-officedocument.theme+xml"/>
  <Override PartName="/ppt/slideLayouts/slideLayout17.xml" ContentType="application/vnd.openxmlformats-officedocument.presentationml.slideLayout+xml"/>
  <Override PartName="/ppt/theme/theme7.xml" ContentType="application/vnd.openxmlformats-officedocument.theme+xml"/>
  <Override PartName="/ppt/slideLayouts/slideLayout18.xml" ContentType="application/vnd.openxmlformats-officedocument.presentationml.slideLayout+xml"/>
  <Override PartName="/ppt/theme/theme8.xml" ContentType="application/vnd.openxmlformats-officedocument.theme+xml"/>
  <Override PartName="/ppt/slideLayouts/slideLayout19.xml" ContentType="application/vnd.openxmlformats-officedocument.presentationml.slideLayout+xml"/>
  <Override PartName="/ppt/theme/theme9.xml" ContentType="application/vnd.openxmlformats-officedocument.theme+xml"/>
  <Override PartName="/ppt/slideLayouts/slideLayout20.xml" ContentType="application/vnd.openxmlformats-officedocument.presentationml.slideLayout+xml"/>
  <Override PartName="/ppt/theme/theme10.xml" ContentType="application/vnd.openxmlformats-officedocument.theme+xml"/>
  <Override PartName="/ppt/slideLayouts/slideLayout21.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2" r:id="rId3"/>
    <p:sldMasterId id="2147483664" r:id="rId4"/>
    <p:sldMasterId id="2147483666" r:id="rId5"/>
    <p:sldMasterId id="2147483668" r:id="rId6"/>
    <p:sldMasterId id="2147483670" r:id="rId7"/>
    <p:sldMasterId id="2147483672" r:id="rId8"/>
    <p:sldMasterId id="2147483674" r:id="rId9"/>
    <p:sldMasterId id="2147483676" r:id="rId10"/>
    <p:sldMasterId id="2147483678" r:id="rId11"/>
  </p:sldMasterIdLst>
  <p:notesMasterIdLst>
    <p:notesMasterId r:id="rId31"/>
  </p:notesMasterIdLst>
  <p:sldIdLst>
    <p:sldId id="260" r:id="rId12"/>
    <p:sldId id="279" r:id="rId13"/>
    <p:sldId id="263" r:id="rId14"/>
    <p:sldId id="265" r:id="rId15"/>
    <p:sldId id="266" r:id="rId16"/>
    <p:sldId id="262" r:id="rId17"/>
    <p:sldId id="261" r:id="rId18"/>
    <p:sldId id="264" r:id="rId19"/>
    <p:sldId id="268" r:id="rId20"/>
    <p:sldId id="269" r:id="rId21"/>
    <p:sldId id="270" r:id="rId22"/>
    <p:sldId id="271" r:id="rId23"/>
    <p:sldId id="272" r:id="rId24"/>
    <p:sldId id="273" r:id="rId25"/>
    <p:sldId id="274" r:id="rId26"/>
    <p:sldId id="275" r:id="rId27"/>
    <p:sldId id="276" r:id="rId28"/>
    <p:sldId id="277" r:id="rId29"/>
    <p:sldId id="26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29" autoAdjust="0"/>
    <p:restoredTop sz="97933" autoAdjust="0"/>
  </p:normalViewPr>
  <p:slideViewPr>
    <p:cSldViewPr>
      <p:cViewPr>
        <p:scale>
          <a:sx n="100" d="100"/>
          <a:sy n="100" d="100"/>
        </p:scale>
        <p:origin x="-52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9.xml"/><Relationship Id="rId21" Type="http://schemas.openxmlformats.org/officeDocument/2006/relationships/slide" Target="slides/slide10.xml"/><Relationship Id="rId22" Type="http://schemas.openxmlformats.org/officeDocument/2006/relationships/slide" Target="slides/slide11.xml"/><Relationship Id="rId23" Type="http://schemas.openxmlformats.org/officeDocument/2006/relationships/slide" Target="slides/slide12.xml"/><Relationship Id="rId24" Type="http://schemas.openxmlformats.org/officeDocument/2006/relationships/slide" Target="slides/slide13.xml"/><Relationship Id="rId25" Type="http://schemas.openxmlformats.org/officeDocument/2006/relationships/slide" Target="slides/slide14.xml"/><Relationship Id="rId26" Type="http://schemas.openxmlformats.org/officeDocument/2006/relationships/slide" Target="slides/slide15.xml"/><Relationship Id="rId27" Type="http://schemas.openxmlformats.org/officeDocument/2006/relationships/slide" Target="slides/slide16.xml"/><Relationship Id="rId28" Type="http://schemas.openxmlformats.org/officeDocument/2006/relationships/slide" Target="slides/slide17.xml"/><Relationship Id="rId2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30" Type="http://schemas.openxmlformats.org/officeDocument/2006/relationships/slide" Target="slides/slide1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Master" Target="slideMasters/slideMaster9.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 Target="slides/slide1.xml"/><Relationship Id="rId13" Type="http://schemas.openxmlformats.org/officeDocument/2006/relationships/slide" Target="slides/slide2.xml"/><Relationship Id="rId14" Type="http://schemas.openxmlformats.org/officeDocument/2006/relationships/slide" Target="slides/slide3.xml"/><Relationship Id="rId15" Type="http://schemas.openxmlformats.org/officeDocument/2006/relationships/slide" Target="slides/slide4.xml"/><Relationship Id="rId16" Type="http://schemas.openxmlformats.org/officeDocument/2006/relationships/slide" Target="slides/slide5.xml"/><Relationship Id="rId17" Type="http://schemas.openxmlformats.org/officeDocument/2006/relationships/slide" Target="slides/slide6.xml"/><Relationship Id="rId18" Type="http://schemas.openxmlformats.org/officeDocument/2006/relationships/slide" Target="slides/slide7.xml"/><Relationship Id="rId1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58B507-8468-4F40-BD3C-B579F4182345}" type="datetimeFigureOut">
              <a:rPr lang="en-US" smtClean="0"/>
              <a:t>6/7/17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C59DD1-1613-4A2E-A040-E0A77EB1A2E3}" type="slidenum">
              <a:rPr lang="en-US" smtClean="0"/>
              <a:t>‹#›</a:t>
            </a:fld>
            <a:endParaRPr lang="en-US"/>
          </a:p>
        </p:txBody>
      </p:sp>
    </p:spTree>
    <p:extLst>
      <p:ext uri="{BB962C8B-B14F-4D97-AF65-F5344CB8AC3E}">
        <p14:creationId xmlns:p14="http://schemas.microsoft.com/office/powerpoint/2010/main" val="3275325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parental leave policy envisioned by WIMS is multifaceted and will benefit working parents not only by providing paid leave after the birth or adoption of a child, but by providing a path to transition back to work gradually, when needed, benefiting parent and child. This policy will also provide protections to ensure that working parents do not suffer negative long term career repercussions as a result of availing themselves of parental leave. </a:t>
            </a:r>
            <a:endParaRPr lang="en-US" dirty="0"/>
          </a:p>
        </p:txBody>
      </p:sp>
      <p:sp>
        <p:nvSpPr>
          <p:cNvPr id="4" name="Slide Number Placeholder 3"/>
          <p:cNvSpPr>
            <a:spLocks noGrp="1"/>
          </p:cNvSpPr>
          <p:nvPr>
            <p:ph type="sldNum" sz="quarter" idx="10"/>
          </p:nvPr>
        </p:nvSpPr>
        <p:spPr/>
        <p:txBody>
          <a:bodyPr/>
          <a:lstStyle/>
          <a:p>
            <a:fld id="{5BC4407A-E0BE-4477-82E6-818AE6EEEEE8}"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3022198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C4407A-E0BE-4477-82E6-818AE6EEEEE8}"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468849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F679DE-08E7-4EC0-AB7F-3779B0D63305}" type="datetimeFigureOut">
              <a:rPr lang="en-US" smtClean="0"/>
              <a:t>6/7/17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30564-0DC7-43B2-B9D1-2C36A8CB5AE4}" type="slidenum">
              <a:rPr lang="en-US" smtClean="0"/>
              <a:t>‹#›</a:t>
            </a:fld>
            <a:endParaRPr lang="en-US"/>
          </a:p>
        </p:txBody>
      </p:sp>
    </p:spTree>
    <p:extLst>
      <p:ext uri="{BB962C8B-B14F-4D97-AF65-F5344CB8AC3E}">
        <p14:creationId xmlns:p14="http://schemas.microsoft.com/office/powerpoint/2010/main" val="2216253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F679DE-08E7-4EC0-AB7F-3779B0D63305}" type="datetimeFigureOut">
              <a:rPr lang="en-US" smtClean="0"/>
              <a:t>6/7/17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30564-0DC7-43B2-B9D1-2C36A8CB5AE4}" type="slidenum">
              <a:rPr lang="en-US" smtClean="0"/>
              <a:t>‹#›</a:t>
            </a:fld>
            <a:endParaRPr lang="en-US"/>
          </a:p>
        </p:txBody>
      </p:sp>
    </p:spTree>
    <p:extLst>
      <p:ext uri="{BB962C8B-B14F-4D97-AF65-F5344CB8AC3E}">
        <p14:creationId xmlns:p14="http://schemas.microsoft.com/office/powerpoint/2010/main" val="3845286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F679DE-08E7-4EC0-AB7F-3779B0D63305}" type="datetimeFigureOut">
              <a:rPr lang="en-US" smtClean="0"/>
              <a:t>6/7/17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30564-0DC7-43B2-B9D1-2C36A8CB5AE4}" type="slidenum">
              <a:rPr lang="en-US" smtClean="0"/>
              <a:t>‹#›</a:t>
            </a:fld>
            <a:endParaRPr lang="en-US"/>
          </a:p>
        </p:txBody>
      </p:sp>
    </p:spTree>
    <p:extLst>
      <p:ext uri="{BB962C8B-B14F-4D97-AF65-F5344CB8AC3E}">
        <p14:creationId xmlns:p14="http://schemas.microsoft.com/office/powerpoint/2010/main" val="5207695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C93A129-5B71-4108-8CC2-6AA9D7AD87EB}" type="datetimeFigureOut">
              <a:rPr lang="en-US" smtClean="0">
                <a:solidFill>
                  <a:srgbClr val="DBF5F9">
                    <a:shade val="90000"/>
                  </a:srgbClr>
                </a:solidFill>
              </a:rPr>
              <a:pPr/>
              <a:t>6/7/17</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AE270329-9C49-42D3-9942-4FD012D5219F}" type="slidenum">
              <a:rPr lang="en-US" smtClean="0">
                <a:solidFill>
                  <a:srgbClr val="DBF5F9">
                    <a:shade val="90000"/>
                  </a:srgbClr>
                </a:solidFill>
              </a:rPr>
              <a:pPr/>
              <a:t>‹#›</a:t>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93A129-5B71-4108-8CC2-6AA9D7AD87EB}" type="datetimeFigureOut">
              <a:rPr lang="en-US" smtClean="0">
                <a:solidFill>
                  <a:srgbClr val="04617B">
                    <a:shade val="90000"/>
                  </a:srgbClr>
                </a:solidFill>
              </a:rPr>
              <a:pPr/>
              <a:t>6/7/17</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AE270329-9C49-42D3-9942-4FD012D5219F}"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93A129-5B71-4108-8CC2-6AA9D7AD87EB}" type="datetimeFigureOut">
              <a:rPr lang="en-US" smtClean="0">
                <a:solidFill>
                  <a:srgbClr val="04617B">
                    <a:shade val="90000"/>
                  </a:srgbClr>
                </a:solidFill>
              </a:rPr>
              <a:pPr/>
              <a:t>6/7/17</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AE270329-9C49-42D3-9942-4FD012D5219F}"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93A129-5B71-4108-8CC2-6AA9D7AD87EB}" type="datetimeFigureOut">
              <a:rPr lang="en-US" smtClean="0">
                <a:solidFill>
                  <a:srgbClr val="04617B">
                    <a:shade val="90000"/>
                  </a:srgbClr>
                </a:solidFill>
              </a:rPr>
              <a:pPr/>
              <a:t>6/7/17</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AE270329-9C49-42D3-9942-4FD012D5219F}"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93A129-5B71-4108-8CC2-6AA9D7AD87EB}" type="datetimeFigureOut">
              <a:rPr lang="en-US" smtClean="0">
                <a:solidFill>
                  <a:srgbClr val="04617B">
                    <a:shade val="90000"/>
                  </a:srgbClr>
                </a:solidFill>
              </a:rPr>
              <a:pPr/>
              <a:t>6/7/17</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AE270329-9C49-42D3-9942-4FD012D5219F}"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93A129-5B71-4108-8CC2-6AA9D7AD87EB}" type="datetimeFigureOut">
              <a:rPr lang="en-US" smtClean="0">
                <a:solidFill>
                  <a:srgbClr val="04617B">
                    <a:shade val="90000"/>
                  </a:srgbClr>
                </a:solidFill>
              </a:rPr>
              <a:pPr/>
              <a:t>6/7/17</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AE270329-9C49-42D3-9942-4FD012D5219F}"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93A129-5B71-4108-8CC2-6AA9D7AD87EB}" type="datetimeFigureOut">
              <a:rPr lang="en-US" smtClean="0">
                <a:solidFill>
                  <a:srgbClr val="04617B">
                    <a:shade val="90000"/>
                  </a:srgbClr>
                </a:solidFill>
              </a:rPr>
              <a:pPr/>
              <a:t>6/7/17</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AE270329-9C49-42D3-9942-4FD012D5219F}"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93A129-5B71-4108-8CC2-6AA9D7AD87EB}" type="datetimeFigureOut">
              <a:rPr lang="en-US" smtClean="0">
                <a:solidFill>
                  <a:srgbClr val="04617B">
                    <a:shade val="90000"/>
                  </a:srgbClr>
                </a:solidFill>
              </a:rPr>
              <a:pPr/>
              <a:t>6/7/17</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AE270329-9C49-42D3-9942-4FD012D5219F}"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F679DE-08E7-4EC0-AB7F-3779B0D63305}" type="datetimeFigureOut">
              <a:rPr lang="en-US" smtClean="0"/>
              <a:t>6/7/17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30564-0DC7-43B2-B9D1-2C36A8CB5AE4}" type="slidenum">
              <a:rPr lang="en-US" smtClean="0"/>
              <a:t>‹#›</a:t>
            </a:fld>
            <a:endParaRPr lang="en-US"/>
          </a:p>
        </p:txBody>
      </p:sp>
    </p:spTree>
    <p:extLst>
      <p:ext uri="{BB962C8B-B14F-4D97-AF65-F5344CB8AC3E}">
        <p14:creationId xmlns:p14="http://schemas.microsoft.com/office/powerpoint/2010/main" val="8644083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93A129-5B71-4108-8CC2-6AA9D7AD87EB}" type="datetimeFigureOut">
              <a:rPr lang="en-US" smtClean="0">
                <a:solidFill>
                  <a:srgbClr val="04617B">
                    <a:shade val="90000"/>
                  </a:srgbClr>
                </a:solidFill>
              </a:rPr>
              <a:pPr/>
              <a:t>6/7/17</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AE270329-9C49-42D3-9942-4FD012D5219F}"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93A129-5B71-4108-8CC2-6AA9D7AD87EB}" type="datetimeFigureOut">
              <a:rPr lang="en-US" smtClean="0">
                <a:solidFill>
                  <a:srgbClr val="04617B">
                    <a:shade val="90000"/>
                  </a:srgbClr>
                </a:solidFill>
              </a:rPr>
              <a:pPr/>
              <a:t>6/7/17</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AE270329-9C49-42D3-9942-4FD012D5219F}" type="slidenum">
              <a:rPr lang="en-US" smtClean="0">
                <a:solidFill>
                  <a:srgbClr val="04617B">
                    <a:shade val="90000"/>
                  </a:srgbClr>
                </a:solidFill>
              </a:rPr>
              <a:pPr/>
              <a:t>‹#›</a:t>
            </a:fld>
            <a:endParaRPr lang="en-US">
              <a:solidFill>
                <a:srgbClr val="04617B">
                  <a:shade val="90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F679DE-08E7-4EC0-AB7F-3779B0D63305}" type="datetimeFigureOut">
              <a:rPr lang="en-US" smtClean="0"/>
              <a:t>6/7/17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30564-0DC7-43B2-B9D1-2C36A8CB5AE4}" type="slidenum">
              <a:rPr lang="en-US" smtClean="0"/>
              <a:t>‹#›</a:t>
            </a:fld>
            <a:endParaRPr lang="en-US"/>
          </a:p>
        </p:txBody>
      </p:sp>
    </p:spTree>
    <p:extLst>
      <p:ext uri="{BB962C8B-B14F-4D97-AF65-F5344CB8AC3E}">
        <p14:creationId xmlns:p14="http://schemas.microsoft.com/office/powerpoint/2010/main" val="3442633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F679DE-08E7-4EC0-AB7F-3779B0D63305}" type="datetimeFigureOut">
              <a:rPr lang="en-US" smtClean="0"/>
              <a:t>6/7/17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E30564-0DC7-43B2-B9D1-2C36A8CB5AE4}" type="slidenum">
              <a:rPr lang="en-US" smtClean="0"/>
              <a:t>‹#›</a:t>
            </a:fld>
            <a:endParaRPr lang="en-US"/>
          </a:p>
        </p:txBody>
      </p:sp>
    </p:spTree>
    <p:extLst>
      <p:ext uri="{BB962C8B-B14F-4D97-AF65-F5344CB8AC3E}">
        <p14:creationId xmlns:p14="http://schemas.microsoft.com/office/powerpoint/2010/main" val="692819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F679DE-08E7-4EC0-AB7F-3779B0D63305}" type="datetimeFigureOut">
              <a:rPr lang="en-US" smtClean="0"/>
              <a:t>6/7/17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E30564-0DC7-43B2-B9D1-2C36A8CB5AE4}" type="slidenum">
              <a:rPr lang="en-US" smtClean="0"/>
              <a:t>‹#›</a:t>
            </a:fld>
            <a:endParaRPr lang="en-US"/>
          </a:p>
        </p:txBody>
      </p:sp>
    </p:spTree>
    <p:extLst>
      <p:ext uri="{BB962C8B-B14F-4D97-AF65-F5344CB8AC3E}">
        <p14:creationId xmlns:p14="http://schemas.microsoft.com/office/powerpoint/2010/main" val="2624844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F679DE-08E7-4EC0-AB7F-3779B0D63305}" type="datetimeFigureOut">
              <a:rPr lang="en-US" smtClean="0"/>
              <a:t>6/7/17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E30564-0DC7-43B2-B9D1-2C36A8CB5AE4}" type="slidenum">
              <a:rPr lang="en-US" smtClean="0"/>
              <a:t>‹#›</a:t>
            </a:fld>
            <a:endParaRPr lang="en-US"/>
          </a:p>
        </p:txBody>
      </p:sp>
    </p:spTree>
    <p:extLst>
      <p:ext uri="{BB962C8B-B14F-4D97-AF65-F5344CB8AC3E}">
        <p14:creationId xmlns:p14="http://schemas.microsoft.com/office/powerpoint/2010/main" val="1129638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F679DE-08E7-4EC0-AB7F-3779B0D63305}" type="datetimeFigureOut">
              <a:rPr lang="en-US" smtClean="0"/>
              <a:t>6/7/17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E30564-0DC7-43B2-B9D1-2C36A8CB5AE4}" type="slidenum">
              <a:rPr lang="en-US" smtClean="0"/>
              <a:t>‹#›</a:t>
            </a:fld>
            <a:endParaRPr lang="en-US"/>
          </a:p>
        </p:txBody>
      </p:sp>
    </p:spTree>
    <p:extLst>
      <p:ext uri="{BB962C8B-B14F-4D97-AF65-F5344CB8AC3E}">
        <p14:creationId xmlns:p14="http://schemas.microsoft.com/office/powerpoint/2010/main" val="1612723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F679DE-08E7-4EC0-AB7F-3779B0D63305}" type="datetimeFigureOut">
              <a:rPr lang="en-US" smtClean="0"/>
              <a:t>6/7/17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E30564-0DC7-43B2-B9D1-2C36A8CB5AE4}" type="slidenum">
              <a:rPr lang="en-US" smtClean="0"/>
              <a:t>‹#›</a:t>
            </a:fld>
            <a:endParaRPr lang="en-US"/>
          </a:p>
        </p:txBody>
      </p:sp>
    </p:spTree>
    <p:extLst>
      <p:ext uri="{BB962C8B-B14F-4D97-AF65-F5344CB8AC3E}">
        <p14:creationId xmlns:p14="http://schemas.microsoft.com/office/powerpoint/2010/main" val="1625798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F679DE-08E7-4EC0-AB7F-3779B0D63305}" type="datetimeFigureOut">
              <a:rPr lang="en-US" smtClean="0"/>
              <a:t>6/7/17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E30564-0DC7-43B2-B9D1-2C36A8CB5AE4}" type="slidenum">
              <a:rPr lang="en-US" smtClean="0"/>
              <a:t>‹#›</a:t>
            </a:fld>
            <a:endParaRPr lang="en-US"/>
          </a:p>
        </p:txBody>
      </p:sp>
    </p:spTree>
    <p:extLst>
      <p:ext uri="{BB962C8B-B14F-4D97-AF65-F5344CB8AC3E}">
        <p14:creationId xmlns:p14="http://schemas.microsoft.com/office/powerpoint/2010/main" val="41832973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theme" Target="../theme/theme1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F679DE-08E7-4EC0-AB7F-3779B0D63305}" type="datetimeFigureOut">
              <a:rPr lang="en-US" smtClean="0"/>
              <a:t>6/7/17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E30564-0DC7-43B2-B9D1-2C36A8CB5AE4}" type="slidenum">
              <a:rPr lang="en-US" smtClean="0"/>
              <a:t>‹#›</a:t>
            </a:fld>
            <a:endParaRPr lang="en-US"/>
          </a:p>
        </p:txBody>
      </p:sp>
    </p:spTree>
    <p:extLst>
      <p:ext uri="{BB962C8B-B14F-4D97-AF65-F5344CB8AC3E}">
        <p14:creationId xmlns:p14="http://schemas.microsoft.com/office/powerpoint/2010/main" val="648980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C93A129-5B71-4108-8CC2-6AA9D7AD87EB}" type="datetimeFigureOut">
              <a:rPr lang="en-US" smtClean="0">
                <a:solidFill>
                  <a:srgbClr val="04617B">
                    <a:shade val="90000"/>
                  </a:srgbClr>
                </a:solidFill>
              </a:rPr>
              <a:pPr/>
              <a:t>6/7/17</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E270329-9C49-42D3-9942-4FD012D5219F}"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677" r:id="rId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C93A129-5B71-4108-8CC2-6AA9D7AD87EB}" type="datetimeFigureOut">
              <a:rPr lang="en-US" smtClean="0">
                <a:solidFill>
                  <a:srgbClr val="04617B">
                    <a:shade val="90000"/>
                  </a:srgbClr>
                </a:solidFill>
              </a:rPr>
              <a:pPr/>
              <a:t>6/7/17</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E270329-9C49-42D3-9942-4FD012D5219F}"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679" r:id="rId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C93A129-5B71-4108-8CC2-6AA9D7AD87EB}" type="datetimeFigureOut">
              <a:rPr lang="en-US" smtClean="0">
                <a:solidFill>
                  <a:srgbClr val="04617B">
                    <a:shade val="90000"/>
                  </a:srgbClr>
                </a:solidFill>
              </a:rPr>
              <a:pPr/>
              <a:t>6/7/17</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E270329-9C49-42D3-9942-4FD012D5219F}"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661" r:id="rId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C93A129-5B71-4108-8CC2-6AA9D7AD87EB}" type="datetimeFigureOut">
              <a:rPr lang="en-US" smtClean="0">
                <a:solidFill>
                  <a:srgbClr val="04617B">
                    <a:shade val="90000"/>
                  </a:srgbClr>
                </a:solidFill>
              </a:rPr>
              <a:pPr/>
              <a:t>6/7/17</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E270329-9C49-42D3-9942-4FD012D5219F}"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663" r:id="rId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C93A129-5B71-4108-8CC2-6AA9D7AD87EB}" type="datetimeFigureOut">
              <a:rPr lang="en-US" smtClean="0">
                <a:solidFill>
                  <a:srgbClr val="04617B">
                    <a:shade val="90000"/>
                  </a:srgbClr>
                </a:solidFill>
              </a:rPr>
              <a:pPr/>
              <a:t>6/7/17</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E270329-9C49-42D3-9942-4FD012D5219F}"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665" r:id="rId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C93A129-5B71-4108-8CC2-6AA9D7AD87EB}" type="datetimeFigureOut">
              <a:rPr lang="en-US" smtClean="0">
                <a:solidFill>
                  <a:srgbClr val="04617B">
                    <a:shade val="90000"/>
                  </a:srgbClr>
                </a:solidFill>
              </a:rPr>
              <a:pPr/>
              <a:t>6/7/17</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E270329-9C49-42D3-9942-4FD012D5219F}"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667" r:id="rId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C93A129-5B71-4108-8CC2-6AA9D7AD87EB}" type="datetimeFigureOut">
              <a:rPr lang="en-US" smtClean="0">
                <a:solidFill>
                  <a:srgbClr val="04617B">
                    <a:shade val="90000"/>
                  </a:srgbClr>
                </a:solidFill>
              </a:rPr>
              <a:pPr/>
              <a:t>6/7/17</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E270329-9C49-42D3-9942-4FD012D5219F}"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669" r:id="rId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C93A129-5B71-4108-8CC2-6AA9D7AD87EB}" type="datetimeFigureOut">
              <a:rPr lang="en-US" smtClean="0">
                <a:solidFill>
                  <a:srgbClr val="04617B">
                    <a:shade val="90000"/>
                  </a:srgbClr>
                </a:solidFill>
              </a:rPr>
              <a:pPr/>
              <a:t>6/7/17</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E270329-9C49-42D3-9942-4FD012D5219F}"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671" r:id="rId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C93A129-5B71-4108-8CC2-6AA9D7AD87EB}" type="datetimeFigureOut">
              <a:rPr lang="en-US" smtClean="0">
                <a:solidFill>
                  <a:srgbClr val="04617B">
                    <a:shade val="90000"/>
                  </a:srgbClr>
                </a:solidFill>
              </a:rPr>
              <a:pPr/>
              <a:t>6/7/17</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E270329-9C49-42D3-9942-4FD012D5219F}"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673" r:id="rId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C93A129-5B71-4108-8CC2-6AA9D7AD87EB}" type="datetimeFigureOut">
              <a:rPr lang="en-US" smtClean="0">
                <a:solidFill>
                  <a:srgbClr val="04617B">
                    <a:shade val="90000"/>
                  </a:srgbClr>
                </a:solidFill>
              </a:rPr>
              <a:pPr/>
              <a:t>6/7/17</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E270329-9C49-42D3-9942-4FD012D5219F}"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675" r:id="rId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3" Type="http://schemas.openxmlformats.org/officeDocument/2006/relationships/hyperlink" Target="mailto:cavittjl@ucmail.uc.edu" TargetMode="External"/><Relationship Id="rId4" Type="http://schemas.openxmlformats.org/officeDocument/2006/relationships/hyperlink" Target="mailto:Vinita.Takiar@UCHealth.com" TargetMode="External"/><Relationship Id="rId1" Type="http://schemas.openxmlformats.org/officeDocument/2006/relationships/slideLayout" Target="../slideLayouts/slideLayout21.xml"/><Relationship Id="rId2" Type="http://schemas.openxmlformats.org/officeDocument/2006/relationships/notesSlide" Target="../notesSlides/notesSlid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mailto:zalfa.abdel-malek@uc.edu" TargetMode="External"/><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hyperlink" Target="mailto:nagla.karim@uc.edu" TargetMode="External"/><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hyperlink" Target="mailto:florence.Rothenberg@uc.edu" TargetMode="External"/><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hyperlink" Target="mailto:jennifer.cavitt@uc.edu" TargetMode="External"/><Relationship Id="rId4" Type="http://schemas.openxmlformats.org/officeDocument/2006/relationships/hyperlink" Target="mailto:vinita.takiar@uc.edu" TargetMode="External"/><Relationship Id="rId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82" y="4439"/>
            <a:ext cx="9157982" cy="6934200"/>
          </a:xfrm>
          <a:prstGeom prst="rect">
            <a:avLst/>
          </a:prstGeom>
        </p:spPr>
      </p:pic>
      <p:sp>
        <p:nvSpPr>
          <p:cNvPr id="2" name="Title 1"/>
          <p:cNvSpPr>
            <a:spLocks noGrp="1"/>
          </p:cNvSpPr>
          <p:nvPr>
            <p:ph type="ctrTitle"/>
          </p:nvPr>
        </p:nvSpPr>
        <p:spPr>
          <a:xfrm>
            <a:off x="838200" y="1997075"/>
            <a:ext cx="7772400" cy="1470025"/>
          </a:xfrm>
        </p:spPr>
        <p:txBody>
          <a:bodyPr>
            <a:normAutofit fontScale="90000"/>
          </a:bodyPr>
          <a:lstStyle/>
          <a:p>
            <a:r>
              <a:rPr lang="en-US" sz="4800" dirty="0"/>
              <a:t>Welcome to the </a:t>
            </a:r>
            <a:br>
              <a:rPr lang="en-US" sz="4800" dirty="0"/>
            </a:br>
            <a:r>
              <a:rPr lang="en-US" sz="4800" dirty="0"/>
              <a:t>University of Cincinnati’s </a:t>
            </a:r>
            <a:br>
              <a:rPr lang="en-US" sz="4800" dirty="0"/>
            </a:br>
            <a:r>
              <a:rPr lang="en-US" sz="4800" b="1" dirty="0"/>
              <a:t>Women in </a:t>
            </a:r>
            <a:r>
              <a:rPr lang="en-US" sz="4800" b="1" dirty="0" smtClean="0"/>
              <a:t>Medicine &amp; Science</a:t>
            </a:r>
            <a:br>
              <a:rPr lang="en-US" sz="4800" b="1" dirty="0" smtClean="0"/>
            </a:br>
            <a:r>
              <a:rPr lang="en-US" sz="4800" dirty="0" smtClean="0"/>
              <a:t>Chapter</a:t>
            </a:r>
            <a:endParaRPr lang="en-US" sz="3600" dirty="0"/>
          </a:p>
        </p:txBody>
      </p:sp>
      <p:sp>
        <p:nvSpPr>
          <p:cNvPr id="3" name="Subtitle 2"/>
          <p:cNvSpPr>
            <a:spLocks noGrp="1"/>
          </p:cNvSpPr>
          <p:nvPr>
            <p:ph type="subTitle" idx="1"/>
          </p:nvPr>
        </p:nvSpPr>
        <p:spPr>
          <a:xfrm>
            <a:off x="1524000" y="4075959"/>
            <a:ext cx="6400800" cy="1752600"/>
          </a:xfrm>
        </p:spPr>
        <p:txBody>
          <a:bodyPr/>
          <a:lstStyle/>
          <a:p>
            <a:r>
              <a:rPr lang="en-US" b="1" dirty="0" smtClean="0">
                <a:solidFill>
                  <a:srgbClr val="FF0000"/>
                </a:solidFill>
              </a:rPr>
              <a:t>Est. 2015</a:t>
            </a:r>
          </a:p>
        </p:txBody>
      </p:sp>
      <p:sp>
        <p:nvSpPr>
          <p:cNvPr id="4" name="TextBox 3"/>
          <p:cNvSpPr txBox="1"/>
          <p:nvPr/>
        </p:nvSpPr>
        <p:spPr>
          <a:xfrm>
            <a:off x="1143000" y="4924145"/>
            <a:ext cx="7162800" cy="830997"/>
          </a:xfrm>
          <a:prstGeom prst="rect">
            <a:avLst/>
          </a:prstGeom>
          <a:noFill/>
        </p:spPr>
        <p:txBody>
          <a:bodyPr wrap="square" rtlCol="0">
            <a:spAutoFit/>
          </a:bodyPr>
          <a:lstStyle/>
          <a:p>
            <a:pPr algn="ctr"/>
            <a:r>
              <a:rPr lang="en-US" sz="2400" b="1" dirty="0" smtClean="0"/>
              <a:t>August 31, 2016</a:t>
            </a:r>
          </a:p>
          <a:p>
            <a:pPr algn="ctr"/>
            <a:r>
              <a:rPr lang="en-US" sz="2400" b="1" dirty="0" err="1" smtClean="0"/>
              <a:t>Vontz</a:t>
            </a:r>
            <a:r>
              <a:rPr lang="en-US" sz="2400" b="1" dirty="0" smtClean="0"/>
              <a:t> Auditorium</a:t>
            </a:r>
            <a:endParaRPr lang="en-US" sz="2400" b="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1900" y="152400"/>
            <a:ext cx="1447800" cy="1622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2981426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991600" cy="780288"/>
          </a:xfrm>
        </p:spPr>
        <p:txBody>
          <a:bodyPr>
            <a:normAutofit/>
          </a:bodyPr>
          <a:lstStyle/>
          <a:p>
            <a:r>
              <a:rPr lang="en-US" sz="4200" b="1" dirty="0" smtClean="0"/>
              <a:t>WIMS Health Policy Committee Origin</a:t>
            </a:r>
            <a:endParaRPr lang="en-US" sz="4200" b="1" dirty="0"/>
          </a:p>
        </p:txBody>
      </p:sp>
      <p:sp>
        <p:nvSpPr>
          <p:cNvPr id="3" name="Content Placeholder 2"/>
          <p:cNvSpPr>
            <a:spLocks noGrp="1"/>
          </p:cNvSpPr>
          <p:nvPr>
            <p:ph idx="1"/>
          </p:nvPr>
        </p:nvSpPr>
        <p:spPr>
          <a:xfrm>
            <a:off x="0" y="1600200"/>
            <a:ext cx="9144000" cy="5257800"/>
          </a:xfrm>
        </p:spPr>
        <p:txBody>
          <a:bodyPr>
            <a:normAutofit fontScale="92500" lnSpcReduction="20000"/>
          </a:bodyPr>
          <a:lstStyle/>
          <a:p>
            <a:r>
              <a:rPr lang="en-US" dirty="0" smtClean="0"/>
              <a:t>At initial UC WIMS chapter meetings, clear dissatisfaction was expressed with current state of paid parental leave (PPL), or lack there of, here at UC</a:t>
            </a:r>
          </a:p>
          <a:p>
            <a:pPr lvl="1"/>
            <a:r>
              <a:rPr lang="en-US" dirty="0" smtClean="0"/>
              <a:t>AAUP-represented faculty have 6 weeks PPL immediately following birth/adoption, available to mothers &amp; fathers.</a:t>
            </a:r>
          </a:p>
          <a:p>
            <a:pPr lvl="1"/>
            <a:r>
              <a:rPr lang="en-US" dirty="0" smtClean="0"/>
              <a:t>Unrepresented faculty may take 12 weeks unpaid leave under FMLA. </a:t>
            </a:r>
          </a:p>
          <a:p>
            <a:pPr lvl="1"/>
            <a:r>
              <a:rPr lang="en-US" dirty="0" smtClean="0"/>
              <a:t>New short-term disability policy for clinical faculty in 1</a:t>
            </a:r>
            <a:r>
              <a:rPr lang="en-US" baseline="30000" dirty="0" smtClean="0"/>
              <a:t>st</a:t>
            </a:r>
            <a:r>
              <a:rPr lang="en-US" dirty="0" smtClean="0"/>
              <a:t> 2 years of service provides 70% pay after 2-week elimination period &amp; exhaustion of sick leave and UC sick bank during medically certified leave.</a:t>
            </a:r>
          </a:p>
          <a:p>
            <a:pPr marL="393192" lvl="1" indent="0">
              <a:buNone/>
            </a:pPr>
            <a:endParaRPr lang="en-US" dirty="0" smtClean="0"/>
          </a:p>
          <a:p>
            <a:r>
              <a:rPr lang="en-US" dirty="0" smtClean="0"/>
              <a:t>Many members voiced need for a better policy in order to:</a:t>
            </a:r>
          </a:p>
          <a:p>
            <a:pPr lvl="1"/>
            <a:r>
              <a:rPr lang="en-US" dirty="0" smtClean="0"/>
              <a:t>Support women during childbearing years</a:t>
            </a:r>
          </a:p>
          <a:p>
            <a:pPr lvl="1"/>
            <a:r>
              <a:rPr lang="en-US" dirty="0" smtClean="0"/>
              <a:t>Promote career growth, so child-bearing is not a career setback</a:t>
            </a:r>
          </a:p>
          <a:p>
            <a:pPr lvl="1"/>
            <a:r>
              <a:rPr lang="en-US" dirty="0" smtClean="0"/>
              <a:t>Improve overall health &amp; initial adaptation for parent &amp; child</a:t>
            </a:r>
          </a:p>
        </p:txBody>
      </p:sp>
    </p:spTree>
    <p:extLst>
      <p:ext uri="{BB962C8B-B14F-4D97-AF65-F5344CB8AC3E}">
        <p14:creationId xmlns:p14="http://schemas.microsoft.com/office/powerpoint/2010/main" val="310067911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991600" cy="704088"/>
          </a:xfrm>
        </p:spPr>
        <p:txBody>
          <a:bodyPr>
            <a:normAutofit/>
          </a:bodyPr>
          <a:lstStyle/>
          <a:p>
            <a:r>
              <a:rPr lang="en-US" sz="4200" b="1" dirty="0"/>
              <a:t>WIMS Health Policy Committee Origin</a:t>
            </a:r>
          </a:p>
        </p:txBody>
      </p:sp>
      <p:sp>
        <p:nvSpPr>
          <p:cNvPr id="3" name="Content Placeholder 2"/>
          <p:cNvSpPr>
            <a:spLocks noGrp="1"/>
          </p:cNvSpPr>
          <p:nvPr>
            <p:ph idx="1"/>
          </p:nvPr>
        </p:nvSpPr>
        <p:spPr>
          <a:xfrm>
            <a:off x="76200" y="1935480"/>
            <a:ext cx="9067800" cy="4693920"/>
          </a:xfrm>
        </p:spPr>
        <p:txBody>
          <a:bodyPr>
            <a:normAutofit lnSpcReduction="10000"/>
          </a:bodyPr>
          <a:lstStyle/>
          <a:p>
            <a:r>
              <a:rPr lang="en-US" dirty="0" smtClean="0"/>
              <a:t>Health Policy Committee was formed to address this need.</a:t>
            </a:r>
          </a:p>
          <a:p>
            <a:pPr marL="0" indent="0">
              <a:buNone/>
            </a:pPr>
            <a:endParaRPr lang="en-US" dirty="0" smtClean="0"/>
          </a:p>
          <a:p>
            <a:r>
              <a:rPr lang="en-US" dirty="0" smtClean="0"/>
              <a:t>Goal:  Draft Universal Paid Parental Leave (UPPL) policy for consideration by the Dean’s office.</a:t>
            </a:r>
          </a:p>
          <a:p>
            <a:pPr marL="0" indent="0">
              <a:buNone/>
            </a:pPr>
            <a:endParaRPr lang="en-US" dirty="0" smtClean="0"/>
          </a:p>
          <a:p>
            <a:r>
              <a:rPr lang="en-US" dirty="0" smtClean="0"/>
              <a:t>Initial discussions were taken up between Dr. Dawn Kleindorfer, Associate Dean of Faculty Development and Women’s Initiatives, and Dr. Ball.</a:t>
            </a:r>
          </a:p>
          <a:p>
            <a:pPr lvl="1"/>
            <a:r>
              <a:rPr lang="en-US" dirty="0" smtClean="0"/>
              <a:t>It was agreed that a UPPL policy would represent an important tactic in accomplishing the “Faculty Development Piece” of the Strategic Plan for UC COM.</a:t>
            </a:r>
            <a:endParaRPr lang="en-US" dirty="0"/>
          </a:p>
        </p:txBody>
      </p:sp>
    </p:spTree>
    <p:extLst>
      <p:ext uri="{BB962C8B-B14F-4D97-AF65-F5344CB8AC3E}">
        <p14:creationId xmlns:p14="http://schemas.microsoft.com/office/powerpoint/2010/main" val="261202741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8229600" cy="685800"/>
          </a:xfrm>
        </p:spPr>
        <p:txBody>
          <a:bodyPr>
            <a:noAutofit/>
          </a:bodyPr>
          <a:lstStyle/>
          <a:p>
            <a:r>
              <a:rPr lang="en-US" sz="4900" b="1" dirty="0" smtClean="0"/>
              <a:t>WIMS’ vision for UPPL at UC</a:t>
            </a:r>
            <a:endParaRPr lang="en-US" sz="4900" b="1" dirty="0"/>
          </a:p>
        </p:txBody>
      </p:sp>
      <p:sp>
        <p:nvSpPr>
          <p:cNvPr id="3" name="Content Placeholder 2"/>
          <p:cNvSpPr>
            <a:spLocks noGrp="1"/>
          </p:cNvSpPr>
          <p:nvPr>
            <p:ph idx="1"/>
          </p:nvPr>
        </p:nvSpPr>
        <p:spPr>
          <a:xfrm>
            <a:off x="152400" y="1752600"/>
            <a:ext cx="8763000" cy="4876800"/>
          </a:xfrm>
        </p:spPr>
        <p:txBody>
          <a:bodyPr>
            <a:normAutofit fontScale="77500" lnSpcReduction="20000"/>
          </a:bodyPr>
          <a:lstStyle/>
          <a:p>
            <a:r>
              <a:rPr lang="en-US" sz="3300" dirty="0" smtClean="0"/>
              <a:t>UPPL </a:t>
            </a:r>
            <a:r>
              <a:rPr lang="en-US" sz="3300" dirty="0"/>
              <a:t>will be equally </a:t>
            </a:r>
            <a:r>
              <a:rPr lang="en-US" sz="3300" dirty="0" smtClean="0"/>
              <a:t> available </a:t>
            </a:r>
            <a:r>
              <a:rPr lang="en-US" sz="3300" dirty="0"/>
              <a:t>to all UC COM faculty, both AAUP and unrepresented</a:t>
            </a:r>
            <a:r>
              <a:rPr lang="en-US" sz="3300" dirty="0" smtClean="0"/>
              <a:t>.</a:t>
            </a:r>
          </a:p>
          <a:p>
            <a:pPr marL="0" indent="0">
              <a:buNone/>
            </a:pPr>
            <a:endParaRPr lang="en-US" sz="3300" dirty="0" smtClean="0"/>
          </a:p>
          <a:p>
            <a:pPr lvl="0"/>
            <a:r>
              <a:rPr lang="en-US" sz="3300" dirty="0" smtClean="0"/>
              <a:t>UPPL </a:t>
            </a:r>
            <a:r>
              <a:rPr lang="en-US" sz="3300" dirty="0"/>
              <a:t>availability will be independent of FMLA</a:t>
            </a:r>
            <a:r>
              <a:rPr lang="en-US" sz="3300" dirty="0" smtClean="0"/>
              <a:t>.</a:t>
            </a:r>
          </a:p>
          <a:p>
            <a:pPr lvl="0"/>
            <a:endParaRPr lang="en-US" sz="3300" dirty="0"/>
          </a:p>
          <a:p>
            <a:pPr lvl="0"/>
            <a:r>
              <a:rPr lang="en-US" sz="3300" dirty="0"/>
              <a:t>UC COM faculty will be eligible for UPPL following 3 months of service.  </a:t>
            </a:r>
            <a:endParaRPr lang="en-US" sz="3300" dirty="0" smtClean="0"/>
          </a:p>
          <a:p>
            <a:pPr lvl="0"/>
            <a:endParaRPr lang="en-US" sz="3300" dirty="0"/>
          </a:p>
          <a:p>
            <a:pPr lvl="0"/>
            <a:r>
              <a:rPr lang="en-US" sz="3300" dirty="0"/>
              <a:t>UPPL will provide 12 weeks of paid leave following birth or adoption</a:t>
            </a:r>
            <a:r>
              <a:rPr lang="en-US" sz="3300" dirty="0" smtClean="0"/>
              <a:t>.</a:t>
            </a:r>
          </a:p>
          <a:p>
            <a:pPr lvl="0"/>
            <a:endParaRPr lang="en-US" sz="3300" dirty="0"/>
          </a:p>
          <a:p>
            <a:pPr lvl="0"/>
            <a:r>
              <a:rPr lang="en-US" sz="3300" dirty="0"/>
              <a:t>Paid leave under UPPL will be available irrespective of delivery method.</a:t>
            </a:r>
          </a:p>
          <a:p>
            <a:endParaRPr lang="en-US" dirty="0"/>
          </a:p>
        </p:txBody>
      </p:sp>
    </p:spTree>
    <p:extLst>
      <p:ext uri="{BB962C8B-B14F-4D97-AF65-F5344CB8AC3E}">
        <p14:creationId xmlns:p14="http://schemas.microsoft.com/office/powerpoint/2010/main" val="240283718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704088"/>
          </a:xfrm>
        </p:spPr>
        <p:txBody>
          <a:bodyPr>
            <a:normAutofit fontScale="90000"/>
          </a:bodyPr>
          <a:lstStyle/>
          <a:p>
            <a:r>
              <a:rPr lang="en-US" sz="5400" b="1" dirty="0"/>
              <a:t>WIMS’ vision </a:t>
            </a:r>
            <a:r>
              <a:rPr lang="en-US" sz="5400" b="1" dirty="0" smtClean="0"/>
              <a:t>for </a:t>
            </a:r>
            <a:r>
              <a:rPr lang="en-US" sz="5400" b="1" dirty="0"/>
              <a:t>UPPL </a:t>
            </a:r>
            <a:r>
              <a:rPr lang="en-US" sz="5400" b="1" dirty="0" smtClean="0"/>
              <a:t>at UC</a:t>
            </a:r>
            <a:endParaRPr lang="en-US" b="1" dirty="0"/>
          </a:p>
        </p:txBody>
      </p:sp>
      <p:sp>
        <p:nvSpPr>
          <p:cNvPr id="3" name="Content Placeholder 2"/>
          <p:cNvSpPr>
            <a:spLocks noGrp="1"/>
          </p:cNvSpPr>
          <p:nvPr>
            <p:ph idx="1"/>
          </p:nvPr>
        </p:nvSpPr>
        <p:spPr>
          <a:xfrm>
            <a:off x="76200" y="1828800"/>
            <a:ext cx="8991600" cy="4876800"/>
          </a:xfrm>
        </p:spPr>
        <p:txBody>
          <a:bodyPr>
            <a:normAutofit fontScale="92500" lnSpcReduction="10000"/>
          </a:bodyPr>
          <a:lstStyle/>
          <a:p>
            <a:pPr lvl="0"/>
            <a:r>
              <a:rPr lang="en-US" sz="2800" dirty="0" smtClean="0"/>
              <a:t>UPPL will provide flexibility in the timing of leave.</a:t>
            </a:r>
          </a:p>
          <a:p>
            <a:pPr lvl="1"/>
            <a:r>
              <a:rPr lang="en-US" sz="2800" dirty="0" smtClean="0"/>
              <a:t>Leave could be taken any time during the first year following birth or adoption.</a:t>
            </a:r>
          </a:p>
          <a:p>
            <a:pPr lvl="1"/>
            <a:endParaRPr lang="en-US" sz="2800" dirty="0" smtClean="0"/>
          </a:p>
          <a:p>
            <a:pPr lvl="1"/>
            <a:r>
              <a:rPr lang="en-US" sz="2800" dirty="0" smtClean="0"/>
              <a:t>UPPL would allow for return to work part-time during the first year without contract renegotiation.  Compensation would be pro-rated (excluding incentive) for part-time work during the first year after exhausting 12 weeks of paid leave.</a:t>
            </a:r>
          </a:p>
          <a:p>
            <a:pPr marL="393192" lvl="1" indent="0">
              <a:buNone/>
            </a:pPr>
            <a:endParaRPr lang="en-US" sz="2800" dirty="0" smtClean="0"/>
          </a:p>
          <a:p>
            <a:pPr lvl="1"/>
            <a:r>
              <a:rPr lang="en-US" sz="2800" dirty="0" smtClean="0"/>
              <a:t>Work from home part-time would be permitted when possible.</a:t>
            </a:r>
          </a:p>
          <a:p>
            <a:endParaRPr lang="en-US" dirty="0"/>
          </a:p>
        </p:txBody>
      </p:sp>
    </p:spTree>
    <p:extLst>
      <p:ext uri="{BB962C8B-B14F-4D97-AF65-F5344CB8AC3E}">
        <p14:creationId xmlns:p14="http://schemas.microsoft.com/office/powerpoint/2010/main" val="369891765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704088"/>
          </a:xfrm>
        </p:spPr>
        <p:txBody>
          <a:bodyPr>
            <a:noAutofit/>
          </a:bodyPr>
          <a:lstStyle/>
          <a:p>
            <a:r>
              <a:rPr lang="en-US" sz="4900" b="1" dirty="0"/>
              <a:t>WIMS’ vision for UPPL at UC</a:t>
            </a:r>
          </a:p>
        </p:txBody>
      </p:sp>
      <p:sp>
        <p:nvSpPr>
          <p:cNvPr id="3" name="Content Placeholder 2"/>
          <p:cNvSpPr>
            <a:spLocks noGrp="1"/>
          </p:cNvSpPr>
          <p:nvPr>
            <p:ph idx="1"/>
          </p:nvPr>
        </p:nvSpPr>
        <p:spPr>
          <a:xfrm>
            <a:off x="0" y="1600200"/>
            <a:ext cx="9067800" cy="4953000"/>
          </a:xfrm>
        </p:spPr>
        <p:txBody>
          <a:bodyPr>
            <a:normAutofit/>
          </a:bodyPr>
          <a:lstStyle/>
          <a:p>
            <a:pPr lvl="0"/>
            <a:r>
              <a:rPr lang="en-US" dirty="0"/>
              <a:t>Benefits (insurance premiums, employer contribution) will be covered during period of UPPL</a:t>
            </a:r>
            <a:r>
              <a:rPr lang="en-US" dirty="0" smtClean="0"/>
              <a:t>.</a:t>
            </a:r>
          </a:p>
          <a:p>
            <a:pPr marL="0" lvl="0" indent="0">
              <a:buNone/>
            </a:pPr>
            <a:endParaRPr lang="en-US" dirty="0"/>
          </a:p>
          <a:p>
            <a:pPr lvl="0"/>
            <a:r>
              <a:rPr lang="en-US" dirty="0"/>
              <a:t>Productivity goals (RVUs, collections, grants/publications, time for tenure) will be adjusted to allow leave</a:t>
            </a:r>
            <a:r>
              <a:rPr lang="en-US" dirty="0" smtClean="0"/>
              <a:t>.</a:t>
            </a:r>
          </a:p>
          <a:p>
            <a:pPr marL="0" lvl="0" indent="0">
              <a:buNone/>
            </a:pPr>
            <a:endParaRPr lang="en-US" dirty="0"/>
          </a:p>
          <a:p>
            <a:pPr lvl="0"/>
            <a:r>
              <a:rPr lang="en-US" dirty="0"/>
              <a:t>Lactation room availability </a:t>
            </a:r>
            <a:r>
              <a:rPr lang="en-US" dirty="0" smtClean="0"/>
              <a:t>&amp; </a:t>
            </a:r>
            <a:r>
              <a:rPr lang="en-US" dirty="0"/>
              <a:t>accessibility will be </a:t>
            </a:r>
            <a:r>
              <a:rPr lang="en-US" dirty="0" smtClean="0"/>
              <a:t>expanded, </a:t>
            </a:r>
            <a:r>
              <a:rPr lang="en-US" dirty="0"/>
              <a:t>and facilities will be enhanced to provide adequate facilities for nursing mothers who need to pump breast </a:t>
            </a:r>
            <a:r>
              <a:rPr lang="en-US" dirty="0" smtClean="0"/>
              <a:t>milk </a:t>
            </a:r>
            <a:r>
              <a:rPr lang="en-US" dirty="0"/>
              <a:t>during the </a:t>
            </a:r>
            <a:r>
              <a:rPr lang="en-US" dirty="0" smtClean="0"/>
              <a:t>workday</a:t>
            </a:r>
            <a:endParaRPr lang="en-US" dirty="0"/>
          </a:p>
        </p:txBody>
      </p:sp>
    </p:spTree>
    <p:extLst>
      <p:ext uri="{BB962C8B-B14F-4D97-AF65-F5344CB8AC3E}">
        <p14:creationId xmlns:p14="http://schemas.microsoft.com/office/powerpoint/2010/main" val="408562229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04088"/>
          </a:xfrm>
        </p:spPr>
        <p:txBody>
          <a:bodyPr>
            <a:normAutofit fontScale="90000"/>
          </a:bodyPr>
          <a:lstStyle/>
          <a:p>
            <a:r>
              <a:rPr lang="en-US" b="1" dirty="0" smtClean="0"/>
              <a:t>WIMS Proposal for UPPL</a:t>
            </a:r>
            <a:endParaRPr lang="en-US" b="1" dirty="0"/>
          </a:p>
        </p:txBody>
      </p:sp>
      <p:sp>
        <p:nvSpPr>
          <p:cNvPr id="3" name="Content Placeholder 2"/>
          <p:cNvSpPr>
            <a:spLocks noGrp="1"/>
          </p:cNvSpPr>
          <p:nvPr>
            <p:ph idx="1"/>
          </p:nvPr>
        </p:nvSpPr>
        <p:spPr>
          <a:xfrm>
            <a:off x="304800" y="1905000"/>
            <a:ext cx="8763000" cy="4389120"/>
          </a:xfrm>
        </p:spPr>
        <p:txBody>
          <a:bodyPr>
            <a:normAutofit lnSpcReduction="10000"/>
          </a:bodyPr>
          <a:lstStyle/>
          <a:p>
            <a:r>
              <a:rPr lang="en-US" dirty="0" smtClean="0"/>
              <a:t>Completed by the Health Policy Committee (HPC) over a period of 4 months and submitted to Dawn Kleindorfer 8/16/16</a:t>
            </a:r>
          </a:p>
          <a:p>
            <a:endParaRPr lang="en-US" dirty="0"/>
          </a:p>
          <a:p>
            <a:r>
              <a:rPr lang="en-US" dirty="0" smtClean="0"/>
              <a:t>Dawn Kleindorfer has been an advocate, assisting the HPC in researching this issue and gathering data.</a:t>
            </a:r>
          </a:p>
          <a:p>
            <a:pPr lvl="1"/>
            <a:r>
              <a:rPr lang="en-US" dirty="0" smtClean="0"/>
              <a:t>She will present WIMS’ proposal to Dean Ball and make recommendations.</a:t>
            </a:r>
          </a:p>
          <a:p>
            <a:pPr lvl="1"/>
            <a:endParaRPr lang="en-US" dirty="0"/>
          </a:p>
          <a:p>
            <a:r>
              <a:rPr lang="en-US" dirty="0" smtClean="0"/>
              <a:t>WIMS looks forward to receiving feedback from the Dean’s office, which will be shared at a future meeting.</a:t>
            </a:r>
            <a:endParaRPr lang="en-US" dirty="0"/>
          </a:p>
        </p:txBody>
      </p:sp>
    </p:spTree>
    <p:extLst>
      <p:ext uri="{BB962C8B-B14F-4D97-AF65-F5344CB8AC3E}">
        <p14:creationId xmlns:p14="http://schemas.microsoft.com/office/powerpoint/2010/main" val="373207831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en-US" b="1" dirty="0" smtClean="0"/>
              <a:t>WIMS’ vision</a:t>
            </a:r>
            <a:endParaRPr lang="en-US" b="1" dirty="0"/>
          </a:p>
        </p:txBody>
      </p:sp>
      <p:sp>
        <p:nvSpPr>
          <p:cNvPr id="3" name="Content Placeholder 2"/>
          <p:cNvSpPr>
            <a:spLocks noGrp="1"/>
          </p:cNvSpPr>
          <p:nvPr>
            <p:ph idx="1"/>
          </p:nvPr>
        </p:nvSpPr>
        <p:spPr>
          <a:xfrm>
            <a:off x="76200" y="1600200"/>
            <a:ext cx="9067800" cy="4876800"/>
          </a:xfrm>
        </p:spPr>
        <p:txBody>
          <a:bodyPr/>
          <a:lstStyle/>
          <a:p>
            <a:r>
              <a:rPr lang="en-US" dirty="0" smtClean="0"/>
              <a:t>Make </a:t>
            </a:r>
            <a:r>
              <a:rPr lang="en-US" dirty="0"/>
              <a:t>UC COM the best place for mothers &amp;</a:t>
            </a:r>
            <a:r>
              <a:rPr lang="en-US" dirty="0" smtClean="0"/>
              <a:t> </a:t>
            </a:r>
            <a:r>
              <a:rPr lang="en-US" dirty="0"/>
              <a:t>parents to work</a:t>
            </a:r>
            <a:r>
              <a:rPr lang="en-US" dirty="0" smtClean="0"/>
              <a:t>.</a:t>
            </a:r>
          </a:p>
          <a:p>
            <a:pPr marL="0" indent="0">
              <a:buNone/>
            </a:pPr>
            <a:r>
              <a:rPr lang="en-US" dirty="0" smtClean="0"/>
              <a:t> </a:t>
            </a:r>
          </a:p>
          <a:p>
            <a:r>
              <a:rPr lang="en-US" dirty="0" smtClean="0"/>
              <a:t>UC </a:t>
            </a:r>
            <a:r>
              <a:rPr lang="en-US" dirty="0"/>
              <a:t>COM has an opportunity as a health system to promote health and well-being among working parents by leading by example in establishing a universal paid parental leave (UPPL) policy. </a:t>
            </a:r>
            <a:endParaRPr lang="en-US" dirty="0" smtClean="0"/>
          </a:p>
          <a:p>
            <a:pPr marL="0" indent="0">
              <a:buNone/>
            </a:pPr>
            <a:endParaRPr lang="en-US" dirty="0" smtClean="0"/>
          </a:p>
          <a:p>
            <a:r>
              <a:rPr lang="en-US" dirty="0" smtClean="0"/>
              <a:t>UC </a:t>
            </a:r>
            <a:r>
              <a:rPr lang="en-US" dirty="0"/>
              <a:t>COM will benefit from this policy in the form of improved retention, decreased absenteeism, improved morale, and recognition as a leader in healthcare </a:t>
            </a:r>
            <a:r>
              <a:rPr lang="en-US" dirty="0" smtClean="0"/>
              <a:t>&amp; business</a:t>
            </a:r>
            <a:r>
              <a:rPr lang="en-US" dirty="0"/>
              <a:t>. </a:t>
            </a:r>
          </a:p>
        </p:txBody>
      </p:sp>
    </p:spTree>
    <p:extLst>
      <p:ext uri="{BB962C8B-B14F-4D97-AF65-F5344CB8AC3E}">
        <p14:creationId xmlns:p14="http://schemas.microsoft.com/office/powerpoint/2010/main" val="43621787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HPC Future Projects</a:t>
            </a:r>
            <a:endParaRPr lang="en-US" b="1" dirty="0"/>
          </a:p>
        </p:txBody>
      </p:sp>
      <p:sp>
        <p:nvSpPr>
          <p:cNvPr id="3" name="Content Placeholder 2"/>
          <p:cNvSpPr>
            <a:spLocks noGrp="1"/>
          </p:cNvSpPr>
          <p:nvPr>
            <p:ph idx="1"/>
          </p:nvPr>
        </p:nvSpPr>
        <p:spPr>
          <a:xfrm>
            <a:off x="76200" y="1935480"/>
            <a:ext cx="8915400" cy="4389120"/>
          </a:xfrm>
        </p:spPr>
        <p:txBody>
          <a:bodyPr/>
          <a:lstStyle/>
          <a:p>
            <a:r>
              <a:rPr lang="en-US" dirty="0" smtClean="0"/>
              <a:t>Follow up with Dean’s office and continue to advocate for a UPPL policy for COM faculty that better supports working parents.</a:t>
            </a:r>
          </a:p>
          <a:p>
            <a:pPr marL="0" indent="0">
              <a:buNone/>
            </a:pPr>
            <a:endParaRPr lang="en-US" dirty="0" smtClean="0"/>
          </a:p>
          <a:p>
            <a:r>
              <a:rPr lang="en-US" dirty="0" smtClean="0"/>
              <a:t>Develop a comprehensive Lactation Policy for UC COM</a:t>
            </a:r>
          </a:p>
          <a:p>
            <a:pPr lvl="1"/>
            <a:r>
              <a:rPr lang="en-US" dirty="0" smtClean="0"/>
              <a:t>Increase accessibility and availability of rooms across campus.</a:t>
            </a:r>
          </a:p>
          <a:p>
            <a:pPr lvl="1"/>
            <a:r>
              <a:rPr lang="en-US" dirty="0" smtClean="0"/>
              <a:t>Improve facilities.</a:t>
            </a:r>
          </a:p>
          <a:p>
            <a:pPr lvl="1"/>
            <a:r>
              <a:rPr lang="en-US" dirty="0" smtClean="0"/>
              <a:t>Publicize the policy &amp; facilities widely to promote utilization.</a:t>
            </a:r>
          </a:p>
        </p:txBody>
      </p:sp>
    </p:spTree>
    <p:extLst>
      <p:ext uri="{BB962C8B-B14F-4D97-AF65-F5344CB8AC3E}">
        <p14:creationId xmlns:p14="http://schemas.microsoft.com/office/powerpoint/2010/main" val="359579348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04088"/>
          </a:xfrm>
        </p:spPr>
        <p:txBody>
          <a:bodyPr>
            <a:normAutofit/>
          </a:bodyPr>
          <a:lstStyle/>
          <a:p>
            <a:r>
              <a:rPr lang="en-US" sz="4300" b="1" dirty="0" smtClean="0"/>
              <a:t>Health Policy Committee Members</a:t>
            </a:r>
            <a:endParaRPr lang="en-US" sz="4300" b="1" dirty="0"/>
          </a:p>
        </p:txBody>
      </p:sp>
      <p:sp>
        <p:nvSpPr>
          <p:cNvPr id="3" name="Content Placeholder 2"/>
          <p:cNvSpPr>
            <a:spLocks noGrp="1"/>
          </p:cNvSpPr>
          <p:nvPr>
            <p:ph idx="1"/>
          </p:nvPr>
        </p:nvSpPr>
        <p:spPr/>
        <p:txBody>
          <a:bodyPr>
            <a:normAutofit lnSpcReduction="10000"/>
          </a:bodyPr>
          <a:lstStyle/>
          <a:p>
            <a:r>
              <a:rPr lang="en-US" dirty="0" smtClean="0"/>
              <a:t>Jennifer Cavitt &amp; Vinita Takiar, co-chairs</a:t>
            </a:r>
          </a:p>
          <a:p>
            <a:r>
              <a:rPr lang="en-US" dirty="0" smtClean="0"/>
              <a:t>Hala Elnakat Thomas</a:t>
            </a:r>
          </a:p>
          <a:p>
            <a:r>
              <a:rPr lang="en-US" dirty="0" smtClean="0"/>
              <a:t>Jaime Lewis</a:t>
            </a:r>
          </a:p>
          <a:p>
            <a:r>
              <a:rPr lang="en-US" dirty="0" smtClean="0"/>
              <a:t>[Insert YOUR NAME here]</a:t>
            </a:r>
          </a:p>
          <a:p>
            <a:endParaRPr lang="en-US" dirty="0"/>
          </a:p>
          <a:p>
            <a:r>
              <a:rPr lang="en-US" dirty="0" smtClean="0"/>
              <a:t>Please sign up with name &amp; email if you would like to be included in future HPC meetings and would like to contribute, OR contact via email Jennifer or Vinita.</a:t>
            </a:r>
          </a:p>
          <a:p>
            <a:pPr lvl="1"/>
            <a:r>
              <a:rPr lang="en-US" dirty="0" smtClean="0">
                <a:hlinkClick r:id="rId3"/>
              </a:rPr>
              <a:t>cavittjl@ucmail.uc.edu</a:t>
            </a:r>
            <a:endParaRPr lang="en-US" dirty="0" smtClean="0"/>
          </a:p>
          <a:p>
            <a:pPr lvl="1"/>
            <a:r>
              <a:rPr lang="en-US" dirty="0" smtClean="0">
                <a:hlinkClick r:id="rId4"/>
              </a:rPr>
              <a:t>Vinita.Takiar@UCHealth.com</a:t>
            </a:r>
            <a:r>
              <a:rPr lang="en-US" dirty="0" smtClean="0"/>
              <a:t> </a:t>
            </a:r>
            <a:endParaRPr lang="en-US" dirty="0"/>
          </a:p>
        </p:txBody>
      </p:sp>
    </p:spTree>
    <p:extLst>
      <p:ext uri="{BB962C8B-B14F-4D97-AF65-F5344CB8AC3E}">
        <p14:creationId xmlns:p14="http://schemas.microsoft.com/office/powerpoint/2010/main" val="368987890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82" y="4439"/>
            <a:ext cx="9157982" cy="6934200"/>
          </a:xfrm>
          <a:prstGeom prst="rect">
            <a:avLst/>
          </a:prstGeom>
        </p:spPr>
      </p:pic>
      <p:sp>
        <p:nvSpPr>
          <p:cNvPr id="2" name="Title 1"/>
          <p:cNvSpPr>
            <a:spLocks noGrp="1"/>
          </p:cNvSpPr>
          <p:nvPr>
            <p:ph type="title"/>
          </p:nvPr>
        </p:nvSpPr>
        <p:spPr>
          <a:xfrm>
            <a:off x="450209" y="533400"/>
            <a:ext cx="8229600" cy="1143000"/>
          </a:xfrm>
        </p:spPr>
        <p:txBody>
          <a:bodyPr>
            <a:normAutofit/>
          </a:bodyPr>
          <a:lstStyle/>
          <a:p>
            <a:r>
              <a:rPr lang="en-US" sz="4800" b="1" dirty="0" smtClean="0"/>
              <a:t>UPCOMING EVENTS</a:t>
            </a:r>
            <a:endParaRPr lang="en-US" sz="4800" b="1" dirty="0"/>
          </a:p>
        </p:txBody>
      </p:sp>
      <p:sp>
        <p:nvSpPr>
          <p:cNvPr id="3" name="Content Placeholder 2"/>
          <p:cNvSpPr>
            <a:spLocks noGrp="1"/>
          </p:cNvSpPr>
          <p:nvPr>
            <p:ph idx="1"/>
          </p:nvPr>
        </p:nvSpPr>
        <p:spPr>
          <a:xfrm>
            <a:off x="685800" y="1664611"/>
            <a:ext cx="8229600" cy="4525963"/>
          </a:xfrm>
        </p:spPr>
        <p:txBody>
          <a:bodyPr>
            <a:normAutofit/>
          </a:bodyPr>
          <a:lstStyle/>
          <a:p>
            <a:r>
              <a:rPr lang="en-US" sz="2400" b="1" dirty="0" smtClean="0"/>
              <a:t>Next WIMS Meeting</a:t>
            </a:r>
            <a:r>
              <a:rPr lang="en-US" sz="2400" b="1" dirty="0"/>
              <a:t>: </a:t>
            </a:r>
            <a:r>
              <a:rPr lang="en-US" sz="2400" dirty="0"/>
              <a:t>Tuesday, September 27, 2016, </a:t>
            </a:r>
            <a:r>
              <a:rPr lang="en-US" sz="2400" dirty="0" smtClean="0"/>
              <a:t>8:00- </a:t>
            </a:r>
            <a:r>
              <a:rPr lang="en-US" sz="2400" dirty="0"/>
              <a:t>9:30 AM, </a:t>
            </a:r>
            <a:r>
              <a:rPr lang="en-US" sz="2400" dirty="0" smtClean="0"/>
              <a:t>MSB-2351</a:t>
            </a:r>
          </a:p>
          <a:p>
            <a:endParaRPr lang="en-US" sz="1500" dirty="0" smtClean="0"/>
          </a:p>
          <a:p>
            <a:r>
              <a:rPr lang="en-US" sz="2400" b="1" dirty="0" smtClean="0"/>
              <a:t>Professional Development Workshop: Reappointment, Promotions &amp; Tenure</a:t>
            </a:r>
          </a:p>
          <a:p>
            <a:pPr lvl="1"/>
            <a:r>
              <a:rPr lang="en-US" sz="2000" dirty="0" smtClean="0"/>
              <a:t>September 6 in MSB-351, 5:00-6:30 PM</a:t>
            </a:r>
          </a:p>
          <a:p>
            <a:pPr marL="457200" lvl="1" indent="0">
              <a:buNone/>
            </a:pPr>
            <a:endParaRPr lang="en-US" sz="1500" dirty="0" smtClean="0"/>
          </a:p>
          <a:p>
            <a:r>
              <a:rPr lang="en-US" sz="2400" b="1" dirty="0" smtClean="0"/>
              <a:t>Speed </a:t>
            </a:r>
            <a:r>
              <a:rPr lang="en-US" sz="2400" b="1" dirty="0"/>
              <a:t>Mentoring &amp; Networking Workshop for Female </a:t>
            </a:r>
            <a:r>
              <a:rPr lang="en-US" sz="2400" b="1" dirty="0" smtClean="0"/>
              <a:t>Faculty, hosted by the Office of the Provost, UC Women LEAD &amp; UC LEAF</a:t>
            </a:r>
          </a:p>
          <a:p>
            <a:pPr lvl="1"/>
            <a:r>
              <a:rPr lang="en-US" sz="2000" dirty="0" smtClean="0"/>
              <a:t>September 14 at the Myers Alumni Center on main campus, 4:30-6:30 PM</a:t>
            </a:r>
          </a:p>
          <a:p>
            <a:endParaRPr lang="en-US" dirty="0"/>
          </a:p>
          <a:p>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1900" y="42539"/>
            <a:ext cx="1447800" cy="1622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3669909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82" y="0"/>
            <a:ext cx="9157982" cy="6934200"/>
          </a:xfrm>
          <a:prstGeom prst="rect">
            <a:avLst/>
          </a:prstGeom>
        </p:spPr>
      </p:pic>
      <p:sp>
        <p:nvSpPr>
          <p:cNvPr id="2" name="Rectangle 1"/>
          <p:cNvSpPr/>
          <p:nvPr/>
        </p:nvSpPr>
        <p:spPr>
          <a:xfrm>
            <a:off x="1143000" y="1204942"/>
            <a:ext cx="7696200" cy="4524315"/>
          </a:xfrm>
          <a:prstGeom prst="rect">
            <a:avLst/>
          </a:prstGeom>
        </p:spPr>
        <p:txBody>
          <a:bodyPr wrap="square">
            <a:spAutoFit/>
          </a:bodyPr>
          <a:lstStyle/>
          <a:p>
            <a:pPr marL="342900" lvl="0" indent="-342900">
              <a:buFont typeface="+mj-lt"/>
              <a:buAutoNum type="arabicPeriod"/>
            </a:pPr>
            <a:r>
              <a:rPr lang="en-US" b="1" dirty="0"/>
              <a:t>Welcome &amp; Call to Order</a:t>
            </a:r>
            <a:r>
              <a:rPr lang="en-US" dirty="0"/>
              <a:t> – Erin Haynes, </a:t>
            </a:r>
            <a:r>
              <a:rPr lang="en-US" dirty="0" err="1"/>
              <a:t>DrPH</a:t>
            </a:r>
            <a:r>
              <a:rPr lang="en-US" dirty="0"/>
              <a:t> </a:t>
            </a:r>
            <a:endParaRPr lang="en-US" sz="1600" dirty="0"/>
          </a:p>
          <a:p>
            <a:pPr marL="342900" lvl="0" indent="-342900">
              <a:buFont typeface="+mj-lt"/>
              <a:buAutoNum type="arabicPeriod"/>
            </a:pPr>
            <a:r>
              <a:rPr lang="en-US" b="1" dirty="0"/>
              <a:t>Committee Updates:</a:t>
            </a:r>
            <a:endParaRPr lang="en-US" sz="1600" dirty="0"/>
          </a:p>
          <a:p>
            <a:pPr marL="800100" lvl="1" indent="-342900">
              <a:buFont typeface="Arial" panose="020B0604020202020204" pitchFamily="34" charset="0"/>
              <a:buChar char="•"/>
            </a:pPr>
            <a:r>
              <a:rPr lang="en-US" b="1" dirty="0"/>
              <a:t>Mentoring</a:t>
            </a:r>
            <a:r>
              <a:rPr lang="en-US" dirty="0"/>
              <a:t> – Julie Qualtieri, MD</a:t>
            </a:r>
            <a:endParaRPr lang="en-US" sz="1600" dirty="0"/>
          </a:p>
          <a:p>
            <a:pPr marL="800100" lvl="1" indent="-342900">
              <a:buFont typeface="Arial" panose="020B0604020202020204" pitchFamily="34" charset="0"/>
              <a:buChar char="•"/>
            </a:pPr>
            <a:r>
              <a:rPr lang="en-US" b="1" dirty="0"/>
              <a:t>Data </a:t>
            </a:r>
            <a:r>
              <a:rPr lang="en-US" dirty="0"/>
              <a:t>– Chair, Nagla Karim, MD </a:t>
            </a:r>
            <a:endParaRPr lang="en-US" sz="1600" dirty="0"/>
          </a:p>
          <a:p>
            <a:pPr marL="800100" lvl="1" indent="-342900">
              <a:buFont typeface="Arial" panose="020B0604020202020204" pitchFamily="34" charset="0"/>
              <a:buChar char="•"/>
            </a:pPr>
            <a:r>
              <a:rPr lang="en-US" b="1" dirty="0"/>
              <a:t>Fundraising </a:t>
            </a:r>
            <a:r>
              <a:rPr lang="en-US" dirty="0"/>
              <a:t>– Chair, Florence Rothenberg, MD </a:t>
            </a:r>
            <a:endParaRPr lang="en-US" sz="1600" dirty="0"/>
          </a:p>
          <a:p>
            <a:pPr marL="800100" lvl="1" indent="-342900">
              <a:buFont typeface="Arial" panose="020B0604020202020204" pitchFamily="34" charset="0"/>
              <a:buChar char="•"/>
            </a:pPr>
            <a:r>
              <a:rPr lang="en-US" b="1" dirty="0"/>
              <a:t>Health Policy</a:t>
            </a:r>
            <a:r>
              <a:rPr lang="en-US" dirty="0"/>
              <a:t> – Co-Chairs, Jennifer Cavitt, MD &amp; Vinita Takiar, MD</a:t>
            </a:r>
            <a:endParaRPr lang="en-US" sz="1600" dirty="0"/>
          </a:p>
          <a:p>
            <a:pPr marL="1714500" lvl="3" indent="-342900">
              <a:buFont typeface="Courier New" panose="02070309020205020404" pitchFamily="49" charset="0"/>
              <a:buChar char="o"/>
            </a:pPr>
            <a:r>
              <a:rPr lang="en-US" dirty="0"/>
              <a:t>Universal Paid Parental Leave – Final Draft </a:t>
            </a:r>
            <a:endParaRPr lang="en-US" sz="1600" dirty="0"/>
          </a:p>
          <a:p>
            <a:pPr marL="342900" lvl="0" indent="-342900">
              <a:buFont typeface="+mj-lt"/>
              <a:buAutoNum type="arabicPeriod"/>
            </a:pPr>
            <a:r>
              <a:rPr lang="en-US" b="1" dirty="0"/>
              <a:t>RPT Input from WIMS</a:t>
            </a:r>
            <a:r>
              <a:rPr lang="en-US" dirty="0"/>
              <a:t> – Mercedes Falciglia, MD </a:t>
            </a:r>
            <a:endParaRPr lang="en-US" sz="1600" dirty="0"/>
          </a:p>
          <a:p>
            <a:pPr marL="342900" lvl="0" indent="-342900">
              <a:buFont typeface="+mj-lt"/>
              <a:buAutoNum type="arabicPeriod"/>
            </a:pPr>
            <a:r>
              <a:rPr lang="en-US" b="1" dirty="0"/>
              <a:t>Upcoming Events</a:t>
            </a:r>
            <a:endParaRPr lang="en-US" sz="1600" dirty="0"/>
          </a:p>
          <a:p>
            <a:pPr marL="800100" lvl="1" indent="-342900">
              <a:buFont typeface="Arial" panose="020B0604020202020204" pitchFamily="34" charset="0"/>
              <a:buChar char="•"/>
            </a:pPr>
            <a:r>
              <a:rPr lang="en-US" dirty="0"/>
              <a:t>Professional Development Workshop: Reappointment, Promotions &amp; Tenure</a:t>
            </a:r>
            <a:endParaRPr lang="en-US" sz="1600" dirty="0"/>
          </a:p>
          <a:p>
            <a:pPr marL="1257300" lvl="2" indent="-342900">
              <a:buFont typeface="Courier New" panose="02070309020205020404" pitchFamily="49" charset="0"/>
              <a:buChar char="o"/>
            </a:pPr>
            <a:r>
              <a:rPr lang="en-US" dirty="0"/>
              <a:t>September 6, in MSB-351, 5:00-6:30 PM </a:t>
            </a:r>
            <a:endParaRPr lang="en-US" sz="1600" dirty="0"/>
          </a:p>
          <a:p>
            <a:pPr marL="800100" lvl="1" indent="-342900">
              <a:buFont typeface="Arial" panose="020B0604020202020204" pitchFamily="34" charset="0"/>
              <a:buChar char="•"/>
            </a:pPr>
            <a:r>
              <a:rPr lang="en-US" dirty="0"/>
              <a:t>Speed Mentoring &amp; Networking Workshop for Female Faculty</a:t>
            </a:r>
            <a:endParaRPr lang="en-US" sz="1600" dirty="0"/>
          </a:p>
          <a:p>
            <a:pPr marL="1257300" lvl="2" indent="-342900">
              <a:buFont typeface="Courier New" panose="02070309020205020404" pitchFamily="49" charset="0"/>
              <a:buChar char="o"/>
            </a:pPr>
            <a:r>
              <a:rPr lang="en-US" dirty="0"/>
              <a:t>September 14, at the Myers Alumni Center on main campus, 4:30-6:30 PM</a:t>
            </a:r>
            <a:endParaRPr lang="en-US" sz="1600" dirty="0"/>
          </a:p>
          <a:p>
            <a:pPr marL="342900" lvl="0" indent="-342900">
              <a:buFont typeface="+mj-lt"/>
              <a:buAutoNum type="arabicPeriod"/>
            </a:pPr>
            <a:r>
              <a:rPr lang="en-US" b="1" dirty="0"/>
              <a:t>Next Meeting: </a:t>
            </a:r>
            <a:r>
              <a:rPr lang="en-US" dirty="0"/>
              <a:t>Tuesday, September 27, 2016, 8:00 – 9:30 AM, MSB-2351</a:t>
            </a:r>
            <a:endParaRPr lang="en-US" sz="1600" dirty="0"/>
          </a:p>
        </p:txBody>
      </p:sp>
      <p:sp>
        <p:nvSpPr>
          <p:cNvPr id="4" name="TextBox 3"/>
          <p:cNvSpPr txBox="1"/>
          <p:nvPr/>
        </p:nvSpPr>
        <p:spPr>
          <a:xfrm>
            <a:off x="3733800" y="381000"/>
            <a:ext cx="2438400" cy="707886"/>
          </a:xfrm>
          <a:prstGeom prst="rect">
            <a:avLst/>
          </a:prstGeom>
          <a:noFill/>
        </p:spPr>
        <p:txBody>
          <a:bodyPr wrap="square" rtlCol="0">
            <a:spAutoFit/>
          </a:bodyPr>
          <a:lstStyle/>
          <a:p>
            <a:r>
              <a:rPr lang="en-US" sz="4000" b="1" dirty="0" smtClean="0"/>
              <a:t>AGENDA</a:t>
            </a:r>
            <a:endParaRPr lang="en-US" sz="4000" b="1"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133350"/>
            <a:ext cx="1447800" cy="1622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71018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82" y="0"/>
            <a:ext cx="9157982" cy="6934200"/>
          </a:xfrm>
          <a:prstGeom prst="rect">
            <a:avLst/>
          </a:prstGeom>
        </p:spPr>
      </p:pic>
      <p:sp>
        <p:nvSpPr>
          <p:cNvPr id="2" name="Title 1"/>
          <p:cNvSpPr>
            <a:spLocks noGrp="1"/>
          </p:cNvSpPr>
          <p:nvPr>
            <p:ph type="ctrTitle"/>
          </p:nvPr>
        </p:nvSpPr>
        <p:spPr>
          <a:xfrm>
            <a:off x="914400" y="1831622"/>
            <a:ext cx="7772400" cy="1470025"/>
          </a:xfrm>
        </p:spPr>
        <p:txBody>
          <a:bodyPr>
            <a:normAutofit/>
          </a:bodyPr>
          <a:lstStyle/>
          <a:p>
            <a:r>
              <a:rPr lang="en-US" sz="4800" b="1" dirty="0" smtClean="0"/>
              <a:t>MENTORING COMMITTEE</a:t>
            </a:r>
            <a:endParaRPr lang="en-US" sz="4800" b="1" dirty="0"/>
          </a:p>
        </p:txBody>
      </p:sp>
      <p:sp>
        <p:nvSpPr>
          <p:cNvPr id="3" name="Subtitle 2"/>
          <p:cNvSpPr>
            <a:spLocks noGrp="1"/>
          </p:cNvSpPr>
          <p:nvPr>
            <p:ph type="subTitle" idx="1"/>
          </p:nvPr>
        </p:nvSpPr>
        <p:spPr>
          <a:xfrm>
            <a:off x="1524000" y="3200400"/>
            <a:ext cx="6400800" cy="1752600"/>
          </a:xfrm>
        </p:spPr>
        <p:txBody>
          <a:bodyPr/>
          <a:lstStyle/>
          <a:p>
            <a:r>
              <a:rPr lang="en-US" sz="3000" b="1" dirty="0" smtClean="0">
                <a:solidFill>
                  <a:schemeClr val="tx1"/>
                </a:solidFill>
              </a:rPr>
              <a:t>Zalfa Abdel-Malek, PhD</a:t>
            </a:r>
          </a:p>
          <a:p>
            <a:r>
              <a:rPr lang="en-US" sz="2200" dirty="0" smtClean="0">
                <a:solidFill>
                  <a:schemeClr val="tx1"/>
                </a:solidFill>
                <a:hlinkClick r:id="rId3"/>
              </a:rPr>
              <a:t>zalfa.abdel-malek@uc.edu</a:t>
            </a:r>
            <a:endParaRPr lang="en-US" sz="2200" dirty="0" smtClean="0">
              <a:solidFill>
                <a:schemeClr val="tx1"/>
              </a:solidFill>
            </a:endParaRPr>
          </a:p>
          <a:p>
            <a:r>
              <a:rPr lang="en-US" sz="2200" dirty="0" smtClean="0">
                <a:solidFill>
                  <a:schemeClr val="tx1"/>
                </a:solidFill>
              </a:rPr>
              <a:t>513.558.6246</a:t>
            </a:r>
            <a:endParaRPr lang="en-US" sz="2200" dirty="0">
              <a:solidFill>
                <a:schemeClr val="tx1"/>
              </a:solidFill>
            </a:endParaRPr>
          </a:p>
        </p:txBody>
      </p:sp>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81900" y="152400"/>
            <a:ext cx="1447800" cy="1622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0422598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82" y="0"/>
            <a:ext cx="9157982" cy="6934200"/>
          </a:xfrm>
          <a:prstGeom prst="rect">
            <a:avLst/>
          </a:prstGeom>
        </p:spPr>
      </p:pic>
      <p:sp>
        <p:nvSpPr>
          <p:cNvPr id="2" name="Title 1"/>
          <p:cNvSpPr>
            <a:spLocks noGrp="1"/>
          </p:cNvSpPr>
          <p:nvPr>
            <p:ph type="title"/>
          </p:nvPr>
        </p:nvSpPr>
        <p:spPr>
          <a:xfrm>
            <a:off x="685800" y="631472"/>
            <a:ext cx="8229600" cy="1143000"/>
          </a:xfrm>
        </p:spPr>
        <p:txBody>
          <a:bodyPr>
            <a:noAutofit/>
          </a:bodyPr>
          <a:lstStyle/>
          <a:p>
            <a:r>
              <a:rPr lang="en-US" b="1" dirty="0" smtClean="0"/>
              <a:t>CURRENT FACULTY </a:t>
            </a:r>
            <a:br>
              <a:rPr lang="en-US" b="1" dirty="0" smtClean="0"/>
            </a:br>
            <a:r>
              <a:rPr lang="en-US" b="1" dirty="0" smtClean="0"/>
              <a:t>SUPPORT</a:t>
            </a:r>
            <a:endParaRPr lang="en-US" b="1" dirty="0"/>
          </a:p>
        </p:txBody>
      </p:sp>
      <p:sp>
        <p:nvSpPr>
          <p:cNvPr id="3" name="Content Placeholder 2"/>
          <p:cNvSpPr>
            <a:spLocks noGrp="1"/>
          </p:cNvSpPr>
          <p:nvPr>
            <p:ph idx="1"/>
          </p:nvPr>
        </p:nvSpPr>
        <p:spPr>
          <a:xfrm>
            <a:off x="762000" y="2209800"/>
            <a:ext cx="8229600" cy="4525963"/>
          </a:xfrm>
        </p:spPr>
        <p:txBody>
          <a:bodyPr>
            <a:normAutofit fontScale="77500" lnSpcReduction="20000"/>
          </a:bodyPr>
          <a:lstStyle/>
          <a:p>
            <a:r>
              <a:rPr lang="en-US" dirty="0"/>
              <a:t>Compilation of available mentors</a:t>
            </a:r>
          </a:p>
          <a:p>
            <a:r>
              <a:rPr lang="en-US" dirty="0"/>
              <a:t>Compilation of mentees desiring mentorship</a:t>
            </a:r>
          </a:p>
          <a:p>
            <a:r>
              <a:rPr lang="en-US" dirty="0"/>
              <a:t>Formal Pairing facilitation – is this feasible?</a:t>
            </a:r>
          </a:p>
          <a:p>
            <a:pPr lvl="1"/>
            <a:r>
              <a:rPr lang="en-US" dirty="0"/>
              <a:t>One on one vs. small groups</a:t>
            </a:r>
          </a:p>
          <a:p>
            <a:pPr lvl="1"/>
            <a:r>
              <a:rPr lang="en-US" dirty="0"/>
              <a:t>Assigned vs. suggested vs. find-it-yourself</a:t>
            </a:r>
          </a:p>
          <a:p>
            <a:pPr lvl="1"/>
            <a:r>
              <a:rPr lang="en-US" dirty="0"/>
              <a:t>By shared research/clinical interest vs. department vs. “random”</a:t>
            </a:r>
          </a:p>
          <a:p>
            <a:r>
              <a:rPr lang="en-US" dirty="0"/>
              <a:t>Periodic invited speaker talks</a:t>
            </a:r>
          </a:p>
          <a:p>
            <a:r>
              <a:rPr lang="en-US" dirty="0"/>
              <a:t>Investigate relationship with CCTST’s Integration Committee</a:t>
            </a:r>
          </a:p>
          <a:p>
            <a:r>
              <a:rPr lang="en-US" dirty="0"/>
              <a:t>Investigate relationship with UCP’s Physician Liaison Program and HR onboarding processes for clinical faculty</a:t>
            </a:r>
          </a:p>
          <a:p>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1900" y="152400"/>
            <a:ext cx="1447800" cy="1622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8192902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82" y="0"/>
            <a:ext cx="9157982" cy="6934200"/>
          </a:xfrm>
          <a:prstGeom prst="rect">
            <a:avLst/>
          </a:prstGeom>
        </p:spPr>
      </p:pic>
      <p:sp>
        <p:nvSpPr>
          <p:cNvPr id="2" name="Title 1"/>
          <p:cNvSpPr>
            <a:spLocks noGrp="1"/>
          </p:cNvSpPr>
          <p:nvPr>
            <p:ph type="title"/>
          </p:nvPr>
        </p:nvSpPr>
        <p:spPr>
          <a:xfrm>
            <a:off x="450209" y="838200"/>
            <a:ext cx="8229600" cy="1143000"/>
          </a:xfrm>
        </p:spPr>
        <p:txBody>
          <a:bodyPr>
            <a:noAutofit/>
          </a:bodyPr>
          <a:lstStyle/>
          <a:p>
            <a:r>
              <a:rPr lang="en-US" b="1" dirty="0" smtClean="0"/>
              <a:t>NEW FACULTY </a:t>
            </a:r>
            <a:br>
              <a:rPr lang="en-US" b="1" dirty="0" smtClean="0"/>
            </a:br>
            <a:r>
              <a:rPr lang="en-US" b="1" dirty="0" smtClean="0"/>
              <a:t>SUPPORT</a:t>
            </a:r>
            <a:endParaRPr lang="en-US" b="1" dirty="0"/>
          </a:p>
        </p:txBody>
      </p:sp>
      <p:sp>
        <p:nvSpPr>
          <p:cNvPr id="3" name="Content Placeholder 2"/>
          <p:cNvSpPr>
            <a:spLocks noGrp="1"/>
          </p:cNvSpPr>
          <p:nvPr>
            <p:ph idx="1"/>
          </p:nvPr>
        </p:nvSpPr>
        <p:spPr>
          <a:xfrm>
            <a:off x="800100" y="2209800"/>
            <a:ext cx="8229600" cy="4525963"/>
          </a:xfrm>
        </p:spPr>
        <p:txBody>
          <a:bodyPr>
            <a:normAutofit/>
          </a:bodyPr>
          <a:lstStyle/>
          <a:p>
            <a:r>
              <a:rPr lang="en-US" sz="3000" dirty="0"/>
              <a:t>Welcome email and invitation to coffee meet &amp; greet sessions</a:t>
            </a:r>
          </a:p>
          <a:p>
            <a:r>
              <a:rPr lang="en-US" sz="3000" dirty="0"/>
              <a:t>Introduction at new faculty orientation</a:t>
            </a:r>
          </a:p>
          <a:p>
            <a:r>
              <a:rPr lang="en-US" sz="3000" dirty="0"/>
              <a:t>Process to bring together available mentors with new mentees</a:t>
            </a:r>
          </a:p>
          <a:p>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1900" y="152400"/>
            <a:ext cx="1447800" cy="1622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0342249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82" y="0"/>
            <a:ext cx="9157982" cy="6934200"/>
          </a:xfrm>
          <a:prstGeom prst="rect">
            <a:avLst/>
          </a:prstGeom>
        </p:spPr>
      </p:pic>
      <p:sp>
        <p:nvSpPr>
          <p:cNvPr id="2" name="Title 1"/>
          <p:cNvSpPr>
            <a:spLocks noGrp="1"/>
          </p:cNvSpPr>
          <p:nvPr>
            <p:ph type="ctrTitle"/>
          </p:nvPr>
        </p:nvSpPr>
        <p:spPr>
          <a:xfrm>
            <a:off x="914400" y="1371600"/>
            <a:ext cx="7772400" cy="1470025"/>
          </a:xfrm>
        </p:spPr>
        <p:txBody>
          <a:bodyPr>
            <a:normAutofit/>
          </a:bodyPr>
          <a:lstStyle/>
          <a:p>
            <a:r>
              <a:rPr lang="en-US" sz="4800" b="1" dirty="0" smtClean="0"/>
              <a:t>DATA COMMITTEE</a:t>
            </a:r>
            <a:endParaRPr lang="en-US" sz="4800" b="1" dirty="0"/>
          </a:p>
        </p:txBody>
      </p:sp>
      <p:sp>
        <p:nvSpPr>
          <p:cNvPr id="3" name="Subtitle 2"/>
          <p:cNvSpPr>
            <a:spLocks noGrp="1"/>
          </p:cNvSpPr>
          <p:nvPr>
            <p:ph type="subTitle" idx="1"/>
          </p:nvPr>
        </p:nvSpPr>
        <p:spPr>
          <a:xfrm>
            <a:off x="1600200" y="2743200"/>
            <a:ext cx="6400800" cy="1752600"/>
          </a:xfrm>
        </p:spPr>
        <p:txBody>
          <a:bodyPr/>
          <a:lstStyle/>
          <a:p>
            <a:r>
              <a:rPr lang="en-US" sz="3000" b="1" dirty="0" smtClean="0">
                <a:solidFill>
                  <a:schemeClr val="tx1"/>
                </a:solidFill>
              </a:rPr>
              <a:t>Nagla Karim, MD, PhD</a:t>
            </a:r>
          </a:p>
          <a:p>
            <a:r>
              <a:rPr lang="en-US" sz="2200" dirty="0" smtClean="0">
                <a:solidFill>
                  <a:schemeClr val="tx1"/>
                </a:solidFill>
                <a:hlinkClick r:id="rId3"/>
              </a:rPr>
              <a:t>nagla.karim@uc.edu</a:t>
            </a:r>
            <a:endParaRPr lang="en-US" sz="2200" dirty="0" smtClean="0">
              <a:solidFill>
                <a:schemeClr val="tx1"/>
              </a:solidFill>
            </a:endParaRPr>
          </a:p>
          <a:p>
            <a:r>
              <a:rPr lang="en-US" sz="2200" dirty="0" smtClean="0">
                <a:solidFill>
                  <a:schemeClr val="tx1"/>
                </a:solidFill>
              </a:rPr>
              <a:t>513.558.2158</a:t>
            </a:r>
            <a:endParaRPr lang="en-US" sz="2200" dirty="0">
              <a:solidFill>
                <a:schemeClr val="tx1"/>
              </a:solidFill>
            </a:endParaRPr>
          </a:p>
        </p:txBody>
      </p:sp>
      <p:sp>
        <p:nvSpPr>
          <p:cNvPr id="5" name="TextBox 4"/>
          <p:cNvSpPr txBox="1"/>
          <p:nvPr/>
        </p:nvSpPr>
        <p:spPr>
          <a:xfrm>
            <a:off x="914400" y="4343400"/>
            <a:ext cx="7467600" cy="830997"/>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Met </a:t>
            </a:r>
            <a:r>
              <a:rPr lang="en-US" sz="1600" dirty="0"/>
              <a:t>with Amy Struharik, Office of Faculty Affairs &amp; </a:t>
            </a:r>
            <a:r>
              <a:rPr lang="en-US" sz="1600" dirty="0" smtClean="0"/>
              <a:t>Development, who is in the process of gathering data for us regarding the number of men vs women faculty members in the College of Medicine for 2016</a:t>
            </a:r>
            <a:endParaRPr lang="en-US" sz="1600" dirty="0"/>
          </a:p>
        </p:txBody>
      </p:sp>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81900" y="152400"/>
            <a:ext cx="1447800" cy="1622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298652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82" y="0"/>
            <a:ext cx="9157982" cy="6934200"/>
          </a:xfrm>
          <a:prstGeom prst="rect">
            <a:avLst/>
          </a:prstGeom>
        </p:spPr>
      </p:pic>
      <p:sp>
        <p:nvSpPr>
          <p:cNvPr id="2" name="Title 1"/>
          <p:cNvSpPr>
            <a:spLocks noGrp="1"/>
          </p:cNvSpPr>
          <p:nvPr>
            <p:ph type="ctrTitle"/>
          </p:nvPr>
        </p:nvSpPr>
        <p:spPr>
          <a:xfrm>
            <a:off x="990600" y="1676400"/>
            <a:ext cx="7772400" cy="1470025"/>
          </a:xfrm>
        </p:spPr>
        <p:txBody>
          <a:bodyPr>
            <a:normAutofit/>
          </a:bodyPr>
          <a:lstStyle/>
          <a:p>
            <a:r>
              <a:rPr lang="en-US" sz="4800" b="1" dirty="0" smtClean="0"/>
              <a:t>FUNDRAISING COMMITTEE</a:t>
            </a:r>
            <a:endParaRPr lang="en-US" sz="4800" b="1" dirty="0"/>
          </a:p>
        </p:txBody>
      </p:sp>
      <p:sp>
        <p:nvSpPr>
          <p:cNvPr id="3" name="Subtitle 2"/>
          <p:cNvSpPr>
            <a:spLocks noGrp="1"/>
          </p:cNvSpPr>
          <p:nvPr>
            <p:ph type="subTitle" idx="1"/>
          </p:nvPr>
        </p:nvSpPr>
        <p:spPr>
          <a:xfrm>
            <a:off x="1600200" y="2971800"/>
            <a:ext cx="6400800" cy="1752600"/>
          </a:xfrm>
        </p:spPr>
        <p:txBody>
          <a:bodyPr>
            <a:normAutofit/>
          </a:bodyPr>
          <a:lstStyle/>
          <a:p>
            <a:r>
              <a:rPr lang="en-US" sz="3000" b="1" dirty="0" smtClean="0">
                <a:solidFill>
                  <a:schemeClr val="tx1"/>
                </a:solidFill>
              </a:rPr>
              <a:t>Florence Rothenberg, MD</a:t>
            </a:r>
          </a:p>
          <a:p>
            <a:r>
              <a:rPr lang="en-US" sz="2200" dirty="0" smtClean="0">
                <a:solidFill>
                  <a:schemeClr val="tx1"/>
                </a:solidFill>
                <a:hlinkClick r:id="rId3"/>
              </a:rPr>
              <a:t>florence.rothenberg@uc.edu</a:t>
            </a:r>
            <a:endParaRPr lang="en-US" sz="2200" dirty="0" smtClean="0">
              <a:solidFill>
                <a:schemeClr val="tx1"/>
              </a:solidFill>
            </a:endParaRPr>
          </a:p>
          <a:p>
            <a:r>
              <a:rPr lang="en-US" sz="2200" dirty="0" smtClean="0">
                <a:solidFill>
                  <a:schemeClr val="tx1"/>
                </a:solidFill>
              </a:rPr>
              <a:t>513.861.3100</a:t>
            </a:r>
            <a:endParaRPr lang="en-US" sz="2200" dirty="0">
              <a:solidFill>
                <a:schemeClr val="tx1"/>
              </a:solidFill>
            </a:endParaRPr>
          </a:p>
        </p:txBody>
      </p:sp>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81900" y="152400"/>
            <a:ext cx="1447800" cy="1622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6912467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57982" cy="6934200"/>
          </a:xfrm>
          <a:prstGeom prst="rect">
            <a:avLst/>
          </a:prstGeom>
        </p:spPr>
      </p:pic>
      <p:sp>
        <p:nvSpPr>
          <p:cNvPr id="2" name="Title 1"/>
          <p:cNvSpPr>
            <a:spLocks noGrp="1"/>
          </p:cNvSpPr>
          <p:nvPr>
            <p:ph type="ctrTitle"/>
          </p:nvPr>
        </p:nvSpPr>
        <p:spPr>
          <a:xfrm>
            <a:off x="786756" y="1987550"/>
            <a:ext cx="7772400" cy="1470025"/>
          </a:xfrm>
        </p:spPr>
        <p:txBody>
          <a:bodyPr>
            <a:normAutofit/>
          </a:bodyPr>
          <a:lstStyle/>
          <a:p>
            <a:r>
              <a:rPr lang="en-US" sz="4800" b="1" dirty="0" smtClean="0"/>
              <a:t>HEALTH POLICY COMMITTEE</a:t>
            </a:r>
            <a:endParaRPr lang="en-US" sz="4800" b="1" dirty="0"/>
          </a:p>
        </p:txBody>
      </p:sp>
      <p:sp>
        <p:nvSpPr>
          <p:cNvPr id="3" name="Subtitle 2"/>
          <p:cNvSpPr>
            <a:spLocks noGrp="1"/>
          </p:cNvSpPr>
          <p:nvPr>
            <p:ph type="subTitle" idx="1"/>
          </p:nvPr>
        </p:nvSpPr>
        <p:spPr>
          <a:xfrm>
            <a:off x="152400" y="3657600"/>
            <a:ext cx="4648200" cy="1752600"/>
          </a:xfrm>
        </p:spPr>
        <p:txBody>
          <a:bodyPr>
            <a:normAutofit/>
          </a:bodyPr>
          <a:lstStyle/>
          <a:p>
            <a:r>
              <a:rPr lang="en-US" sz="3000" b="1" dirty="0" smtClean="0">
                <a:solidFill>
                  <a:schemeClr val="tx1"/>
                </a:solidFill>
              </a:rPr>
              <a:t>Jennifer Cavitt, MD</a:t>
            </a:r>
          </a:p>
          <a:p>
            <a:r>
              <a:rPr lang="en-US" sz="2200" dirty="0" smtClean="0">
                <a:solidFill>
                  <a:schemeClr val="tx1"/>
                </a:solidFill>
                <a:hlinkClick r:id="rId3"/>
              </a:rPr>
              <a:t>jennifer.cavitt@uc.edu</a:t>
            </a:r>
            <a:endParaRPr lang="en-US" sz="2200" dirty="0" smtClean="0">
              <a:solidFill>
                <a:schemeClr val="tx1"/>
              </a:solidFill>
            </a:endParaRPr>
          </a:p>
          <a:p>
            <a:r>
              <a:rPr lang="en-US" sz="2200" dirty="0" smtClean="0">
                <a:solidFill>
                  <a:schemeClr val="tx1"/>
                </a:solidFill>
              </a:rPr>
              <a:t>513.475.8730</a:t>
            </a:r>
          </a:p>
        </p:txBody>
      </p:sp>
      <p:sp>
        <p:nvSpPr>
          <p:cNvPr id="5" name="Rectangle 4"/>
          <p:cNvSpPr/>
          <p:nvPr/>
        </p:nvSpPr>
        <p:spPr>
          <a:xfrm>
            <a:off x="5654323" y="3657600"/>
            <a:ext cx="2904833" cy="1338828"/>
          </a:xfrm>
          <a:prstGeom prst="rect">
            <a:avLst/>
          </a:prstGeom>
        </p:spPr>
        <p:txBody>
          <a:bodyPr wrap="none">
            <a:spAutoFit/>
          </a:bodyPr>
          <a:lstStyle/>
          <a:p>
            <a:pPr algn="ctr"/>
            <a:r>
              <a:rPr lang="en-US" sz="3000" b="1" dirty="0"/>
              <a:t>Vinita Takiar, </a:t>
            </a:r>
            <a:r>
              <a:rPr lang="en-US" sz="3000" b="1" dirty="0" smtClean="0"/>
              <a:t>MD</a:t>
            </a:r>
          </a:p>
          <a:p>
            <a:pPr algn="ctr"/>
            <a:r>
              <a:rPr lang="en-US" sz="2200" dirty="0" smtClean="0">
                <a:hlinkClick r:id="rId4"/>
              </a:rPr>
              <a:t>vinita.takiar@uc.edu</a:t>
            </a:r>
            <a:endParaRPr lang="en-US" sz="2200" dirty="0" smtClean="0"/>
          </a:p>
          <a:p>
            <a:pPr algn="ctr"/>
            <a:endParaRPr lang="en-US" sz="600" dirty="0"/>
          </a:p>
          <a:p>
            <a:pPr algn="ctr"/>
            <a:r>
              <a:rPr lang="en-US" sz="2200" dirty="0" smtClean="0"/>
              <a:t>513.584.5327</a:t>
            </a:r>
            <a:endParaRPr lang="en-US" sz="2200" b="1" dirty="0"/>
          </a:p>
        </p:txBody>
      </p:sp>
      <p:pic>
        <p:nvPicPr>
          <p:cNvPr id="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81900" y="152400"/>
            <a:ext cx="1447800" cy="1622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5383014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00200"/>
            <a:ext cx="9144000" cy="1676400"/>
          </a:xfrm>
        </p:spPr>
        <p:txBody>
          <a:bodyPr>
            <a:normAutofit/>
          </a:bodyPr>
          <a:lstStyle/>
          <a:p>
            <a:pPr algn="ctr"/>
            <a:r>
              <a:rPr lang="en-US" sz="5400" dirty="0" smtClean="0">
                <a:effectLst/>
              </a:rPr>
              <a:t>Women in Medicine &amp;  Science</a:t>
            </a:r>
            <a:br>
              <a:rPr lang="en-US" sz="5400" dirty="0" smtClean="0">
                <a:effectLst/>
              </a:rPr>
            </a:br>
            <a:r>
              <a:rPr lang="en-US" sz="5400" dirty="0" smtClean="0">
                <a:effectLst/>
              </a:rPr>
              <a:t>(WIMS)</a:t>
            </a:r>
            <a:endParaRPr lang="en-US" sz="5400" dirty="0">
              <a:effectLst/>
            </a:endParaRPr>
          </a:p>
        </p:txBody>
      </p:sp>
      <p:sp>
        <p:nvSpPr>
          <p:cNvPr id="3" name="Subtitle 2"/>
          <p:cNvSpPr>
            <a:spLocks noGrp="1"/>
          </p:cNvSpPr>
          <p:nvPr>
            <p:ph type="subTitle" idx="1"/>
          </p:nvPr>
        </p:nvSpPr>
        <p:spPr>
          <a:xfrm>
            <a:off x="228600" y="3810000"/>
            <a:ext cx="8534400" cy="1752600"/>
          </a:xfrm>
        </p:spPr>
        <p:txBody>
          <a:bodyPr>
            <a:noAutofit/>
          </a:bodyPr>
          <a:lstStyle/>
          <a:p>
            <a:r>
              <a:rPr lang="en-US" sz="3200" dirty="0" smtClean="0"/>
              <a:t>Proposal for Universal Paid Parental Leave (UPPL)</a:t>
            </a:r>
          </a:p>
          <a:p>
            <a:r>
              <a:rPr lang="en-US" sz="3200" dirty="0" smtClean="0"/>
              <a:t>August 2016</a:t>
            </a:r>
            <a:endParaRPr lang="en-US" sz="3200" dirty="0"/>
          </a:p>
        </p:txBody>
      </p:sp>
    </p:spTree>
    <p:extLst>
      <p:ext uri="{BB962C8B-B14F-4D97-AF65-F5344CB8AC3E}">
        <p14:creationId xmlns:p14="http://schemas.microsoft.com/office/powerpoint/2010/main" val="721832488"/>
      </p:ext>
    </p:extLst>
  </p:cSld>
  <p:clrMapOvr>
    <a:masterClrMapping/>
  </p:clrMapOvr>
  <p:timing>
    <p:tnLst>
      <p:par>
        <p:cTn xmlns:p14="http://schemas.microsoft.com/office/powerpoint/2010/main" id="1" dur="indefinite" restart="never" nodeType="tmRoot"/>
      </p:par>
    </p:tnLst>
  </p:timing>
</p:sld>
</file>

<file path=ppt/theme/_rels/theme10.xml.rels><?xml version="1.0" encoding="UTF-8" standalone="yes"?>
<Relationships xmlns="http://schemas.openxmlformats.org/package/2006/relationships"><Relationship Id="rId1" Type="http://schemas.openxmlformats.org/officeDocument/2006/relationships/image" Target="../media/image1.jpeg"/></Relationships>
</file>

<file path=ppt/theme/_rels/theme1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_rels/them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8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11.xml><?xml version="1.0" encoding="utf-8"?>
<a:theme xmlns:a="http://schemas.openxmlformats.org/drawingml/2006/main" name="9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2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3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6.xml><?xml version="1.0" encoding="utf-8"?>
<a:theme xmlns:a="http://schemas.openxmlformats.org/drawingml/2006/main" name="4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7.xml><?xml version="1.0" encoding="utf-8"?>
<a:theme xmlns:a="http://schemas.openxmlformats.org/drawingml/2006/main" name="5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8.xml><?xml version="1.0" encoding="utf-8"?>
<a:theme xmlns:a="http://schemas.openxmlformats.org/drawingml/2006/main" name="6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9.xml><?xml version="1.0" encoding="utf-8"?>
<a:theme xmlns:a="http://schemas.openxmlformats.org/drawingml/2006/main" name="7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870</TotalTime>
  <Words>1282</Words>
  <Application>Microsoft Macintosh PowerPoint</Application>
  <PresentationFormat>On-screen Show (4:3)</PresentationFormat>
  <Paragraphs>137</Paragraphs>
  <Slides>19</Slides>
  <Notes>2</Notes>
  <HiddenSlides>0</HiddenSlides>
  <MMClips>0</MMClips>
  <ScaleCrop>false</ScaleCrop>
  <HeadingPairs>
    <vt:vector size="4" baseType="variant">
      <vt:variant>
        <vt:lpstr>Theme</vt:lpstr>
      </vt:variant>
      <vt:variant>
        <vt:i4>11</vt:i4>
      </vt:variant>
      <vt:variant>
        <vt:lpstr>Slide Titles</vt:lpstr>
      </vt:variant>
      <vt:variant>
        <vt:i4>19</vt:i4>
      </vt:variant>
    </vt:vector>
  </HeadingPairs>
  <TitlesOfParts>
    <vt:vector size="30" baseType="lpstr">
      <vt:lpstr>Office Theme</vt:lpstr>
      <vt:lpstr>Flow</vt:lpstr>
      <vt:lpstr>1_Flow</vt:lpstr>
      <vt:lpstr>2_Flow</vt:lpstr>
      <vt:lpstr>3_Flow</vt:lpstr>
      <vt:lpstr>4_Flow</vt:lpstr>
      <vt:lpstr>5_Flow</vt:lpstr>
      <vt:lpstr>6_Flow</vt:lpstr>
      <vt:lpstr>7_Flow</vt:lpstr>
      <vt:lpstr>8_Flow</vt:lpstr>
      <vt:lpstr>9_Flow</vt:lpstr>
      <vt:lpstr>Welcome to the  University of Cincinnati’s  Women in Medicine &amp; Science Chapter</vt:lpstr>
      <vt:lpstr>PowerPoint Presentation</vt:lpstr>
      <vt:lpstr>MENTORING COMMITTEE</vt:lpstr>
      <vt:lpstr>CURRENT FACULTY  SUPPORT</vt:lpstr>
      <vt:lpstr>NEW FACULTY  SUPPORT</vt:lpstr>
      <vt:lpstr>DATA COMMITTEE</vt:lpstr>
      <vt:lpstr>FUNDRAISING COMMITTEE</vt:lpstr>
      <vt:lpstr>HEALTH POLICY COMMITTEE</vt:lpstr>
      <vt:lpstr>Women in Medicine &amp;  Science (WIMS)</vt:lpstr>
      <vt:lpstr>WIMS Health Policy Committee Origin</vt:lpstr>
      <vt:lpstr>WIMS Health Policy Committee Origin</vt:lpstr>
      <vt:lpstr>WIMS’ vision for UPPL at UC</vt:lpstr>
      <vt:lpstr>WIMS’ vision for UPPL at UC</vt:lpstr>
      <vt:lpstr>WIMS’ vision for UPPL at UC</vt:lpstr>
      <vt:lpstr>WIMS Proposal for UPPL</vt:lpstr>
      <vt:lpstr>WIMS’ vision</vt:lpstr>
      <vt:lpstr>HPC Future Projects</vt:lpstr>
      <vt:lpstr>Health Policy Committee Members</vt:lpstr>
      <vt:lpstr>UPCOMING EVENTS</vt:lpstr>
    </vt:vector>
  </TitlesOfParts>
  <Company>University of Cincinnati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Jones</dc:creator>
  <cp:lastModifiedBy>Carolyn Noe</cp:lastModifiedBy>
  <cp:revision>39</cp:revision>
  <dcterms:created xsi:type="dcterms:W3CDTF">2016-03-11T14:09:15Z</dcterms:created>
  <dcterms:modified xsi:type="dcterms:W3CDTF">2017-06-07T19:01:14Z</dcterms:modified>
</cp:coreProperties>
</file>