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5" r:id="rId3"/>
    <p:sldId id="257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iss, Alison (weissaa)" initials="WA(" lastIdx="6" clrIdx="0">
    <p:extLst/>
  </p:cmAuthor>
  <p:cmAuthor id="2" name="Elnakat Thomas, Hala (elnakaha)" initials="ETH(" lastIdx="9" clrIdx="1">
    <p:extLst/>
  </p:cmAuthor>
  <p:cmAuthor id="3" name="Emma Jones" initials="EJ" lastIdx="5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9" autoAdjust="0"/>
    <p:restoredTop sz="97933" autoAdjust="0"/>
  </p:normalViewPr>
  <p:slideViewPr>
    <p:cSldViewPr>
      <p:cViewPr>
        <p:scale>
          <a:sx n="100" d="100"/>
          <a:sy n="100" d="100"/>
        </p:scale>
        <p:origin x="-760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commentAuthors" Target="commentAuthors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253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286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69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08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33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19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84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638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723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98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29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679DE-08E7-4EC0-AB7F-3779B0D63305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980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hyperlink" Target="mailto:emma.jones@uc.ed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82" y="0"/>
            <a:ext cx="9157982" cy="693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>Women in Medicine &amp; Science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dirty="0" smtClean="0"/>
              <a:t>University of Cincinnati </a:t>
            </a:r>
            <a:br>
              <a:rPr lang="en-US" sz="3600" dirty="0" smtClean="0"/>
            </a:br>
            <a:r>
              <a:rPr lang="en-US" sz="3600" dirty="0" smtClean="0"/>
              <a:t>College of Medicine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/>
          <a:p>
            <a:r>
              <a:rPr lang="en-US" dirty="0" smtClean="0"/>
              <a:t>April 27, 2016</a:t>
            </a:r>
          </a:p>
        </p:txBody>
      </p:sp>
    </p:spTree>
    <p:extLst>
      <p:ext uri="{BB962C8B-B14F-4D97-AF65-F5344CB8AC3E}">
        <p14:creationId xmlns:p14="http://schemas.microsoft.com/office/powerpoint/2010/main" val="2529814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82" y="0"/>
            <a:ext cx="9157982" cy="6934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19200" y="1481941"/>
            <a:ext cx="7315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dirty="0"/>
              <a:t>Call to Order &amp; Introduction – Haynes</a:t>
            </a:r>
            <a:endParaRPr lang="en-US" sz="1600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Presentation Given by UC Medical Students, Elianna Peak &amp; Sarah Beck – Male vs.  Female Faculty Lecturers </a:t>
            </a:r>
            <a:endParaRPr lang="en-US" sz="1600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Introduction of Committee Chairs:</a:t>
            </a:r>
            <a:endParaRPr lang="en-US" sz="16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/>
              <a:t>Mentoring</a:t>
            </a:r>
            <a:r>
              <a:rPr lang="en-US" dirty="0"/>
              <a:t> – Chair, Zalfa Abdel-Malek</a:t>
            </a:r>
            <a:endParaRPr lang="en-US" sz="16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/>
              <a:t>Data</a:t>
            </a:r>
            <a:r>
              <a:rPr lang="en-US" dirty="0"/>
              <a:t> –  Chair, Nagla Karim</a:t>
            </a:r>
            <a:endParaRPr lang="en-US" sz="16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/>
              <a:t>Fundraising</a:t>
            </a:r>
            <a:r>
              <a:rPr lang="en-US" dirty="0"/>
              <a:t> – Chair, Florence Rothenberg </a:t>
            </a:r>
            <a:endParaRPr lang="en-US" sz="16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/>
              <a:t>Healthy Policies</a:t>
            </a:r>
            <a:r>
              <a:rPr lang="en-US" dirty="0"/>
              <a:t> – Co-Chairs, Jennifer Cavitt &amp; Vinita Takiar</a:t>
            </a:r>
            <a:endParaRPr lang="en-US" sz="1600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Health Policy Plan – Draft</a:t>
            </a:r>
            <a:endParaRPr lang="en-US" sz="1600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Other Business: Topics &amp; issues members would like to have included on future agendas</a:t>
            </a:r>
            <a:endParaRPr lang="en-US" sz="16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Blackboard: If you do not have access to the WIMS blackboard group, please email Emma (</a:t>
            </a:r>
            <a:r>
              <a:rPr lang="en-US" u="sng" dirty="0">
                <a:hlinkClick r:id="rId3"/>
              </a:rPr>
              <a:t>emma.jones@uc.edu</a:t>
            </a:r>
            <a:r>
              <a:rPr lang="en-US" dirty="0"/>
              <a:t>) to be added</a:t>
            </a:r>
            <a:endParaRPr lang="en-US" sz="1600" dirty="0"/>
          </a:p>
          <a:p>
            <a:pPr marL="342900" lvl="0" indent="-342900">
              <a:buFont typeface="+mj-lt"/>
              <a:buAutoNum type="arabicPeriod"/>
            </a:pPr>
            <a:r>
              <a:rPr lang="en-US" b="1" dirty="0"/>
              <a:t>May 2016 Meeting: TBD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3657600" y="5334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AGENDA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323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for01_flyHZ_15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5400"/>
            <a:ext cx="9144000" cy="20574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82118" y="0"/>
            <a:ext cx="6934200" cy="76624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/>
              <a:t>Parental leave is needed</a:t>
            </a:r>
            <a:endParaRPr lang="en-US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81000" y="685800"/>
            <a:ext cx="6172200" cy="48768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Composition of workforce has changed in last 50 years</a:t>
            </a:r>
          </a:p>
          <a:p>
            <a:pPr lvl="1"/>
            <a:r>
              <a:rPr lang="en-US" sz="2000" dirty="0" smtClean="0"/>
              <a:t>Half of the workforce is now women</a:t>
            </a:r>
          </a:p>
          <a:p>
            <a:pPr lvl="1"/>
            <a:r>
              <a:rPr lang="en-US" sz="2000" dirty="0" smtClean="0"/>
              <a:t>Dual-earner families must balance work, childcare, and other responsibilities</a:t>
            </a:r>
          </a:p>
          <a:p>
            <a:pPr lvl="1"/>
            <a:r>
              <a:rPr lang="en-US" sz="2000" dirty="0" smtClean="0"/>
              <a:t>Currently FMLA (Family and Medical Leave Act) guarantees up to 12 weeks of unpaid leave with employer benefits</a:t>
            </a:r>
          </a:p>
          <a:p>
            <a:pPr lvl="2"/>
            <a:r>
              <a:rPr lang="en-US" sz="2000" dirty="0" smtClean="0"/>
              <a:t>Requires employees to have worked for at least 1 year, for at least 1250 hour, at a location with &gt;50 employees</a:t>
            </a:r>
          </a:p>
          <a:p>
            <a:r>
              <a:rPr lang="en-US" sz="2000" dirty="0" smtClean="0"/>
              <a:t>US is 1 of 4 countries in the world without paid maternity leave. Others include:</a:t>
            </a:r>
          </a:p>
          <a:p>
            <a:pPr lvl="1"/>
            <a:r>
              <a:rPr lang="en-US" sz="2000" dirty="0" smtClean="0"/>
              <a:t>Lesotho</a:t>
            </a:r>
          </a:p>
          <a:p>
            <a:pPr lvl="1"/>
            <a:r>
              <a:rPr lang="en-US" sz="2000" dirty="0" smtClean="0"/>
              <a:t>Swaziland</a:t>
            </a:r>
          </a:p>
          <a:p>
            <a:pPr lvl="1"/>
            <a:r>
              <a:rPr lang="en-US" sz="2000" dirty="0" smtClean="0"/>
              <a:t>Papua New Guinea</a:t>
            </a:r>
            <a:endParaRPr lang="en-US" sz="2200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276600"/>
            <a:ext cx="2978407" cy="19246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4179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or01_flyHZ_15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14900"/>
            <a:ext cx="9144000" cy="2057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 txBox="1">
            <a:spLocks/>
          </p:cNvSpPr>
          <p:nvPr/>
        </p:nvSpPr>
        <p:spPr>
          <a:xfrm>
            <a:off x="152400" y="136124"/>
            <a:ext cx="7696200" cy="1143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/>
              <a:t>Need for Maternity/Parental Leave at </a:t>
            </a:r>
            <a:r>
              <a:rPr lang="en-US" b="1" dirty="0" smtClean="0">
                <a:solidFill>
                  <a:srgbClr val="FF0000"/>
                </a:solidFill>
              </a:rPr>
              <a:t>UC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52400" y="1447800"/>
            <a:ext cx="8229600" cy="477012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900" dirty="0" smtClean="0"/>
              <a:t>Leads to decreased faculty satisfaction and retention </a:t>
            </a:r>
          </a:p>
          <a:p>
            <a:r>
              <a:rPr lang="en-US" sz="1900" dirty="0" smtClean="0"/>
              <a:t>Disproportionately affects younger faculty</a:t>
            </a:r>
          </a:p>
          <a:p>
            <a:r>
              <a:rPr lang="en-US" sz="1900" dirty="0" smtClean="0"/>
              <a:t>Forces sick workers who have exhausted leave to show up to work, putting patients and others at risk</a:t>
            </a:r>
          </a:p>
          <a:p>
            <a:r>
              <a:rPr lang="en-US" sz="1900" dirty="0" smtClean="0"/>
              <a:t>Not having a formal leave policy in place results in unequal treatment for individuals with different types of appointments </a:t>
            </a:r>
          </a:p>
          <a:p>
            <a:r>
              <a:rPr lang="en-US" sz="1900" dirty="0" smtClean="0"/>
              <a:t>Adversely affects faculty on tenure clock</a:t>
            </a:r>
          </a:p>
          <a:p>
            <a:pPr marL="393192" lvl="1" indent="0">
              <a:buFont typeface="Arial" panose="020B0604020202020204" pitchFamily="34" charset="0"/>
              <a:buNone/>
            </a:pPr>
            <a:r>
              <a:rPr lang="en-US" sz="1900" dirty="0" smtClean="0"/>
              <a:t>	</a:t>
            </a:r>
            <a:r>
              <a:rPr lang="en-US" sz="1900" dirty="0" smtClean="0">
                <a:sym typeface="Wingdings" panose="05000000000000000000" pitchFamily="2" charset="2"/>
              </a:rPr>
              <a:t> </a:t>
            </a:r>
            <a:r>
              <a:rPr lang="en-US" sz="1900" dirty="0" smtClean="0"/>
              <a:t>Adversely affects tenure prospects for female faculty</a:t>
            </a:r>
          </a:p>
          <a:p>
            <a:pPr marL="393192" lvl="1" indent="0">
              <a:buNone/>
            </a:pPr>
            <a:r>
              <a:rPr lang="en-US" sz="1900" dirty="0" smtClean="0">
                <a:sym typeface="Wingdings" panose="05000000000000000000" pitchFamily="2" charset="2"/>
              </a:rPr>
              <a:t>	 </a:t>
            </a:r>
            <a:r>
              <a:rPr lang="en-US" sz="1900" dirty="0" smtClean="0"/>
              <a:t>contributes </a:t>
            </a:r>
            <a:r>
              <a:rPr lang="en-US" sz="1900" dirty="0"/>
              <a:t>to gender gap among senior &amp; tenured faculty</a:t>
            </a:r>
          </a:p>
          <a:p>
            <a:pPr marL="393192" lvl="1" indent="0">
              <a:buFont typeface="Arial" panose="020B0604020202020204" pitchFamily="34" charset="0"/>
              <a:buNone/>
            </a:pPr>
            <a:endParaRPr lang="en-US" sz="1900" dirty="0" smtClean="0"/>
          </a:p>
        </p:txBody>
      </p:sp>
    </p:spTree>
    <p:extLst>
      <p:ext uri="{BB962C8B-B14F-4D97-AF65-F5344CB8AC3E}">
        <p14:creationId xmlns:p14="http://schemas.microsoft.com/office/powerpoint/2010/main" val="1223017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32425" y="201434"/>
            <a:ext cx="4572000" cy="8564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/>
              <a:t>WIMS vision </a:t>
            </a:r>
            <a:endParaRPr lang="en-US" b="1" dirty="0"/>
          </a:p>
        </p:txBody>
      </p:sp>
      <p:pic>
        <p:nvPicPr>
          <p:cNvPr id="4" name="Picture 3" descr="for01_flyHZ_15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9144000" cy="2057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100243" y="1066800"/>
            <a:ext cx="8943513" cy="3505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Make UC the best place for moms/parents to work</a:t>
            </a:r>
          </a:p>
          <a:p>
            <a:r>
              <a:rPr lang="en-US" sz="22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Start by establishing a parental leave policy that includes all faculty</a:t>
            </a:r>
          </a:p>
          <a:p>
            <a:r>
              <a:rPr lang="en-US" sz="22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UC has an opportunity as a health system to promote health and well being among working parents by leading by example in establishing a universal parental leave policy. </a:t>
            </a:r>
          </a:p>
          <a:p>
            <a:r>
              <a:rPr lang="en-US" sz="22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UC can benefit from this policy in the form of improved retention, decreased absenteeism when faculty do return to work, improved faculty morale, &amp; recognition as a leader in healthcare and business.</a:t>
            </a:r>
          </a:p>
          <a:p>
            <a:endParaRPr lang="en-US" sz="250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054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r01_flyHZ_15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14900"/>
            <a:ext cx="9144000" cy="2057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 txBox="1">
            <a:spLocks/>
          </p:cNvSpPr>
          <p:nvPr/>
        </p:nvSpPr>
        <p:spPr>
          <a:xfrm>
            <a:off x="76200" y="132588"/>
            <a:ext cx="8229600" cy="11430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/>
              <a:t>WIMS vision – Parental Leave Policy</a:t>
            </a:r>
            <a:endParaRPr lang="en-US" b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04800" y="914400"/>
            <a:ext cx="8610600" cy="469392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9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Independent of FMLA</a:t>
            </a:r>
          </a:p>
          <a:p>
            <a:r>
              <a:rPr lang="en-US" sz="19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Irrespective of delivery method or adoption</a:t>
            </a:r>
          </a:p>
          <a:p>
            <a:r>
              <a:rPr lang="en-US" sz="19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Flexibility of timing (used any time 1</a:t>
            </a:r>
            <a:r>
              <a:rPr lang="en-US" sz="1900" baseline="300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sz="19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year)</a:t>
            </a:r>
          </a:p>
          <a:p>
            <a:r>
              <a:rPr lang="en-US" sz="19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Option to reduce to temporarily PT without decrease in compensation/benefits</a:t>
            </a:r>
          </a:p>
          <a:p>
            <a:r>
              <a:rPr lang="en-US" sz="19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Minimum weeks:  12 weeks</a:t>
            </a:r>
          </a:p>
          <a:p>
            <a:r>
              <a:rPr lang="en-US" sz="19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Productivity goals (RVUs, collections, grants/pubs, time for tenure) should be adjusted to allow leave</a:t>
            </a:r>
          </a:p>
          <a:p>
            <a:r>
              <a:rPr lang="en-US" sz="19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Apply equally to all faculty who have worked </a:t>
            </a:r>
            <a:r>
              <a:rPr lang="en-US" sz="1900" u="sng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  <a:r>
              <a:rPr lang="en-US" sz="19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6 months</a:t>
            </a:r>
          </a:p>
          <a:p>
            <a:r>
              <a:rPr lang="en-US" sz="19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Benefits (ins premiums) should be covered for all eligible parental leave (paid or unpaid)</a:t>
            </a:r>
          </a:p>
          <a:p>
            <a:r>
              <a:rPr lang="en-US" sz="19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To be implemented co-incident, or sooner, with Strategic Plan (2016)</a:t>
            </a:r>
          </a:p>
          <a:p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30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1898</TotalTime>
  <Words>482</Words>
  <Application>Microsoft Macintosh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Women in Medicine &amp; Science University of Cincinnati  College of Medicine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Cincinnati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Jones</dc:creator>
  <cp:lastModifiedBy>Carolyn Noe</cp:lastModifiedBy>
  <cp:revision>39</cp:revision>
  <dcterms:created xsi:type="dcterms:W3CDTF">2016-03-11T14:09:15Z</dcterms:created>
  <dcterms:modified xsi:type="dcterms:W3CDTF">2017-06-07T19:00:55Z</dcterms:modified>
</cp:coreProperties>
</file>