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83" r:id="rId12"/>
    <p:sldId id="282" r:id="rId13"/>
    <p:sldId id="273" r:id="rId14"/>
    <p:sldId id="274" r:id="rId15"/>
    <p:sldId id="276" r:id="rId16"/>
    <p:sldId id="277" r:id="rId17"/>
    <p:sldId id="281" r:id="rId18"/>
    <p:sldId id="260" r:id="rId19"/>
    <p:sldId id="28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/>
    <p:restoredTop sz="94697"/>
  </p:normalViewPr>
  <p:slideViewPr>
    <p:cSldViewPr snapToGrid="0" snapToObjects="1">
      <p:cViewPr>
        <p:scale>
          <a:sx n="90" d="100"/>
          <a:sy n="90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ColorStyle" Target="colors1.xml"/><Relationship Id="rId3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ColorStyle" Target="colors10.xml"/><Relationship Id="rId3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py%20of%20Female%20to%20Male%20Lectures%20at%20UCCOM%202014%20to%202016.xlsx" TargetMode="External"/><Relationship Id="rId2" Type="http://schemas.microsoft.com/office/2011/relationships/chartColorStyle" Target="colors11.xml"/><Relationship Id="rId3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ColorStyle" Target="colors12.xml"/><Relationship Id="rId3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py%20of%20Female%20to%20Male%20Lectures%20at%20UCCOM%202014%20to%202016.xlsx" TargetMode="External"/><Relationship Id="rId2" Type="http://schemas.microsoft.com/office/2011/relationships/chartColorStyle" Target="colors13.xml"/><Relationship Id="rId3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ColorStyle" Target="colors14.xml"/><Relationship Id="rId3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py%20of%20Female%20to%20Male%20Lectures%20at%20UCCOM%202014%20to%20201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py%20of%20Female%20to%20Male%20Lectures%20at%20UCCOM%202014%20to%2020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Relationship Id="rId2" Type="http://schemas.microsoft.com/office/2011/relationships/chartColorStyle" Target="colors15.xml"/><Relationship Id="rId3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microsoft.com/office/2011/relationships/chartColorStyle" Target="colors16.xml"/><Relationship Id="rId3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py%20of%20Female%20to%20Male%20Lectures%20at%20UCCOM%202014%20to%202016.xlsx" TargetMode="External"/><Relationship Id="rId2" Type="http://schemas.microsoft.com/office/2011/relationships/chartColorStyle" Target="colors17.xml"/><Relationship Id="rId3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ColorStyle" Target="colors2.xml"/><Relationship Id="rId3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microsoft.com/office/2011/relationships/chartColorStyle" Target="colors18.xml"/><Relationship Id="rId3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BakerBeach\Documents\Female%20to%20Male%20Lectures%20at%20UCCOM%202014%20to%202016-4.xlsx" TargetMode="External"/><Relationship Id="rId2" Type="http://schemas.microsoft.com/office/2011/relationships/chartColorStyle" Target="colors19.xml"/><Relationship Id="rId3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BakerBeach\Documents\Female%20to%20Male%20Lectures%20at%20UCCOM%202014%20to%202016-4.xlsx" TargetMode="External"/><Relationship Id="rId2" Type="http://schemas.microsoft.com/office/2011/relationships/chartColorStyle" Target="colors20.xml"/><Relationship Id="rId3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ColorStyle" Target="colors3.xml"/><Relationship Id="rId3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ColorStyle" Target="colors4.xml"/><Relationship Id="rId3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ColorStyle" Target="colors5.xml"/><Relationship Id="rId3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ColorStyle" Target="colors6.xml"/><Relationship Id="rId3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ColorStyle" Target="colors7.xml"/><Relationship Id="rId3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ColorStyle" Target="colors8.xml"/><Relationship Id="rId3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ColorStyle" Target="colors9.xml"/><Relationship Id="rId3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  <a:latin typeface="+mn-lt"/>
              </a:rPr>
              <a:t>Lectures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By women (n = 6)</c:v>
                </c:pt>
                <c:pt idx="1">
                  <c:v>By men (n = 85)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7.0</c:v>
                </c:pt>
                <c:pt idx="1">
                  <c:v>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Speakers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Speakers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 (n = 7)</c:v>
                </c:pt>
                <c:pt idx="1">
                  <c:v>Men (n = 30)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19.0</c:v>
                </c:pt>
                <c:pt idx="1">
                  <c:v>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 smtClean="0">
                <a:solidFill>
                  <a:schemeClr val="tx1"/>
                </a:solidFill>
              </a:rPr>
              <a:t>Lectures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'BMB FM2'!$D$2:$D$3</c:f>
              <c:strCache>
                <c:ptCount val="2"/>
                <c:pt idx="0">
                  <c:v>Female Lecturer Gives The Talk</c:v>
                </c:pt>
                <c:pt idx="1">
                  <c:v>Male Lecturer Gives the Talk</c:v>
                </c:pt>
              </c:strCache>
            </c:strRef>
          </c:cat>
          <c:val>
            <c:numRef>
              <c:f>'BMB FM2'!$E$2:$E$3</c:f>
              <c:numCache>
                <c:formatCode>General</c:formatCode>
                <c:ptCount val="2"/>
                <c:pt idx="0">
                  <c:v>10.0</c:v>
                </c:pt>
                <c:pt idx="1">
                  <c:v>105.0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Speakers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'BMB FM2'!$D$6:$D$7</c:f>
              <c:strCache>
                <c:ptCount val="2"/>
                <c:pt idx="0">
                  <c:v>Female Lecturers We Have Seen</c:v>
                </c:pt>
                <c:pt idx="1">
                  <c:v>Male Lectures We Have Seen</c:v>
                </c:pt>
              </c:strCache>
            </c:strRef>
          </c:cat>
          <c:val>
            <c:numRef>
              <c:f>'BMB FM2'!$E$6:$E$7</c:f>
              <c:numCache>
                <c:formatCode>General</c:formatCode>
                <c:ptCount val="2"/>
                <c:pt idx="0">
                  <c:v>9.0</c:v>
                </c:pt>
                <c:pt idx="1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Lectures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'CardHeme FS M2'!$D$2:$D$3</c:f>
              <c:strCache>
                <c:ptCount val="2"/>
                <c:pt idx="0">
                  <c:v>Female Professor Giving the Talk</c:v>
                </c:pt>
                <c:pt idx="1">
                  <c:v>Male Professor Giving the Talk</c:v>
                </c:pt>
              </c:strCache>
            </c:strRef>
          </c:cat>
          <c:val>
            <c:numRef>
              <c:f>'CardHeme FS M2'!$E$2:$E$3</c:f>
              <c:numCache>
                <c:formatCode>General</c:formatCode>
                <c:ptCount val="2"/>
                <c:pt idx="0">
                  <c:v>35.0</c:v>
                </c:pt>
                <c:pt idx="1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Speakers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'CardHeme FS M2'!$D$8:$D$9</c:f>
              <c:strCache>
                <c:ptCount val="2"/>
                <c:pt idx="0">
                  <c:v>Female Lecturers</c:v>
                </c:pt>
                <c:pt idx="1">
                  <c:v>Male Lecturers</c:v>
                </c:pt>
              </c:strCache>
            </c:strRef>
          </c:cat>
          <c:val>
            <c:numRef>
              <c:f>'CardHeme FS M2'!$E$8:$E$9</c:f>
              <c:numCache>
                <c:formatCode>General</c:formatCode>
                <c:ptCount val="2"/>
                <c:pt idx="0">
                  <c:v>13.0</c:v>
                </c:pt>
                <c:pt idx="1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Lectures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'RenPulm SM2'!$I$3:$I$4</c:f>
              <c:strCache>
                <c:ptCount val="2"/>
                <c:pt idx="0">
                  <c:v>female </c:v>
                </c:pt>
                <c:pt idx="1">
                  <c:v>male </c:v>
                </c:pt>
              </c:strCache>
            </c:strRef>
          </c:cat>
          <c:val>
            <c:numRef>
              <c:f>'RenPulm SM2'!$J$3:$J$4</c:f>
              <c:numCache>
                <c:formatCode>General</c:formatCode>
                <c:ptCount val="2"/>
                <c:pt idx="0">
                  <c:v>20.0</c:v>
                </c:pt>
                <c:pt idx="1">
                  <c:v>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0" i="0" u="none" strike="noStrik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Speakers</a:t>
            </a:r>
            <a:endParaRPr lang="en-US" sz="2400" b="0" i="0" u="none" strike="noStrike" baseline="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'RenPulm SM2'!$I$8:$I$9</c:f>
              <c:strCache>
                <c:ptCount val="2"/>
                <c:pt idx="0">
                  <c:v>female </c:v>
                </c:pt>
                <c:pt idx="1">
                  <c:v>male </c:v>
                </c:pt>
              </c:strCache>
            </c:strRef>
          </c:cat>
          <c:val>
            <c:numRef>
              <c:f>'RenPulm SM2'!$J$8:$J$9</c:f>
              <c:numCache>
                <c:formatCode>General</c:formatCode>
                <c:ptCount val="2"/>
                <c:pt idx="0">
                  <c:v>8.0</c:v>
                </c:pt>
                <c:pt idx="1">
                  <c:v>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Lectures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Lectures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By women (n = 2)</c:v>
                </c:pt>
                <c:pt idx="1">
                  <c:v>By men (n = 12)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14.0</c:v>
                </c:pt>
                <c:pt idx="1">
                  <c:v>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Speakers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Speakers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 (n = 2)</c:v>
                </c:pt>
                <c:pt idx="1">
                  <c:v>Men (n = 10)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14.0</c:v>
                </c:pt>
                <c:pt idx="1">
                  <c:v>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Lectures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'Multi SM2'!$D$2:$D$3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'Multi SM2'!$E$2:$E$3</c:f>
              <c:numCache>
                <c:formatCode>General</c:formatCode>
                <c:ptCount val="2"/>
                <c:pt idx="0">
                  <c:v>6.0</c:v>
                </c:pt>
                <c:pt idx="1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Speakers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Speakers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 (n = 3)</c:v>
                </c:pt>
                <c:pt idx="1">
                  <c:v>Men (n = 15)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17.0</c:v>
                </c:pt>
                <c:pt idx="1">
                  <c:v>83.0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Speakers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'Multi SM2'!$D$7:$D$8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'Multi SM2'!$E$7:$E$8</c:f>
              <c:numCache>
                <c:formatCode>General</c:formatCode>
                <c:ptCount val="2"/>
                <c:pt idx="0">
                  <c:v>6.0</c:v>
                </c:pt>
                <c:pt idx="1">
                  <c:v>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/>
              <a:t>M1</a:t>
            </a:r>
            <a:r>
              <a:rPr lang="en-US" sz="3000" baseline="0"/>
              <a:t> and M2</a:t>
            </a:r>
          </a:p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aseline="0"/>
              <a:t>Total Lectures </a:t>
            </a:r>
            <a:endParaRPr lang="en-US" sz="30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('Summary of 2015-2016 M1 and M2'!$D$2,'Summary of 2015-2016 M1 and M2'!$D$3)</c:f>
              <c:strCache>
                <c:ptCount val="2"/>
                <c:pt idx="0">
                  <c:v>By a Female n=138</c:v>
                </c:pt>
                <c:pt idx="1">
                  <c:v>By a Male n=572</c:v>
                </c:pt>
              </c:strCache>
            </c:strRef>
          </c:cat>
          <c:val>
            <c:numRef>
              <c:f>('Summary of 2015-2016 M1 and M2'!$F$2,'Summary of 2015-2016 M1 and M2'!$F$3)</c:f>
              <c:numCache>
                <c:formatCode>0.00%</c:formatCode>
                <c:ptCount val="2"/>
                <c:pt idx="0">
                  <c:v>0.194366197183099</c:v>
                </c:pt>
                <c:pt idx="1">
                  <c:v>0.805633802816901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/>
              <a:t>M1 and M2</a:t>
            </a:r>
          </a:p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/>
              <a:t>Total  </a:t>
            </a:r>
            <a:r>
              <a:rPr lang="en-US" sz="3000" baseline="0"/>
              <a:t>Speakers</a:t>
            </a:r>
            <a:endParaRPr lang="en-US" sz="30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('Summary of 2015-2016 M1 and M2'!$D$6,'Summary of 2015-2016 M1 and M2'!$D$7)</c:f>
              <c:strCache>
                <c:ptCount val="2"/>
                <c:pt idx="0">
                  <c:v>By a Female n=67</c:v>
                </c:pt>
                <c:pt idx="1">
                  <c:v>By a Male n=157</c:v>
                </c:pt>
              </c:strCache>
            </c:strRef>
          </c:cat>
          <c:val>
            <c:numRef>
              <c:f>('Summary of 2015-2016 M1 and M2'!$F$6,'Summary of 2015-2016 M1 and M2'!$F$7)</c:f>
              <c:numCache>
                <c:formatCode>0.00%</c:formatCode>
                <c:ptCount val="2"/>
                <c:pt idx="0">
                  <c:v>0.299107142857143</c:v>
                </c:pt>
                <c:pt idx="1">
                  <c:v>0.700892857142857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>
                <a:solidFill>
                  <a:schemeClr val="tx1"/>
                </a:solidFill>
              </a:rPr>
              <a:t>Lectures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Lectures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By women (n = 12)</c:v>
                </c:pt>
                <c:pt idx="1">
                  <c:v>By men (n = 46)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21.0</c:v>
                </c:pt>
                <c:pt idx="1">
                  <c:v>79.0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Speakers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Speakers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 (n = 5)</c:v>
                </c:pt>
                <c:pt idx="1">
                  <c:v>Men (n = 13)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28.0</c:v>
                </c:pt>
                <c:pt idx="1">
                  <c:v>72.0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>
                <a:solidFill>
                  <a:schemeClr val="tx1"/>
                </a:solidFill>
              </a:rPr>
              <a:t>Lectures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Lectures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By women (n = 10)</c:v>
                </c:pt>
                <c:pt idx="1">
                  <c:v>By men (n = 28)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26.0</c:v>
                </c:pt>
                <c:pt idx="1">
                  <c:v>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Speakers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Speakers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 (n = 7)</c:v>
                </c:pt>
                <c:pt idx="1">
                  <c:v>Men (n = 14)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33.0</c:v>
                </c:pt>
                <c:pt idx="1">
                  <c:v>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Lectures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Lectures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By women (n = 8)</c:v>
                </c:pt>
                <c:pt idx="1">
                  <c:v>By men (n = 54)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13.0</c:v>
                </c:pt>
                <c:pt idx="1">
                  <c:v>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Speakers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Speakers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Women (n = 7)</c:v>
                </c:pt>
                <c:pt idx="1">
                  <c:v>Men (n = 30)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19.0</c:v>
                </c:pt>
                <c:pt idx="1">
                  <c:v>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</a:rPr>
              <a:t>Lectures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Lectures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By women (n = 29)</c:v>
                </c:pt>
                <c:pt idx="1">
                  <c:v>By men (n = 91)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24.0</c:v>
                </c:pt>
                <c:pt idx="1">
                  <c:v>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7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8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2C5-2632-8B46-A5F8-2311565F0621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6216-8EAF-594C-A275-A3AE3774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7.xml"/><Relationship Id="rId3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9.xml"/><Relationship Id="rId3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Relationship Id="rId3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4" y="552347"/>
            <a:ext cx="11756572" cy="2297731"/>
          </a:xfrm>
        </p:spPr>
        <p:txBody>
          <a:bodyPr>
            <a:normAutofit/>
          </a:bodyPr>
          <a:lstStyle/>
          <a:p>
            <a:r>
              <a:rPr lang="en-US" sz="4800" b="1" smtClean="0">
                <a:latin typeface="+mn-lt"/>
              </a:rPr>
              <a:t>Do women give lectures in medical school?</a:t>
            </a:r>
            <a:endParaRPr lang="en-US" sz="4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GWIMS Presentation</a:t>
            </a:r>
            <a:br>
              <a:rPr lang="en-US" smtClean="0"/>
            </a:br>
            <a:r>
              <a:rPr lang="en-US" smtClean="0"/>
              <a:t>April 27</a:t>
            </a:r>
            <a:r>
              <a:rPr lang="en-US" baseline="30000" smtClean="0"/>
              <a:t>th</a:t>
            </a:r>
            <a:r>
              <a:rPr lang="en-US" smtClean="0"/>
              <a:t>, 2016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Sarah </a:t>
            </a:r>
            <a:r>
              <a:rPr lang="en-US" dirty="0" smtClean="0"/>
              <a:t>Beck and </a:t>
            </a:r>
            <a:r>
              <a:rPr lang="en-US" smtClean="0"/>
              <a:t>Elianna Peak</a:t>
            </a:r>
            <a:br>
              <a:rPr lang="en-US" smtClean="0"/>
            </a:br>
            <a:r>
              <a:rPr lang="en-US" smtClean="0"/>
              <a:t>UCCOM 2018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M1: Gastrointestinal, Endocrine, and Reproductive</a:t>
            </a:r>
            <a:endParaRPr lang="en-US" sz="3200">
              <a:latin typeface="+mn-lt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3794119"/>
              </p:ext>
            </p:extLst>
          </p:nvPr>
        </p:nvGraphicFramePr>
        <p:xfrm>
          <a:off x="839788" y="1690688"/>
          <a:ext cx="5157787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2631237"/>
              </p:ext>
            </p:extLst>
          </p:nvPr>
        </p:nvGraphicFramePr>
        <p:xfrm>
          <a:off x="5997575" y="1690688"/>
          <a:ext cx="5357813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048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“This is not so bad,” you say...</a:t>
            </a:r>
            <a:endParaRPr lang="en-US" sz="3200">
              <a:latin typeface="+mn-lt"/>
            </a:endParaRPr>
          </a:p>
        </p:txBody>
      </p:sp>
      <p:pic>
        <p:nvPicPr>
          <p:cNvPr id="1026" name="Picture 2" descr="http://web.sci.ccny.cuny.edu/~koder/images/summer%202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49" y="1607935"/>
            <a:ext cx="6283549" cy="49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4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M1 Lecture Topics Across Blocks</a:t>
            </a:r>
            <a:endParaRPr lang="en-US" sz="32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7062" r="16740" b="57454"/>
          <a:stretch/>
        </p:blipFill>
        <p:spPr>
          <a:xfrm>
            <a:off x="0" y="1690688"/>
            <a:ext cx="6325082" cy="39816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43842" r="15886" b="13673"/>
          <a:stretch/>
        </p:blipFill>
        <p:spPr>
          <a:xfrm>
            <a:off x="6325082" y="1568911"/>
            <a:ext cx="5686104" cy="42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6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M2: Brain, Mind, &amp; Behavior</a:t>
            </a:r>
            <a:endParaRPr lang="en-US" sz="3200">
              <a:latin typeface="+mn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435484"/>
              </p:ext>
            </p:extLst>
          </p:nvPr>
        </p:nvGraphicFramePr>
        <p:xfrm>
          <a:off x="402956" y="1690688"/>
          <a:ext cx="5594619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8293934"/>
              </p:ext>
            </p:extLst>
          </p:nvPr>
        </p:nvGraphicFramePr>
        <p:xfrm>
          <a:off x="5997575" y="1690688"/>
          <a:ext cx="5357813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663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M2: Hematology &amp; Cardiology</a:t>
            </a:r>
            <a:endParaRPr lang="en-US" sz="3200"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7922312"/>
              </p:ext>
            </p:extLst>
          </p:nvPr>
        </p:nvGraphicFramePr>
        <p:xfrm>
          <a:off x="839788" y="1844297"/>
          <a:ext cx="5157787" cy="4345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62976801"/>
              </p:ext>
            </p:extLst>
          </p:nvPr>
        </p:nvGraphicFramePr>
        <p:xfrm>
          <a:off x="6172200" y="1844297"/>
          <a:ext cx="5183188" cy="434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233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M2: Renal &amp; Pulmonary</a:t>
            </a:r>
            <a:endParaRPr lang="en-US" sz="3200">
              <a:latin typeface="+mn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7349658"/>
              </p:ext>
            </p:extLst>
          </p:nvPr>
        </p:nvGraphicFramePr>
        <p:xfrm>
          <a:off x="839788" y="1690687"/>
          <a:ext cx="5157787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21184248"/>
              </p:ext>
            </p:extLst>
          </p:nvPr>
        </p:nvGraphicFramePr>
        <p:xfrm>
          <a:off x="6172200" y="1690688"/>
          <a:ext cx="5183188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74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M2: Physician &amp; Society</a:t>
            </a:r>
            <a:endParaRPr lang="en-US" sz="3200">
              <a:latin typeface="+mn-lt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3291540"/>
              </p:ext>
            </p:extLst>
          </p:nvPr>
        </p:nvGraphicFramePr>
        <p:xfrm>
          <a:off x="839788" y="1580827"/>
          <a:ext cx="5157787" cy="460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2081015"/>
              </p:ext>
            </p:extLst>
          </p:nvPr>
        </p:nvGraphicFramePr>
        <p:xfrm>
          <a:off x="5997575" y="1580828"/>
          <a:ext cx="5719143" cy="460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205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M2: Multisystems</a:t>
            </a:r>
            <a:endParaRPr lang="en-US" sz="3200">
              <a:latin typeface="+mn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0201999"/>
              </p:ext>
            </p:extLst>
          </p:nvPr>
        </p:nvGraphicFramePr>
        <p:xfrm>
          <a:off x="418454" y="1690688"/>
          <a:ext cx="5579121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67264247"/>
              </p:ext>
            </p:extLst>
          </p:nvPr>
        </p:nvGraphicFramePr>
        <p:xfrm>
          <a:off x="5873858" y="1690688"/>
          <a:ext cx="5481529" cy="469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19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Totals M1 M2	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742659"/>
              </p:ext>
            </p:extLst>
          </p:nvPr>
        </p:nvGraphicFramePr>
        <p:xfrm>
          <a:off x="711740" y="1376362"/>
          <a:ext cx="5105399" cy="548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148027"/>
              </p:ext>
            </p:extLst>
          </p:nvPr>
        </p:nvGraphicFramePr>
        <p:xfrm>
          <a:off x="6781800" y="1376362"/>
          <a:ext cx="4572000" cy="548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80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884"/>
            <a:ext cx="10515600" cy="454272"/>
          </a:xfrm>
        </p:spPr>
        <p:txBody>
          <a:bodyPr>
            <a:normAutofit fontScale="90000"/>
          </a:bodyPr>
          <a:lstStyle/>
          <a:p>
            <a:r>
              <a:rPr lang="en-US" sz="3200" smtClean="0">
                <a:latin typeface="+mn-lt"/>
              </a:rPr>
              <a:t>Other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156"/>
            <a:ext cx="10360231" cy="50488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Brain, Mind, and Behavior moving to M1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Medical Education currently seeking new hire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“Lectures per woman,” “lectures per man”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Cardiology as example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1600" smtClean="0"/>
              <a:t>http</a:t>
            </a:r>
            <a:r>
              <a:rPr lang="en-US" sz="1600"/>
              <a:t>://cdn.history.com/sites/2/2014/01/U1914123.jpg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69" y="2196936"/>
            <a:ext cx="4197310" cy="28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2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+mn-lt"/>
              </a:rPr>
              <a:t>Motivation for project</a:t>
            </a:r>
            <a:endParaRPr lang="en-US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9" t="-1" r="26709" b="153"/>
          <a:stretch/>
        </p:blipFill>
        <p:spPr>
          <a:xfrm>
            <a:off x="9037123" y="457200"/>
            <a:ext cx="2351314" cy="558168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7496690" cy="487362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Medical student lunch talks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Entering class:		51% female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September 2015: 	4 of 22 lunch talk speakers</a:t>
            </a:r>
            <a:br>
              <a:rPr lang="en-US" sz="2400" dirty="0" smtClean="0"/>
            </a:br>
            <a:r>
              <a:rPr lang="en-US" sz="2400" dirty="0" smtClean="0"/>
              <a:t>			18%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October 2015:		9 of 30 lunch talk speakers</a:t>
            </a:r>
            <a:br>
              <a:rPr lang="en-US" sz="2400" dirty="0" smtClean="0"/>
            </a:br>
            <a:r>
              <a:rPr lang="en-US" sz="2400" dirty="0" smtClean="0"/>
              <a:t>			30%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	4 physicians</a:t>
            </a:r>
            <a:br>
              <a:rPr lang="en-US" sz="2400" dirty="0" smtClean="0"/>
            </a:br>
            <a:r>
              <a:rPr lang="en-US" sz="2400" dirty="0" smtClean="0"/>
              <a:t>			No </a:t>
            </a:r>
            <a:r>
              <a:rPr lang="en-US" sz="2400" dirty="0" err="1" smtClean="0"/>
              <a:t>Ph.D.s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err="1"/>
              <a:t>med.uc.edu</a:t>
            </a:r>
            <a:r>
              <a:rPr lang="en-US" sz="1400" dirty="0"/>
              <a:t>/</a:t>
            </a:r>
            <a:r>
              <a:rPr lang="en-US" sz="1400" dirty="0" err="1"/>
              <a:t>medicalstudentadmissions</a:t>
            </a:r>
            <a:r>
              <a:rPr lang="en-US" sz="1400" dirty="0"/>
              <a:t>/md-admissions-home/class-profile</a:t>
            </a: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groups.google.com</a:t>
            </a:r>
            <a:r>
              <a:rPr lang="en-US" sz="1400" dirty="0"/>
              <a:t>/forum/#!</a:t>
            </a:r>
            <a:r>
              <a:rPr lang="en-US" sz="1400" dirty="0" smtClean="0"/>
              <a:t>forum/uccom2018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Solvay_Conference</a:t>
            </a:r>
            <a:r>
              <a:rPr lang="en-US" sz="1400" dirty="0"/>
              <a:t>#/media/File:1911_Solvay_conference.jpg</a:t>
            </a:r>
          </a:p>
        </p:txBody>
      </p:sp>
    </p:spTree>
    <p:extLst>
      <p:ext uri="{BB962C8B-B14F-4D97-AF65-F5344CB8AC3E}">
        <p14:creationId xmlns:p14="http://schemas.microsoft.com/office/powerpoint/2010/main" val="33042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36620" y="780844"/>
            <a:ext cx="2118756" cy="561150"/>
          </a:xfrm>
        </p:spPr>
        <p:txBody>
          <a:bodyPr>
            <a:normAutofit/>
          </a:bodyPr>
          <a:lstStyle/>
          <a:p>
            <a:pPr algn="ctr"/>
            <a:r>
              <a:rPr lang="en-US" sz="3200" smtClean="0">
                <a:latin typeface="+mn-lt"/>
              </a:rPr>
              <a:t>Questions?</a:t>
            </a:r>
            <a:endParaRPr lang="en-US" sz="320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6940" y="6082025"/>
            <a:ext cx="5418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http://s3.amazonaws.com/urbanassembly/schools/UA-Institute-MS.jpg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05" y="2207346"/>
            <a:ext cx="3849189" cy="27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7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+mn-lt"/>
              </a:rPr>
              <a:t>National norms</a:t>
            </a: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7710446" cy="48736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400" smtClean="0"/>
              <a:t>47</a:t>
            </a:r>
            <a:r>
              <a:rPr lang="en-US" sz="2400"/>
              <a:t>% of all enrolled medical students are </a:t>
            </a:r>
            <a:r>
              <a:rPr lang="en-US" sz="2400" smtClean="0"/>
              <a:t>women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38</a:t>
            </a:r>
            <a:r>
              <a:rPr lang="en-US" sz="2400"/>
              <a:t>% of full-time medical school faculty are </a:t>
            </a:r>
            <a:r>
              <a:rPr lang="en-US" sz="2400" smtClean="0"/>
              <a:t>women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36</a:t>
            </a:r>
            <a:r>
              <a:rPr lang="en-US" sz="2400"/>
              <a:t>% of full-time UCCOM faculty are </a:t>
            </a:r>
            <a:r>
              <a:rPr lang="en-US" sz="2400" smtClean="0"/>
              <a:t>women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Is </a:t>
            </a:r>
            <a:r>
              <a:rPr lang="en-US" sz="2400"/>
              <a:t>this the whole story?</a:t>
            </a:r>
            <a:br>
              <a:rPr lang="en-US" sz="240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1400" smtClean="0"/>
              <a:t>https</a:t>
            </a:r>
            <a:r>
              <a:rPr lang="en-US" sz="1400"/>
              <a:t>://www.aamc.org/members/gwims/statistics/</a:t>
            </a:r>
            <a:br>
              <a:rPr lang="en-US" sz="1400"/>
            </a:br>
            <a:r>
              <a:rPr lang="en-US" sz="1400"/>
              <a:t>https://en.wikipedia.org/wiki/Joycelyn_Elders#/media/File:Joycelyn_Elders_official_photo_portrait.jpg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29" y="1284308"/>
            <a:ext cx="4235415" cy="4012087"/>
          </a:xfrm>
        </p:spPr>
      </p:pic>
    </p:spTree>
    <p:extLst>
      <p:ext uri="{BB962C8B-B14F-4D97-AF65-F5344CB8AC3E}">
        <p14:creationId xmlns:p14="http://schemas.microsoft.com/office/powerpoint/2010/main" val="103838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272"/>
          </a:xfrm>
        </p:spPr>
        <p:txBody>
          <a:bodyPr>
            <a:normAutofit fontScale="90000"/>
          </a:bodyPr>
          <a:lstStyle/>
          <a:p>
            <a:r>
              <a:rPr lang="en-US" sz="3200" smtClean="0">
                <a:latin typeface="+mn-lt"/>
              </a:rPr>
              <a:t>Methods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156"/>
            <a:ext cx="10360231" cy="50488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Downloaded from LCMS+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Eliminated non-lecture events</a:t>
            </a:r>
          </a:p>
          <a:p>
            <a:pPr lvl="1"/>
            <a:r>
              <a:rPr lang="en-US" sz="2800" dirty="0" smtClean="0"/>
              <a:t>exams</a:t>
            </a:r>
          </a:p>
          <a:p>
            <a:pPr lvl="1"/>
            <a:r>
              <a:rPr lang="en-US" sz="2800" dirty="0" smtClean="0"/>
              <a:t>gross anatomy and histology labs</a:t>
            </a:r>
          </a:p>
          <a:p>
            <a:pPr lvl="1"/>
            <a:r>
              <a:rPr lang="en-US" sz="2800" dirty="0" smtClean="0"/>
              <a:t>clinical skills workshops</a:t>
            </a:r>
          </a:p>
          <a:p>
            <a:pPr lvl="1"/>
            <a:r>
              <a:rPr lang="en-US" sz="2800" dirty="0" err="1" smtClean="0"/>
              <a:t>interprofessional</a:t>
            </a:r>
            <a:r>
              <a:rPr lang="en-US" sz="2800" dirty="0" smtClean="0"/>
              <a:t> experiences</a:t>
            </a:r>
          </a:p>
          <a:p>
            <a:pPr lvl="1"/>
            <a:r>
              <a:rPr lang="en-US" sz="2800" dirty="0" smtClean="0"/>
              <a:t>primary care clerkships</a:t>
            </a:r>
          </a:p>
          <a:p>
            <a:pPr lvl="1"/>
            <a:r>
              <a:rPr lang="en-US" sz="2800" dirty="0" smtClean="0"/>
              <a:t>small group sessions</a:t>
            </a:r>
          </a:p>
          <a:p>
            <a:pPr lvl="1"/>
            <a:r>
              <a:rPr lang="en-US" sz="2800" dirty="0" smtClean="0"/>
              <a:t>online instruction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dirty="0" smtClean="0"/>
              <a:t>Grouped lectures by gender of presenter (M/F) and block</a:t>
            </a:r>
          </a:p>
          <a:p>
            <a:r>
              <a:rPr lang="en-US" dirty="0" smtClean="0"/>
              <a:t>Did not separately track Medical Education faculty or block directors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2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4272"/>
          </a:xfrm>
        </p:spPr>
        <p:txBody>
          <a:bodyPr>
            <a:normAutofit fontScale="90000"/>
          </a:bodyPr>
          <a:lstStyle/>
          <a:p>
            <a:r>
              <a:rPr lang="en-US" sz="3200" smtClean="0">
                <a:latin typeface="+mn-lt"/>
              </a:rPr>
              <a:t>Methods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156"/>
            <a:ext cx="10360231" cy="5048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“Speaker”: person giving presentation, regardless of rank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“Lecture”: one session, regardless of length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Did not account for non-binary genders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M1 data is from 2014-2015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M2 data is from 2015-2016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6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M1: Fundamentals of Molecular Medicine</a:t>
            </a:r>
            <a:endParaRPr lang="en-US" sz="3200">
              <a:latin typeface="+mn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5249500"/>
              </p:ext>
            </p:extLst>
          </p:nvPr>
        </p:nvGraphicFramePr>
        <p:xfrm>
          <a:off x="480448" y="1681163"/>
          <a:ext cx="5517128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22814483"/>
              </p:ext>
            </p:extLst>
          </p:nvPr>
        </p:nvGraphicFramePr>
        <p:xfrm>
          <a:off x="6172200" y="1690688"/>
          <a:ext cx="5183188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861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M1: Fundamentals of Cellular Medicine</a:t>
            </a:r>
            <a:endParaRPr lang="en-US" sz="3200">
              <a:latin typeface="+mn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2334846"/>
              </p:ext>
            </p:extLst>
          </p:nvPr>
        </p:nvGraphicFramePr>
        <p:xfrm>
          <a:off x="839788" y="1875295"/>
          <a:ext cx="5157787" cy="431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1218382"/>
              </p:ext>
            </p:extLst>
          </p:nvPr>
        </p:nvGraphicFramePr>
        <p:xfrm>
          <a:off x="6172200" y="1875295"/>
          <a:ext cx="5183188" cy="431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58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M1: Physician &amp; Society</a:t>
            </a:r>
            <a:endParaRPr lang="en-US" sz="3200">
              <a:latin typeface="+mn-lt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7242917"/>
              </p:ext>
            </p:extLst>
          </p:nvPr>
        </p:nvGraphicFramePr>
        <p:xfrm>
          <a:off x="960895" y="1690688"/>
          <a:ext cx="5036680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48822737"/>
              </p:ext>
            </p:extLst>
          </p:nvPr>
        </p:nvGraphicFramePr>
        <p:xfrm>
          <a:off x="6118682" y="1690688"/>
          <a:ext cx="5236706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827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+mn-lt"/>
              </a:rPr>
              <a:t>M1: Musculoskeletal-Integumentary</a:t>
            </a:r>
            <a:endParaRPr lang="en-US" sz="3200">
              <a:latin typeface="+mn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4981146"/>
              </p:ext>
            </p:extLst>
          </p:nvPr>
        </p:nvGraphicFramePr>
        <p:xfrm>
          <a:off x="839788" y="1690688"/>
          <a:ext cx="5157787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81225031"/>
              </p:ext>
            </p:extLst>
          </p:nvPr>
        </p:nvGraphicFramePr>
        <p:xfrm>
          <a:off x="6172199" y="1690688"/>
          <a:ext cx="5467028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471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150</Words>
  <Application>Microsoft Macintosh PowerPoint</Application>
  <PresentationFormat>Custom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Do women give lectures in medical school?</vt:lpstr>
      <vt:lpstr>Motivation for project</vt:lpstr>
      <vt:lpstr>National norms</vt:lpstr>
      <vt:lpstr>Methods </vt:lpstr>
      <vt:lpstr>Methods </vt:lpstr>
      <vt:lpstr>M1: Fundamentals of Molecular Medicine</vt:lpstr>
      <vt:lpstr>M1: Fundamentals of Cellular Medicine</vt:lpstr>
      <vt:lpstr>M1: Physician &amp; Society</vt:lpstr>
      <vt:lpstr>M1: Musculoskeletal-Integumentary</vt:lpstr>
      <vt:lpstr>M1: Gastrointestinal, Endocrine, and Reproductive</vt:lpstr>
      <vt:lpstr>“This is not so bad,” you say...</vt:lpstr>
      <vt:lpstr>M1 Lecture Topics Across Blocks</vt:lpstr>
      <vt:lpstr>M2: Brain, Mind, &amp; Behavior</vt:lpstr>
      <vt:lpstr>M2: Hematology &amp; Cardiology</vt:lpstr>
      <vt:lpstr>M2: Renal &amp; Pulmonary</vt:lpstr>
      <vt:lpstr>M2: Physician &amp; Society</vt:lpstr>
      <vt:lpstr>M2: Multisystems</vt:lpstr>
      <vt:lpstr>Totals M1 M2 </vt:lpstr>
      <vt:lpstr>Other remarks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WIMS meeting   eeeee</dc:title>
  <dc:creator>Elianna Peak</dc:creator>
  <cp:lastModifiedBy>Carolyn Noe</cp:lastModifiedBy>
  <cp:revision>38</cp:revision>
  <dcterms:created xsi:type="dcterms:W3CDTF">2016-04-25T20:23:06Z</dcterms:created>
  <dcterms:modified xsi:type="dcterms:W3CDTF">2017-06-07T19:01:04Z</dcterms:modified>
</cp:coreProperties>
</file>