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3" r:id="rId2"/>
    <p:sldId id="304" r:id="rId3"/>
    <p:sldId id="305" r:id="rId4"/>
    <p:sldId id="307" r:id="rId5"/>
    <p:sldId id="306" r:id="rId6"/>
    <p:sldId id="296" r:id="rId7"/>
    <p:sldId id="298" r:id="rId8"/>
    <p:sldId id="273" r:id="rId9"/>
    <p:sldId id="275" r:id="rId10"/>
    <p:sldId id="288" r:id="rId11"/>
    <p:sldId id="289" r:id="rId12"/>
    <p:sldId id="276" r:id="rId13"/>
    <p:sldId id="291" r:id="rId14"/>
    <p:sldId id="290" r:id="rId15"/>
    <p:sldId id="295" r:id="rId16"/>
    <p:sldId id="293" r:id="rId17"/>
    <p:sldId id="308" r:id="rId18"/>
    <p:sldId id="299" r:id="rId19"/>
    <p:sldId id="300" r:id="rId20"/>
    <p:sldId id="301" r:id="rId21"/>
    <p:sldId id="302" r:id="rId22"/>
    <p:sldId id="309" r:id="rId23"/>
    <p:sldId id="267" r:id="rId24"/>
    <p:sldId id="286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19" autoAdjust="0"/>
  </p:normalViewPr>
  <p:slideViewPr>
    <p:cSldViewPr>
      <p:cViewPr>
        <p:scale>
          <a:sx n="82" d="100"/>
          <a:sy n="82" d="100"/>
        </p:scale>
        <p:origin x="-13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Relationship Id="rId2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Relationship Id="rId2" Type="http://schemas.openxmlformats.org/officeDocument/2006/relationships/chartUserShapes" Target="../drawings/drawing4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Relationship Id="rId2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Relationship Id="rId2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Hours of Time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6A-4114-999C-2EB7AFC10EF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6A-4114-999C-2EB7AFC10EF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6A-4114-999C-2EB7AFC10EF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6A-4114-999C-2EB7AFC10EFA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teaching/education</c:v>
                </c:pt>
                <c:pt idx="1">
                  <c:v>research/scholarship</c:v>
                </c:pt>
                <c:pt idx="2">
                  <c:v>patient care/client</c:v>
                </c:pt>
                <c:pt idx="3">
                  <c:v>administration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17.26</c:v>
                </c:pt>
                <c:pt idx="1">
                  <c:v>22.18</c:v>
                </c:pt>
                <c:pt idx="2">
                  <c:v>47.95</c:v>
                </c:pt>
                <c:pt idx="3">
                  <c:v>12.16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F6A-4114-999C-2EB7AFC10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923076923077"/>
          <c:y val="0.201911549209634"/>
          <c:w val="0.403846153846154"/>
          <c:h val="0.7457910040863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</a:t>
            </a:r>
            <a:r>
              <a:rPr lang="en-US" baseline="0" dirty="0" smtClean="0"/>
              <a:t> be promoted in rank, what I must do in this mission area is clear to me: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12917241503955"/>
          <c:y val="0.16075"/>
          <c:w val="0.557472965075999"/>
          <c:h val="0.7335667650918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Peer Women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Patient care/client services</c:v>
                </c:pt>
                <c:pt idx="1">
                  <c:v>Research/scholarship</c:v>
                </c:pt>
                <c:pt idx="2">
                  <c:v>Administration/Institutional Service</c:v>
                </c:pt>
                <c:pt idx="3">
                  <c:v>Teaching/education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 formatCode="0%">
                  <c:v>42.0</c:v>
                </c:pt>
                <c:pt idx="1">
                  <c:v>60.0</c:v>
                </c:pt>
                <c:pt idx="2">
                  <c:v>45.0</c:v>
                </c:pt>
                <c:pt idx="3">
                  <c:v>58.0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4E-47F3-AFDA-147FE07092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UC Women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Patient care/client services</c:v>
                </c:pt>
                <c:pt idx="1">
                  <c:v>Research/scholarship</c:v>
                </c:pt>
                <c:pt idx="2">
                  <c:v>Administration/Institutional Service</c:v>
                </c:pt>
                <c:pt idx="3">
                  <c:v>Teaching/education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32.0</c:v>
                </c:pt>
                <c:pt idx="1">
                  <c:v>32.0</c:v>
                </c:pt>
                <c:pt idx="2">
                  <c:v>29.0</c:v>
                </c:pt>
                <c:pt idx="3">
                  <c:v>35.0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4E-47F3-AFDA-147FE0709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935400"/>
        <c:axId val="2078931208"/>
      </c:barChart>
      <c:catAx>
        <c:axId val="20789354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078931208"/>
        <c:crosses val="autoZero"/>
        <c:auto val="1"/>
        <c:lblAlgn val="ctr"/>
        <c:lblOffset val="100"/>
        <c:noMultiLvlLbl val="0"/>
      </c:catAx>
      <c:valAx>
        <c:axId val="2078931208"/>
        <c:scaling>
          <c:orientation val="minMax"/>
          <c:max val="100.0"/>
        </c:scaling>
        <c:delete val="0"/>
        <c:axPos val="b"/>
        <c:majorGridlines/>
        <c:numFmt formatCode="#,##0" sourceLinked="0"/>
        <c:majorTickMark val="none"/>
        <c:minorTickMark val="none"/>
        <c:tickLblPos val="nextTo"/>
        <c:crossAx val="2078935400"/>
        <c:crosses val="autoZero"/>
        <c:crossBetween val="between"/>
        <c:majorUnit val="20.0"/>
        <c:minorUnit val="4.0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2299784388"/>
          <c:y val="0.0436506514529995"/>
          <c:w val="0.76766499497699"/>
          <c:h val="0.7501082873622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 or Disagree</c:v>
                </c:pt>
              </c:strCache>
            </c:strRef>
          </c:tx>
          <c:spPr>
            <a:solidFill>
              <a:srgbClr val="FDF58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0.22</c:v>
                </c:pt>
                <c:pt idx="1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4F-446A-9713-0E335FBB37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9ABCEE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0.26</c:v>
                </c:pt>
                <c:pt idx="1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4F-446A-9713-0E335FBB37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Agree or Agree</c:v>
                </c:pt>
              </c:strCache>
            </c:strRef>
          </c:tx>
          <c:spPr>
            <a:solidFill>
              <a:srgbClr val="A4D8A6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0.46</c:v>
                </c:pt>
                <c:pt idx="1">
                  <c:v>0.56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34F-446A-9713-0E335FBB37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0.05</c:v>
                </c:pt>
                <c:pt idx="1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34F-446A-9713-0E335FBB37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100"/>
        <c:axId val="2095403064"/>
        <c:axId val="2095406264"/>
      </c:barChart>
      <c:catAx>
        <c:axId val="2095403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95406264"/>
        <c:crosses val="autoZero"/>
        <c:auto val="1"/>
        <c:lblAlgn val="ctr"/>
        <c:lblOffset val="100"/>
        <c:noMultiLvlLbl val="0"/>
      </c:catAx>
      <c:valAx>
        <c:axId val="20954062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9540306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00878640169978753"/>
          <c:y val="0.855906761654793"/>
          <c:w val="0.681909261342332"/>
          <c:h val="0.10970170395367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2299784388"/>
          <c:y val="0.0436506514529995"/>
          <c:w val="0.76766499497699"/>
          <c:h val="0.7501082873622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 or Disagree</c:v>
                </c:pt>
              </c:strCache>
            </c:strRef>
          </c:tx>
          <c:spPr>
            <a:solidFill>
              <a:srgbClr val="FDF58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89-421A-94C7-BBF0EEE054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9ABCEE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0.22</c:v>
                </c:pt>
                <c:pt idx="1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89-421A-94C7-BBF0EEE054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Agree or Agree</c:v>
                </c:pt>
              </c:strCache>
            </c:strRef>
          </c:tx>
          <c:spPr>
            <a:solidFill>
              <a:srgbClr val="A4D8A6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589-421A-94C7-BBF0EEE054A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0.04</c:v>
                </c:pt>
                <c:pt idx="1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589-421A-94C7-BBF0EEE054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100"/>
        <c:axId val="2095487720"/>
        <c:axId val="2096076632"/>
      </c:barChart>
      <c:catAx>
        <c:axId val="2095487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96076632"/>
        <c:crosses val="autoZero"/>
        <c:auto val="1"/>
        <c:lblAlgn val="ctr"/>
        <c:lblOffset val="100"/>
        <c:noMultiLvlLbl val="0"/>
      </c:catAx>
      <c:valAx>
        <c:axId val="209607663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9548772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310373703287089"/>
          <c:y val="0.885007290755322"/>
          <c:w val="0.681909261342332"/>
          <c:h val="0.10970170395367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Hours of Time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73-4A50-8C6A-344FDE5B417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73-4A50-8C6A-344FDE5B417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73-4A50-8C6A-344FDE5B417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73-4A50-8C6A-344FDE5B4173}"/>
                </c:ext>
              </c:extLst>
            </c:dLbl>
            <c:numFmt formatCode="0.0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teaching/education</c:v>
                </c:pt>
                <c:pt idx="1">
                  <c:v>research/scholarship</c:v>
                </c:pt>
                <c:pt idx="2">
                  <c:v>patient care/client</c:v>
                </c:pt>
                <c:pt idx="3">
                  <c:v>administration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16.07</c:v>
                </c:pt>
                <c:pt idx="1">
                  <c:v>24.17</c:v>
                </c:pt>
                <c:pt idx="2">
                  <c:v>45.96</c:v>
                </c:pt>
                <c:pt idx="3">
                  <c:v>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73-4A50-8C6A-344FDE5B4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Reasons for Working</a:t>
            </a:r>
            <a:r>
              <a:rPr lang="en-US" baseline="0" dirty="0" smtClean="0"/>
              <a:t> Part-Time (n=48, 52% male)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UC 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Other practice site or other professional position</c:v>
                </c:pt>
                <c:pt idx="1">
                  <c:v>Workload management</c:v>
                </c:pt>
                <c:pt idx="2">
                  <c:v>Health reasons</c:v>
                </c:pt>
                <c:pt idx="3">
                  <c:v>Retirement/phased retirement</c:v>
                </c:pt>
                <c:pt idx="4">
                  <c:v>Lifestyle choice/greater work-life balance</c:v>
                </c:pt>
                <c:pt idx="5">
                  <c:v>Family care (care for elderly or sick relative</c:v>
                </c:pt>
                <c:pt idx="6">
                  <c:v>Dependent children/childcare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16.7</c:v>
                </c:pt>
                <c:pt idx="1">
                  <c:v>37.5</c:v>
                </c:pt>
                <c:pt idx="2">
                  <c:v>4.2</c:v>
                </c:pt>
                <c:pt idx="3">
                  <c:v>0.0</c:v>
                </c:pt>
                <c:pt idx="4">
                  <c:v>50.0</c:v>
                </c:pt>
                <c:pt idx="5">
                  <c:v>20.8</c:v>
                </c:pt>
                <c:pt idx="6">
                  <c:v>37.5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41-42B9-A8A2-5B621B6BAF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UC Men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Other practice site or other professional position</c:v>
                </c:pt>
                <c:pt idx="1">
                  <c:v>Workload management</c:v>
                </c:pt>
                <c:pt idx="2">
                  <c:v>Health reasons</c:v>
                </c:pt>
                <c:pt idx="3">
                  <c:v>Retirement/phased retirement</c:v>
                </c:pt>
                <c:pt idx="4">
                  <c:v>Lifestyle choice/greater work-life balance</c:v>
                </c:pt>
                <c:pt idx="5">
                  <c:v>Family care (care for elderly or sick relative</c:v>
                </c:pt>
                <c:pt idx="6">
                  <c:v>Dependent children/childcare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37.9</c:v>
                </c:pt>
                <c:pt idx="1">
                  <c:v>6.9</c:v>
                </c:pt>
                <c:pt idx="2">
                  <c:v>0.0</c:v>
                </c:pt>
                <c:pt idx="3">
                  <c:v>10.3</c:v>
                </c:pt>
                <c:pt idx="4">
                  <c:v>13.8</c:v>
                </c:pt>
                <c:pt idx="5">
                  <c:v>0.0</c:v>
                </c:pt>
                <c:pt idx="6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41-42B9-A8A2-5B621B6BAF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Peer Women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Other practice site or other professional position</c:v>
                </c:pt>
                <c:pt idx="1">
                  <c:v>Workload management</c:v>
                </c:pt>
                <c:pt idx="2">
                  <c:v>Health reasons</c:v>
                </c:pt>
                <c:pt idx="3">
                  <c:v>Retirement/phased retirement</c:v>
                </c:pt>
                <c:pt idx="4">
                  <c:v>Lifestyle choice/greater work-life balance</c:v>
                </c:pt>
                <c:pt idx="5">
                  <c:v>Family care (care for elderly or sick relative</c:v>
                </c:pt>
                <c:pt idx="6">
                  <c:v>Dependent children/childcare</c:v>
                </c:pt>
              </c:strCache>
            </c:strRef>
          </c:cat>
          <c:val>
            <c:numRef>
              <c:f>Sheet1!$D$2:$D$8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41-42B9-A8A2-5B621B6BAF2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Peer Men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Other practice site or other professional position</c:v>
                </c:pt>
                <c:pt idx="1">
                  <c:v>Workload management</c:v>
                </c:pt>
                <c:pt idx="2">
                  <c:v>Health reasons</c:v>
                </c:pt>
                <c:pt idx="3">
                  <c:v>Retirement/phased retirement</c:v>
                </c:pt>
                <c:pt idx="4">
                  <c:v>Lifestyle choice/greater work-life balance</c:v>
                </c:pt>
                <c:pt idx="5">
                  <c:v>Family care (care for elderly or sick relative</c:v>
                </c:pt>
                <c:pt idx="6">
                  <c:v>Dependent children/childcare</c:v>
                </c:pt>
              </c:strCache>
            </c:strRef>
          </c:cat>
          <c:val>
            <c:numRef>
              <c:f>Sheet1!$E$2:$E$8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41-42B9-A8A2-5B621B6BA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680152"/>
        <c:axId val="2076683336"/>
      </c:barChart>
      <c:catAx>
        <c:axId val="2076680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076683336"/>
        <c:crosses val="autoZero"/>
        <c:auto val="1"/>
        <c:lblAlgn val="ctr"/>
        <c:lblOffset val="100"/>
        <c:noMultiLvlLbl val="0"/>
      </c:catAx>
      <c:valAx>
        <c:axId val="2076683336"/>
        <c:scaling>
          <c:orientation val="minMax"/>
          <c:max val="100.0"/>
        </c:scaling>
        <c:delete val="0"/>
        <c:axPos val="b"/>
        <c:majorGridlines/>
        <c:numFmt formatCode="#,##0" sourceLinked="0"/>
        <c:majorTickMark val="none"/>
        <c:minorTickMark val="none"/>
        <c:tickLblPos val="nextTo"/>
        <c:crossAx val="2076680152"/>
        <c:crosses val="autoZero"/>
        <c:crossBetween val="between"/>
        <c:majorUnit val="20.0"/>
        <c:minorUnit val="4.0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2299784388"/>
          <c:y val="0.0436506514529995"/>
          <c:w val="0.76766499497699"/>
          <c:h val="0.7501082873622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Dissatisfied or Dissatisfied</c:v>
                </c:pt>
              </c:strCache>
            </c:strRef>
          </c:tx>
          <c:spPr>
            <a:solidFill>
              <a:srgbClr val="FDF58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UC Women</c:v>
                </c:pt>
                <c:pt idx="1">
                  <c:v>Peer Women</c:v>
                </c:pt>
                <c:pt idx="2">
                  <c:v>UC Men</c:v>
                </c:pt>
                <c:pt idx="3">
                  <c:v>Peer Men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0.09</c:v>
                </c:pt>
                <c:pt idx="1">
                  <c:v>0.1</c:v>
                </c:pt>
                <c:pt idx="2">
                  <c:v>0.16</c:v>
                </c:pt>
                <c:pt idx="3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A4-44E7-88A6-9AB47ECBBA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Satisfied nor Dissatisfied</c:v>
                </c:pt>
              </c:strCache>
            </c:strRef>
          </c:tx>
          <c:spPr>
            <a:solidFill>
              <a:srgbClr val="9ABCEE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UC Women</c:v>
                </c:pt>
                <c:pt idx="1">
                  <c:v>Peer Women</c:v>
                </c:pt>
                <c:pt idx="2">
                  <c:v>UC Men</c:v>
                </c:pt>
                <c:pt idx="3">
                  <c:v>Peer Men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0.42</c:v>
                </c:pt>
                <c:pt idx="1">
                  <c:v>0.27</c:v>
                </c:pt>
                <c:pt idx="2">
                  <c:v>0.3</c:v>
                </c:pt>
                <c:pt idx="3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A4-44E7-88A6-9AB47ECBBA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Satisfied or Satisfied</c:v>
                </c:pt>
              </c:strCache>
            </c:strRef>
          </c:tx>
          <c:spPr>
            <a:solidFill>
              <a:srgbClr val="A4D8A6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UC Women</c:v>
                </c:pt>
                <c:pt idx="1">
                  <c:v>Peer Women</c:v>
                </c:pt>
                <c:pt idx="2">
                  <c:v>UC Men</c:v>
                </c:pt>
                <c:pt idx="3">
                  <c:v>Peer Men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0.49</c:v>
                </c:pt>
                <c:pt idx="1">
                  <c:v>0.63</c:v>
                </c:pt>
                <c:pt idx="2">
                  <c:v>0.54</c:v>
                </c:pt>
                <c:pt idx="3">
                  <c:v>0.58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6A4-44E7-88A6-9AB47ECBBA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don't know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UC Women</c:v>
                </c:pt>
                <c:pt idx="1">
                  <c:v>Peer Women</c:v>
                </c:pt>
                <c:pt idx="2">
                  <c:v>UC Men</c:v>
                </c:pt>
                <c:pt idx="3">
                  <c:v>Peer Men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6A4-44E7-88A6-9AB47ECBBA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100"/>
        <c:axId val="2045183624"/>
        <c:axId val="2045697448"/>
      </c:barChart>
      <c:catAx>
        <c:axId val="2045183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5697448"/>
        <c:crosses val="autoZero"/>
        <c:auto val="1"/>
        <c:lblAlgn val="ctr"/>
        <c:lblOffset val="100"/>
        <c:noMultiLvlLbl val="0"/>
      </c:catAx>
      <c:valAx>
        <c:axId val="20456974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45183624"/>
        <c:crosses val="autoZero"/>
        <c:crossBetween val="between"/>
        <c:majorUnit val="0.2"/>
      </c:valAx>
    </c:plotArea>
    <c:legend>
      <c:legendPos val="b"/>
      <c:legendEntry>
        <c:idx val="3"/>
        <c:delete val="1"/>
      </c:legendEntry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Summary Scores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86946407340108"/>
          <c:y val="0.05225"/>
          <c:w val="0.585489490095789"/>
          <c:h val="0.7795667650918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UC 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Clinical Practice</c:v>
                </c:pt>
                <c:pt idx="1">
                  <c:v>Faculty Recruitment and Retention</c:v>
                </c:pt>
                <c:pt idx="2">
                  <c:v>Compensation and Benefits</c:v>
                </c:pt>
                <c:pt idx="3">
                  <c:v>Collegiality and Collaboration</c:v>
                </c:pt>
                <c:pt idx="4">
                  <c:v>Promotion Equality</c:v>
                </c:pt>
                <c:pt idx="5">
                  <c:v>Growth Opportunities</c:v>
                </c:pt>
                <c:pt idx="6">
                  <c:v>Relationship with Supervisor</c:v>
                </c:pt>
                <c:pt idx="7">
                  <c:v>Medical School Governance</c:v>
                </c:pt>
                <c:pt idx="8">
                  <c:v>Department Governance</c:v>
                </c:pt>
                <c:pt idx="9">
                  <c:v>Workplace Culture</c:v>
                </c:pt>
                <c:pt idx="10">
                  <c:v>Focus on Medical School Mission</c:v>
                </c:pt>
                <c:pt idx="11">
                  <c:v>My Job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49.5</c:v>
                </c:pt>
                <c:pt idx="1">
                  <c:v>59.4</c:v>
                </c:pt>
                <c:pt idx="2">
                  <c:v>61.6</c:v>
                </c:pt>
                <c:pt idx="3">
                  <c:v>65.9</c:v>
                </c:pt>
                <c:pt idx="4">
                  <c:v>58.7</c:v>
                </c:pt>
                <c:pt idx="5">
                  <c:v>46.1</c:v>
                </c:pt>
                <c:pt idx="6">
                  <c:v>63.65</c:v>
                </c:pt>
                <c:pt idx="7">
                  <c:v>34.4</c:v>
                </c:pt>
                <c:pt idx="8">
                  <c:v>57.8</c:v>
                </c:pt>
                <c:pt idx="9">
                  <c:v>59.5</c:v>
                </c:pt>
                <c:pt idx="10">
                  <c:v>53.7</c:v>
                </c:pt>
                <c:pt idx="11">
                  <c:v>78.3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FB-4B13-A5C4-8A9FF86B17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UC Men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Clinical Practice</c:v>
                </c:pt>
                <c:pt idx="1">
                  <c:v>Faculty Recruitment and Retention</c:v>
                </c:pt>
                <c:pt idx="2">
                  <c:v>Compensation and Benefits</c:v>
                </c:pt>
                <c:pt idx="3">
                  <c:v>Collegiality and Collaboration</c:v>
                </c:pt>
                <c:pt idx="4">
                  <c:v>Promotion Equality</c:v>
                </c:pt>
                <c:pt idx="5">
                  <c:v>Growth Opportunities</c:v>
                </c:pt>
                <c:pt idx="6">
                  <c:v>Relationship with Supervisor</c:v>
                </c:pt>
                <c:pt idx="7">
                  <c:v>Medical School Governance</c:v>
                </c:pt>
                <c:pt idx="8">
                  <c:v>Department Governance</c:v>
                </c:pt>
                <c:pt idx="9">
                  <c:v>Workplace Culture</c:v>
                </c:pt>
                <c:pt idx="10">
                  <c:v>Focus on Medical School Mission</c:v>
                </c:pt>
                <c:pt idx="11">
                  <c:v>My Job</c:v>
                </c:pt>
              </c:strCache>
            </c:strRef>
          </c:cat>
          <c:val>
            <c:numRef>
              <c:f>Sheet1!$C$2:$C$13</c:f>
              <c:numCache>
                <c:formatCode>0.00%</c:formatCode>
                <c:ptCount val="12"/>
                <c:pt idx="0">
                  <c:v>51.5</c:v>
                </c:pt>
                <c:pt idx="1">
                  <c:v>60.2</c:v>
                </c:pt>
                <c:pt idx="2" formatCode="0%">
                  <c:v>65.0</c:v>
                </c:pt>
                <c:pt idx="3" formatCode="0%">
                  <c:v>71.0</c:v>
                </c:pt>
                <c:pt idx="4">
                  <c:v>78.3</c:v>
                </c:pt>
                <c:pt idx="5">
                  <c:v>57.7</c:v>
                </c:pt>
                <c:pt idx="6">
                  <c:v>72.7</c:v>
                </c:pt>
                <c:pt idx="7">
                  <c:v>37.2</c:v>
                </c:pt>
                <c:pt idx="8">
                  <c:v>66.8</c:v>
                </c:pt>
                <c:pt idx="9">
                  <c:v>61.8</c:v>
                </c:pt>
                <c:pt idx="10">
                  <c:v>56.1</c:v>
                </c:pt>
                <c:pt idx="11">
                  <c:v>81.55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FB-4B13-A5C4-8A9FF86B17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Peer Women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Clinical Practice</c:v>
                </c:pt>
                <c:pt idx="1">
                  <c:v>Faculty Recruitment and Retention</c:v>
                </c:pt>
                <c:pt idx="2">
                  <c:v>Compensation and Benefits</c:v>
                </c:pt>
                <c:pt idx="3">
                  <c:v>Collegiality and Collaboration</c:v>
                </c:pt>
                <c:pt idx="4">
                  <c:v>Promotion Equality</c:v>
                </c:pt>
                <c:pt idx="5">
                  <c:v>Growth Opportunities</c:v>
                </c:pt>
                <c:pt idx="6">
                  <c:v>Relationship with Supervisor</c:v>
                </c:pt>
                <c:pt idx="7">
                  <c:v>Medical School Governance</c:v>
                </c:pt>
                <c:pt idx="8">
                  <c:v>Department Governance</c:v>
                </c:pt>
                <c:pt idx="9">
                  <c:v>Workplace Culture</c:v>
                </c:pt>
                <c:pt idx="10">
                  <c:v>Focus on Medical School Mission</c:v>
                </c:pt>
                <c:pt idx="11">
                  <c:v>My Job</c:v>
                </c:pt>
              </c:strCache>
            </c:strRef>
          </c:cat>
          <c:val>
            <c:numRef>
              <c:f>Sheet1!$D$2:$D$13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FB-4B13-A5C4-8A9FF86B17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Peer Men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Clinical Practice</c:v>
                </c:pt>
                <c:pt idx="1">
                  <c:v>Faculty Recruitment and Retention</c:v>
                </c:pt>
                <c:pt idx="2">
                  <c:v>Compensation and Benefits</c:v>
                </c:pt>
                <c:pt idx="3">
                  <c:v>Collegiality and Collaboration</c:v>
                </c:pt>
                <c:pt idx="4">
                  <c:v>Promotion Equality</c:v>
                </c:pt>
                <c:pt idx="5">
                  <c:v>Growth Opportunities</c:v>
                </c:pt>
                <c:pt idx="6">
                  <c:v>Relationship with Supervisor</c:v>
                </c:pt>
                <c:pt idx="7">
                  <c:v>Medical School Governance</c:v>
                </c:pt>
                <c:pt idx="8">
                  <c:v>Department Governance</c:v>
                </c:pt>
                <c:pt idx="9">
                  <c:v>Workplace Culture</c:v>
                </c:pt>
                <c:pt idx="10">
                  <c:v>Focus on Medical School Mission</c:v>
                </c:pt>
                <c:pt idx="11">
                  <c:v>My Job</c:v>
                </c:pt>
              </c:strCache>
            </c:strRef>
          </c:cat>
          <c:val>
            <c:numRef>
              <c:f>Sheet1!$E$2:$E$13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FB-4B13-A5C4-8A9FF86B1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273800"/>
        <c:axId val="2028881224"/>
      </c:barChart>
      <c:catAx>
        <c:axId val="2028273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028881224"/>
        <c:crosses val="autoZero"/>
        <c:auto val="1"/>
        <c:lblAlgn val="ctr"/>
        <c:lblOffset val="100"/>
        <c:noMultiLvlLbl val="0"/>
      </c:catAx>
      <c:valAx>
        <c:axId val="2028881224"/>
        <c:scaling>
          <c:orientation val="minMax"/>
          <c:max val="100.0"/>
        </c:scaling>
        <c:delete val="0"/>
        <c:axPos val="b"/>
        <c:majorGridlines/>
        <c:numFmt formatCode="#,##0" sourceLinked="0"/>
        <c:majorTickMark val="none"/>
        <c:minorTickMark val="none"/>
        <c:tickLblPos val="nextTo"/>
        <c:crossAx val="2028273800"/>
        <c:crosses val="autoZero"/>
        <c:crossBetween val="between"/>
        <c:majorUnit val="20.0"/>
        <c:minorUnit val="4.0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Summary Scores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UC 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Clinical Practice</c:v>
                </c:pt>
                <c:pt idx="1">
                  <c:v>Faculty Recruitment and Retention</c:v>
                </c:pt>
                <c:pt idx="2">
                  <c:v>Compensation and Benefits</c:v>
                </c:pt>
                <c:pt idx="3">
                  <c:v>Collegiality and Collaboration</c:v>
                </c:pt>
                <c:pt idx="4">
                  <c:v>Promotion Equality</c:v>
                </c:pt>
                <c:pt idx="5">
                  <c:v>Growth Opportunities</c:v>
                </c:pt>
                <c:pt idx="6">
                  <c:v>Relationship with Supervisor</c:v>
                </c:pt>
                <c:pt idx="7">
                  <c:v>Medical School Governance</c:v>
                </c:pt>
                <c:pt idx="8">
                  <c:v>Department Governance</c:v>
                </c:pt>
                <c:pt idx="9">
                  <c:v>Workplace Culture</c:v>
                </c:pt>
                <c:pt idx="10">
                  <c:v>Focus on Medical School Mission</c:v>
                </c:pt>
                <c:pt idx="11">
                  <c:v>My Job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49.5</c:v>
                </c:pt>
                <c:pt idx="1">
                  <c:v>59.4</c:v>
                </c:pt>
                <c:pt idx="2">
                  <c:v>61.6</c:v>
                </c:pt>
                <c:pt idx="3">
                  <c:v>65.9</c:v>
                </c:pt>
                <c:pt idx="4">
                  <c:v>58.7</c:v>
                </c:pt>
                <c:pt idx="5">
                  <c:v>46.1</c:v>
                </c:pt>
                <c:pt idx="6">
                  <c:v>63.65</c:v>
                </c:pt>
                <c:pt idx="7">
                  <c:v>34.4</c:v>
                </c:pt>
                <c:pt idx="8">
                  <c:v>57.8</c:v>
                </c:pt>
                <c:pt idx="9">
                  <c:v>59.5</c:v>
                </c:pt>
                <c:pt idx="10">
                  <c:v>53.7</c:v>
                </c:pt>
                <c:pt idx="11">
                  <c:v>78.3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F9-4B25-8B99-68168BB93D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Clinical Practice</c:v>
                </c:pt>
                <c:pt idx="1">
                  <c:v>Faculty Recruitment and Retention</c:v>
                </c:pt>
                <c:pt idx="2">
                  <c:v>Compensation and Benefits</c:v>
                </c:pt>
                <c:pt idx="3">
                  <c:v>Collegiality and Collaboration</c:v>
                </c:pt>
                <c:pt idx="4">
                  <c:v>Promotion Equality</c:v>
                </c:pt>
                <c:pt idx="5">
                  <c:v>Growth Opportunities</c:v>
                </c:pt>
                <c:pt idx="6">
                  <c:v>Relationship with Supervisor</c:v>
                </c:pt>
                <c:pt idx="7">
                  <c:v>Medical School Governance</c:v>
                </c:pt>
                <c:pt idx="8">
                  <c:v>Department Governance</c:v>
                </c:pt>
                <c:pt idx="9">
                  <c:v>Workplace Culture</c:v>
                </c:pt>
                <c:pt idx="10">
                  <c:v>Focus on Medical School Mission</c:v>
                </c:pt>
                <c:pt idx="11">
                  <c:v>My Job</c:v>
                </c:pt>
              </c:strCache>
            </c:strRef>
          </c:cat>
          <c:val>
            <c:numRef>
              <c:f>Sheet1!$C$2:$C$13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F9-4B25-8B99-68168BB93D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Peer Women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Clinical Practice</c:v>
                </c:pt>
                <c:pt idx="1">
                  <c:v>Faculty Recruitment and Retention</c:v>
                </c:pt>
                <c:pt idx="2">
                  <c:v>Compensation and Benefits</c:v>
                </c:pt>
                <c:pt idx="3">
                  <c:v>Collegiality and Collaboration</c:v>
                </c:pt>
                <c:pt idx="4">
                  <c:v>Promotion Equality</c:v>
                </c:pt>
                <c:pt idx="5">
                  <c:v>Growth Opportunities</c:v>
                </c:pt>
                <c:pt idx="6">
                  <c:v>Relationship with Supervisor</c:v>
                </c:pt>
                <c:pt idx="7">
                  <c:v>Medical School Governance</c:v>
                </c:pt>
                <c:pt idx="8">
                  <c:v>Department Governance</c:v>
                </c:pt>
                <c:pt idx="9">
                  <c:v>Workplace Culture</c:v>
                </c:pt>
                <c:pt idx="10">
                  <c:v>Focus on Medical School Mission</c:v>
                </c:pt>
                <c:pt idx="11">
                  <c:v>My Job</c:v>
                </c:pt>
              </c:strCache>
            </c:strRef>
          </c:cat>
          <c:val>
            <c:numRef>
              <c:f>Sheet1!$D$2:$D$13</c:f>
              <c:numCache>
                <c:formatCode>0.00%</c:formatCode>
                <c:ptCount val="12"/>
                <c:pt idx="0">
                  <c:v>47.5</c:v>
                </c:pt>
                <c:pt idx="1">
                  <c:v>59.4</c:v>
                </c:pt>
                <c:pt idx="2">
                  <c:v>60.9</c:v>
                </c:pt>
                <c:pt idx="3">
                  <c:v>70.7</c:v>
                </c:pt>
                <c:pt idx="4">
                  <c:v>69.2</c:v>
                </c:pt>
                <c:pt idx="5">
                  <c:v>58.5</c:v>
                </c:pt>
                <c:pt idx="6">
                  <c:v>68.2</c:v>
                </c:pt>
                <c:pt idx="7">
                  <c:v>58.2</c:v>
                </c:pt>
                <c:pt idx="8">
                  <c:v>58.2</c:v>
                </c:pt>
                <c:pt idx="9">
                  <c:v>62.2</c:v>
                </c:pt>
                <c:pt idx="10">
                  <c:v>62.2</c:v>
                </c:pt>
                <c:pt idx="11">
                  <c:v>80.0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F9-4B25-8B99-68168BB93DC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Peer Men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Clinical Practice</c:v>
                </c:pt>
                <c:pt idx="1">
                  <c:v>Faculty Recruitment and Retention</c:v>
                </c:pt>
                <c:pt idx="2">
                  <c:v>Compensation and Benefits</c:v>
                </c:pt>
                <c:pt idx="3">
                  <c:v>Collegiality and Collaboration</c:v>
                </c:pt>
                <c:pt idx="4">
                  <c:v>Promotion Equality</c:v>
                </c:pt>
                <c:pt idx="5">
                  <c:v>Growth Opportunities</c:v>
                </c:pt>
                <c:pt idx="6">
                  <c:v>Relationship with Supervisor</c:v>
                </c:pt>
                <c:pt idx="7">
                  <c:v>Medical School Governance</c:v>
                </c:pt>
                <c:pt idx="8">
                  <c:v>Department Governance</c:v>
                </c:pt>
                <c:pt idx="9">
                  <c:v>Workplace Culture</c:v>
                </c:pt>
                <c:pt idx="10">
                  <c:v>Focus on Medical School Mission</c:v>
                </c:pt>
                <c:pt idx="11">
                  <c:v>My Job</c:v>
                </c:pt>
              </c:strCache>
            </c:strRef>
          </c:cat>
          <c:val>
            <c:numRef>
              <c:f>Sheet1!$E$2:$E$13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F9-4B25-8B99-68168BB93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2728008"/>
        <c:axId val="2092729976"/>
      </c:barChart>
      <c:catAx>
        <c:axId val="20927280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092729976"/>
        <c:crosses val="autoZero"/>
        <c:auto val="1"/>
        <c:lblAlgn val="ctr"/>
        <c:lblOffset val="100"/>
        <c:noMultiLvlLbl val="0"/>
      </c:catAx>
      <c:valAx>
        <c:axId val="2092729976"/>
        <c:scaling>
          <c:orientation val="minMax"/>
          <c:max val="100.0"/>
        </c:scaling>
        <c:delete val="0"/>
        <c:axPos val="b"/>
        <c:majorGridlines/>
        <c:numFmt formatCode="#,##0" sourceLinked="0"/>
        <c:majorTickMark val="none"/>
        <c:minorTickMark val="none"/>
        <c:tickLblPos val="nextTo"/>
        <c:crossAx val="2092728008"/>
        <c:crosses val="autoZero"/>
        <c:crossBetween val="between"/>
        <c:majorUnit val="20.0"/>
        <c:minorUnit val="4.0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2299784388"/>
          <c:y val="0.0436506514529995"/>
          <c:w val="0.76766499497699"/>
          <c:h val="0.7501082873622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 or Disagree</c:v>
                </c:pt>
              </c:strCache>
            </c:strRef>
          </c:tx>
          <c:spPr>
            <a:solidFill>
              <a:srgbClr val="FDF58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</c:v>
                </c:pt>
                <c:pt idx="1">
                  <c:v>0.138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17-4609-A546-2DFCEE36B9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9ABCEE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0.175</c:v>
                </c:pt>
                <c:pt idx="1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17-4609-A546-2DFCEE36B9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Agree or Agree</c:v>
                </c:pt>
              </c:strCache>
            </c:strRef>
          </c:tx>
          <c:spPr>
            <a:solidFill>
              <a:srgbClr val="A4D8A6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0.255</c:v>
                </c:pt>
                <c:pt idx="1">
                  <c:v>0.356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117-4609-A546-2DFCEE36B9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don't know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0.37</c:v>
                </c:pt>
                <c:pt idx="1">
                  <c:v>0.34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117-4609-A546-2DFCEE36B9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100"/>
        <c:axId val="2092429064"/>
        <c:axId val="2028896056"/>
      </c:barChart>
      <c:catAx>
        <c:axId val="2092429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28896056"/>
        <c:crosses val="autoZero"/>
        <c:auto val="1"/>
        <c:lblAlgn val="ctr"/>
        <c:lblOffset val="100"/>
        <c:noMultiLvlLbl val="0"/>
      </c:catAx>
      <c:valAx>
        <c:axId val="202889605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9242906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183152105986752"/>
          <c:y val="0.854627338249386"/>
          <c:w val="0.785591801024872"/>
          <c:h val="0.129499645877599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2299784388"/>
          <c:y val="0.0436506514529995"/>
          <c:w val="0.76766499497699"/>
          <c:h val="0.7501082873622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 or disagree</c:v>
                </c:pt>
              </c:strCache>
            </c:strRef>
          </c:tx>
          <c:spPr>
            <a:solidFill>
              <a:srgbClr val="FDF58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0.16</c:v>
                </c:pt>
                <c:pt idx="1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C8-42FD-957B-9045B7D04F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9ABCEE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0.18</c:v>
                </c:pt>
                <c:pt idx="1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C8-42FD-957B-9045B7D04F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agree or agree</c:v>
                </c:pt>
              </c:strCache>
            </c:strRef>
          </c:tx>
          <c:spPr>
            <a:solidFill>
              <a:srgbClr val="A4D8A6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0.42</c:v>
                </c:pt>
                <c:pt idx="1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C8-42FD-957B-9045B7D04F4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don't know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UC Women</c:v>
                </c:pt>
                <c:pt idx="1">
                  <c:v>UC Men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0.23</c:v>
                </c:pt>
                <c:pt idx="1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C8-42FD-957B-9045B7D04F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100"/>
        <c:axId val="2076493368"/>
        <c:axId val="2076496568"/>
      </c:barChart>
      <c:catAx>
        <c:axId val="2076493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6496568"/>
        <c:crosses val="autoZero"/>
        <c:auto val="1"/>
        <c:lblAlgn val="ctr"/>
        <c:lblOffset val="100"/>
        <c:noMultiLvlLbl val="0"/>
      </c:catAx>
      <c:valAx>
        <c:axId val="207649656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7649336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68267219078236"/>
          <c:w val="0.88950656167979"/>
          <c:h val="0.115859810921573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</a:t>
            </a:r>
            <a:r>
              <a:rPr lang="en-US" baseline="0" dirty="0" smtClean="0"/>
              <a:t> be promoted in rank, what I must do in this mission area is clear to me: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UC Women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Patient care/client services</c:v>
                </c:pt>
                <c:pt idx="1">
                  <c:v>Research/scholarship</c:v>
                </c:pt>
                <c:pt idx="2">
                  <c:v>Administration/Institutional Service</c:v>
                </c:pt>
                <c:pt idx="3">
                  <c:v>Teaching/education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32.0</c:v>
                </c:pt>
                <c:pt idx="1">
                  <c:v>32.0</c:v>
                </c:pt>
                <c:pt idx="2">
                  <c:v>29.0</c:v>
                </c:pt>
                <c:pt idx="3">
                  <c:v>35.0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37-4F47-B998-1575D1F333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UC Men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Patient care/client services</c:v>
                </c:pt>
                <c:pt idx="1">
                  <c:v>Research/scholarship</c:v>
                </c:pt>
                <c:pt idx="2">
                  <c:v>Administration/Institutional Service</c:v>
                </c:pt>
                <c:pt idx="3">
                  <c:v>Teaching/education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44.0</c:v>
                </c:pt>
                <c:pt idx="1">
                  <c:v>50.0</c:v>
                </c:pt>
                <c:pt idx="2">
                  <c:v>43.0</c:v>
                </c:pt>
                <c:pt idx="3">
                  <c:v>49.0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37-4F47-B998-1575D1F33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0528904"/>
        <c:axId val="2040581272"/>
      </c:barChart>
      <c:catAx>
        <c:axId val="2040528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040581272"/>
        <c:crosses val="autoZero"/>
        <c:auto val="1"/>
        <c:lblAlgn val="ctr"/>
        <c:lblOffset val="100"/>
        <c:noMultiLvlLbl val="0"/>
      </c:catAx>
      <c:valAx>
        <c:axId val="2040581272"/>
        <c:scaling>
          <c:orientation val="minMax"/>
          <c:max val="100.0"/>
        </c:scaling>
        <c:delete val="0"/>
        <c:axPos val="b"/>
        <c:majorGridlines/>
        <c:numFmt formatCode="#,##0" sourceLinked="0"/>
        <c:majorTickMark val="none"/>
        <c:minorTickMark val="none"/>
        <c:tickLblPos val="nextTo"/>
        <c:crossAx val="2040528904"/>
        <c:crosses val="autoZero"/>
        <c:crossBetween val="between"/>
        <c:majorUnit val="20.0"/>
        <c:minorUnit val="4.0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0.39048</cdr:x>
      <cdr:y>0.28654</cdr:y>
    </cdr:from>
    <cdr:to>
      <cdr:x>0.58095</cdr:x>
      <cdr:y>0.31829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3124200" y="1375568"/>
          <a:ext cx="1524000" cy="152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0.39048</cdr:x>
      <cdr:y>0.50248</cdr:y>
    </cdr:from>
    <cdr:to>
      <cdr:x>0.58095</cdr:x>
      <cdr:y>0.55556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3124200" y="2412206"/>
          <a:ext cx="1524000" cy="2547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0.41905</cdr:x>
      <cdr:y>0.33333</cdr:y>
    </cdr:from>
    <cdr:to>
      <cdr:x>0.54286</cdr:x>
      <cdr:y>0.39683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52800" y="1600200"/>
          <a:ext cx="990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0.41905</cdr:x>
      <cdr:y>0.34921</cdr:y>
    </cdr:from>
    <cdr:to>
      <cdr:x>0.54286</cdr:x>
      <cdr:y>0.47619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352800" y="1676400"/>
          <a:ext cx="990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10% absolute difference</a:t>
          </a:r>
        </a:p>
        <a:p xmlns:a="http://schemas.openxmlformats.org/drawingml/2006/main">
          <a:r>
            <a:rPr lang="en-US" dirty="0" smtClean="0"/>
            <a:t>p=0.012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0.41905</cdr:x>
      <cdr:y>0.26984</cdr:y>
    </cdr:from>
    <cdr:to>
      <cdr:x>0.54286</cdr:x>
      <cdr:y>0.42857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52800" y="1295400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0.4381</cdr:x>
      <cdr:y>0.26984</cdr:y>
    </cdr:from>
    <cdr:to>
      <cdr:x>0.55238</cdr:x>
      <cdr:y>0.44444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05200" y="1295400"/>
          <a:ext cx="9144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27% absolute difference</a:t>
          </a:r>
        </a:p>
        <a:p xmlns:a="http://schemas.openxmlformats.org/drawingml/2006/main">
          <a:r>
            <a:rPr lang="en-US" dirty="0" smtClean="0"/>
            <a:t>p&lt;0.001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0.73451</cdr:x>
      <cdr:y>0.7375</cdr:y>
    </cdr:from>
    <cdr:to>
      <cdr:x>0.86305</cdr:x>
      <cdr:y>0.8375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0" y="4495800"/>
          <a:ext cx="10668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10% absolute difference, p&lt;0.001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0.39048</cdr:x>
      <cdr:y>0.42857</cdr:y>
    </cdr:from>
    <cdr:to>
      <cdr:x>0.58095</cdr:x>
      <cdr:y>0.49206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124200" y="2057400"/>
          <a:ext cx="1524000" cy="304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0.4381</cdr:x>
      <cdr:y>0.19048</cdr:y>
    </cdr:from>
    <cdr:to>
      <cdr:x>0.54286</cdr:x>
      <cdr:y>0.36508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05200" y="914400"/>
          <a:ext cx="8382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10% absolute difference p=0.04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0.39048</cdr:x>
      <cdr:y>0.44444</cdr:y>
    </cdr:from>
    <cdr:to>
      <cdr:x>0.59048</cdr:x>
      <cdr:y>0.44444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124200" y="2133600"/>
          <a:ext cx="16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0.42857</cdr:x>
      <cdr:y>0.1746</cdr:y>
    </cdr:from>
    <cdr:to>
      <cdr:x>0.53333</cdr:x>
      <cdr:y>0.34921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29000" y="838200"/>
          <a:ext cx="8382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2% absolute difference</a:t>
          </a:r>
        </a:p>
        <a:p xmlns:a="http://schemas.openxmlformats.org/drawingml/2006/main">
          <a:r>
            <a:rPr lang="en-US" dirty="0"/>
            <a:t>p</a:t>
          </a:r>
          <a:r>
            <a:rPr lang="en-US" dirty="0" smtClean="0"/>
            <a:t>=NS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182801-AED9-4545-8EC9-F73685266B41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C4A929-4C12-4939-B7A3-F2EF765836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56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953160-54B8-4789-ABC3-61EEF5E76B7E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B22D4F-EA43-4B3B-813D-98955103A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6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 and governance structures</a:t>
            </a:r>
            <a:r>
              <a:rPr lang="en-US" baseline="0" dirty="0" smtClean="0"/>
              <a:t> = public vs private; financial relationship to parent university (integrated or freestanding); Research intensity based on federal research expenditures.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4811-1A15-40C9-B1A1-B4D208220B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5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6450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school created a number of questions unique to our workplace that were added to the Faculty</a:t>
            </a:r>
            <a:r>
              <a:rPr lang="en-US" baseline="0" dirty="0" smtClean="0"/>
              <a:t> Forward survey. Here we present some data from these custom questions to address the priorities specific to our medical school.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883B3-8985-4DAD-A861-54AE744707C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6450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school created a number of questions unique to our workplace that were added to the Faculty</a:t>
            </a:r>
            <a:r>
              <a:rPr lang="en-US" baseline="0" dirty="0" smtClean="0"/>
              <a:t> Forward survey. Here we present some data from these custom questions to address the priorities specific to our medical school.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883B3-8985-4DAD-A861-54AE744707C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6450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883B3-8985-4DAD-A861-54AE744707C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5C48C-DD03-4C8E-BE03-222551718B64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960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</a:t>
            </a:r>
            <a:r>
              <a:rPr lang="en-US" baseline="0" dirty="0" smtClean="0"/>
              <a:t> the Extended Methodology of your report for survey respondent Ns and percentages.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4811-1A15-40C9-B1A1-B4D208220B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4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2D4F-EA43-4B3B-813D-98955103AA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8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2D4F-EA43-4B3B-813D-98955103AA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2D4F-EA43-4B3B-813D-98955103AA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8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6450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school created a number of questions unique to our workplace that were added to the Faculty</a:t>
            </a:r>
            <a:r>
              <a:rPr lang="en-US" baseline="0" dirty="0" smtClean="0"/>
              <a:t> Forward survey. Here we present some data from these custom questions to address the priorities specific to our medical school.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883B3-8985-4DAD-A861-54AE744707C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6450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school created a number of questions unique to our workplace that were added to the Faculty</a:t>
            </a:r>
            <a:r>
              <a:rPr lang="en-US" baseline="0" dirty="0" smtClean="0"/>
              <a:t> Forward survey. Here we present some data from these custom questions to address the priorities specific to our medical school.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883B3-8985-4DAD-A861-54AE744707C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2D4F-EA43-4B3B-813D-98955103AA4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8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2D4F-EA43-4B3B-813D-98955103AA4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C50AB-AA3A-4CF3-ADBC-359BF8B6E4B9}" type="datetimeFigureOut">
              <a:rPr lang="en-US" smtClean="0"/>
              <a:pPr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37AE9-6B4E-46EA-94C2-2A32F537A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53536"/>
            <a:ext cx="9143999" cy="228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AAMC Faculty Forward Engagement Survey Results</a:t>
            </a:r>
          </a:p>
          <a:p>
            <a:pPr>
              <a:spcBef>
                <a:spcPts val="0"/>
              </a:spcBef>
            </a:pPr>
            <a:endParaRPr lang="en-US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 College of Medicine</a:t>
            </a: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Gender</a:t>
            </a:r>
          </a:p>
        </p:txBody>
      </p:sp>
      <p:pic>
        <p:nvPicPr>
          <p:cNvPr id="5" name="Picture 15" descr="PPT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733" y="5486047"/>
            <a:ext cx="2082800" cy="11038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" name="Picture 5" descr="FF_logo_peo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868" y="5212291"/>
            <a:ext cx="1089886" cy="14626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267" y="5212291"/>
            <a:ext cx="2836334" cy="160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2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24532254"/>
              </p:ext>
            </p:extLst>
          </p:nvPr>
        </p:nvGraphicFramePr>
        <p:xfrm>
          <a:off x="152400" y="381000"/>
          <a:ext cx="8839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00" y="6493877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favorable (i.e., agreement or satisfaction)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52800" y="3250745"/>
            <a:ext cx="3429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07568" y="3657600"/>
            <a:ext cx="383143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4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6763" cy="620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Promotion Equality</a:t>
            </a:r>
            <a:endParaRPr lang="en-US" sz="3600" b="1" i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88300" cy="838200"/>
          </a:xfrm>
        </p:spPr>
        <p:txBody>
          <a:bodyPr>
            <a:normAutofit fontScale="85000" lnSpcReduction="10000"/>
          </a:bodyPr>
          <a:lstStyle/>
          <a:p>
            <a:pPr>
              <a:buClrTx/>
            </a:pPr>
            <a:r>
              <a:rPr lang="en-US" sz="2800" dirty="0" smtClean="0"/>
              <a:t>At my medical school the criteria for promotion are consistently applied to faculty across comparable positions</a:t>
            </a:r>
          </a:p>
          <a:p>
            <a:pPr>
              <a:buClr>
                <a:schemeClr val="tx1"/>
              </a:buClr>
              <a:buNone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011839"/>
            <a:ext cx="2286000" cy="84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20376826"/>
              </p:ext>
            </p:extLst>
          </p:nvPr>
        </p:nvGraphicFramePr>
        <p:xfrm>
          <a:off x="609600" y="19050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6877710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6568" y="126206"/>
            <a:ext cx="8386763" cy="620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Promotion Equality</a:t>
            </a:r>
            <a:endParaRPr lang="en-US" sz="3600" b="1" i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753267"/>
            <a:ext cx="7988300" cy="838200"/>
          </a:xfrm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en-US" sz="2800" dirty="0" smtClean="0"/>
              <a:t>My medical school offers equal opportunities to all faculty members regardless of gender</a:t>
            </a:r>
          </a:p>
          <a:p>
            <a:pPr>
              <a:buClr>
                <a:schemeClr val="tx1"/>
              </a:buClr>
              <a:buNone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011839"/>
            <a:ext cx="2286000" cy="84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78388703"/>
              </p:ext>
            </p:extLst>
          </p:nvPr>
        </p:nvGraphicFramePr>
        <p:xfrm>
          <a:off x="685800" y="1591466"/>
          <a:ext cx="8001000" cy="519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3810000" y="2590800"/>
            <a:ext cx="16002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31431" y="4371974"/>
            <a:ext cx="1578769" cy="88582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8608818"/>
              </p:ext>
            </p:extLst>
          </p:nvPr>
        </p:nvGraphicFramePr>
        <p:xfrm>
          <a:off x="76200" y="228600"/>
          <a:ext cx="8991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632460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favorable (i.e., agreement or satisfaction)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0" y="46482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12% absolute </a:t>
            </a:r>
            <a:r>
              <a:rPr lang="en-US" sz="1100" dirty="0" smtClean="0"/>
              <a:t>difference</a:t>
            </a:r>
          </a:p>
          <a:p>
            <a:r>
              <a:rPr lang="en-US" sz="1100" dirty="0"/>
              <a:t>p</a:t>
            </a:r>
            <a:r>
              <a:rPr lang="en-US" sz="1100" dirty="0" smtClean="0"/>
              <a:t>=0.004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9480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16504987"/>
              </p:ext>
            </p:extLst>
          </p:nvPr>
        </p:nvGraphicFramePr>
        <p:xfrm>
          <a:off x="228600" y="228600"/>
          <a:ext cx="829945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632460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favorable (i.e., agreement or satisfaction)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46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6763" cy="620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Professional Development</a:t>
            </a:r>
            <a:endParaRPr lang="en-US" sz="3600" b="1" i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88300" cy="838200"/>
          </a:xfrm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en-US" sz="2800" dirty="0" smtClean="0"/>
              <a:t>I am satisfied with the pace of my professional advancement at this medical school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011839"/>
            <a:ext cx="2286000" cy="84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29583406"/>
              </p:ext>
            </p:extLst>
          </p:nvPr>
        </p:nvGraphicFramePr>
        <p:xfrm>
          <a:off x="685800" y="19050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810000" y="2286000"/>
            <a:ext cx="16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941313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6763" cy="620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Professional Development</a:t>
            </a:r>
            <a:endParaRPr lang="en-US" sz="3600" b="1" i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88300" cy="838200"/>
          </a:xfrm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en-US" sz="2800" dirty="0" smtClean="0"/>
              <a:t>I am satisfied with my opportunities for professional development at this medical school</a:t>
            </a:r>
          </a:p>
          <a:p>
            <a:pPr>
              <a:buClr>
                <a:schemeClr val="tx1"/>
              </a:buClr>
              <a:buNone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011839"/>
            <a:ext cx="2286000" cy="84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62534426"/>
              </p:ext>
            </p:extLst>
          </p:nvPr>
        </p:nvGraphicFramePr>
        <p:xfrm>
          <a:off x="685800" y="19050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810000" y="2209800"/>
            <a:ext cx="16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047011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531813"/>
            <a:ext cx="9144000" cy="6207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89000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en-US" sz="3600" kern="0" dirty="0" smtClean="0">
                <a:solidFill>
                  <a:srgbClr val="800000"/>
                </a:solidFill>
                <a:latin typeface="Arial Black"/>
                <a:ea typeface="+mn-ea"/>
                <a:cs typeface="+mn-cs"/>
              </a:rPr>
              <a:t>Qualitative Comments</a:t>
            </a:r>
            <a:endParaRPr lang="en-US" sz="3600" kern="0" dirty="0">
              <a:solidFill>
                <a:srgbClr val="800000"/>
              </a:solidFill>
              <a:latin typeface="Arial Black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0952" y="2703016"/>
            <a:ext cx="7623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Better communication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Value and support non-revenue-generating activities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a. Stable Leadership (Dean)</a:t>
            </a:r>
          </a:p>
          <a:p>
            <a:pPr marL="465138"/>
            <a:r>
              <a:rPr lang="en-US" sz="2400" dirty="0" smtClean="0"/>
              <a:t>b. Encourage inter-departmental collaborations </a:t>
            </a:r>
          </a:p>
          <a:p>
            <a:pPr marL="465138"/>
            <a:r>
              <a:rPr lang="en-US" sz="2400" dirty="0"/>
              <a:t>	</a:t>
            </a:r>
            <a:r>
              <a:rPr lang="en-US" sz="2400" dirty="0" smtClean="0"/>
              <a:t>– for both clinical care and research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a. Better intramural support for research</a:t>
            </a:r>
          </a:p>
          <a:p>
            <a:pPr marL="465138"/>
            <a:r>
              <a:rPr lang="en-US" sz="2400" dirty="0" smtClean="0"/>
              <a:t>b. Increased financial support for education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1688" y="1262253"/>
            <a:ext cx="805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smtClean="0"/>
              <a:t>…</a:t>
            </a:r>
            <a:r>
              <a:rPr lang="en-US" sz="2800" b="1" dirty="0" smtClean="0"/>
              <a:t>tell </a:t>
            </a:r>
            <a:r>
              <a:rPr lang="en-US" sz="2800" b="1" dirty="0"/>
              <a:t>us the number one thing that you feel your medical school could do to improve the workplace.</a:t>
            </a:r>
          </a:p>
        </p:txBody>
      </p:sp>
    </p:spTree>
    <p:extLst>
      <p:ext uri="{BB962C8B-B14F-4D97-AF65-F5344CB8AC3E}">
        <p14:creationId xmlns:p14="http://schemas.microsoft.com/office/powerpoint/2010/main" val="3952506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My Summary</a:t>
            </a:r>
            <a:endParaRPr lang="en-US" sz="3600" b="1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Women and men spend their time at work similarly</a:t>
            </a:r>
          </a:p>
          <a:p>
            <a:pPr lvl="1"/>
            <a:r>
              <a:rPr lang="en-US" dirty="0" smtClean="0"/>
              <a:t>Men work about 4 hours more per week</a:t>
            </a:r>
          </a:p>
          <a:p>
            <a:pPr lvl="1"/>
            <a:r>
              <a:rPr lang="en-US" dirty="0" smtClean="0"/>
              <a:t>Women have more family responsibilities as rationale for part-time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Women have less overall job satisfaction than men at UC, and less than women at other peer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0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My Summary</a:t>
            </a:r>
            <a:endParaRPr lang="en-US" sz="3600" b="1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respond more negatively than men in terms of promotion equality, growth opportunities, relationship with supervisor, and departmental governance.</a:t>
            </a:r>
          </a:p>
          <a:p>
            <a:pPr lvl="1"/>
            <a:r>
              <a:rPr lang="en-US" dirty="0" smtClean="0"/>
              <a:t>Promotion equality and growth opportunities also significantly less than peer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5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531813"/>
            <a:ext cx="91440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8890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DADDFE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Overview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8291" y="1560513"/>
            <a:ext cx="4524375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Methodology</a:t>
            </a:r>
          </a:p>
          <a:p>
            <a:pPr marL="804863" marR="0" lvl="2" indent="-292100" algn="l" defTabSz="889000" rtl="0" eaLnBrk="1" fontAlgn="base" latinLnBrk="0" hangingPunct="1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Survey administration</a:t>
            </a:r>
          </a:p>
          <a:p>
            <a:pPr marL="804863" marR="0" lvl="2" indent="-292100" algn="l" defTabSz="889000" rtl="0" eaLnBrk="1" fontAlgn="base" latinLnBrk="0" hangingPunct="1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Respondent characteristics</a:t>
            </a:r>
          </a:p>
          <a:p>
            <a:pPr marL="804863" marR="0" lvl="2" indent="-292100" algn="l" defTabSz="889000" rtl="0" eaLnBrk="1" fontAlgn="base" latinLnBrk="0" hangingPunct="1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92F6D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92F6D"/>
              </a:solidFill>
              <a:effectLst/>
              <a:uLnTx/>
              <a:uFillTx/>
              <a:latin typeface="Arial"/>
            </a:endParaRPr>
          </a:p>
          <a:p>
            <a:pPr marL="398463" lvl="1" indent="-28416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Tx/>
              <a:buChar char="•"/>
              <a:defRPr/>
            </a:pPr>
            <a:r>
              <a:rPr lang="en-US" sz="2800" kern="0" dirty="0">
                <a:solidFill>
                  <a:srgbClr val="092F6D"/>
                </a:solidFill>
                <a:latin typeface="Arial"/>
              </a:rPr>
              <a:t>Results</a:t>
            </a:r>
          </a:p>
          <a:p>
            <a:pPr marL="804863" lvl="2" indent="-292100" defTabSz="889000" fontAlgn="base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Global satisfaction</a:t>
            </a:r>
          </a:p>
          <a:p>
            <a:pPr marL="804863" lvl="2" indent="-292100" defTabSz="889000" fontAlgn="base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Summary scores</a:t>
            </a:r>
          </a:p>
          <a:p>
            <a:pPr marL="804863" lvl="2" indent="-292100" defTabSz="889000" fontAlgn="base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Item-level results</a:t>
            </a:r>
          </a:p>
          <a:p>
            <a:pPr marL="804863" lvl="2" indent="-292100" defTabSz="889000" fontAlgn="base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Benchmarking</a:t>
            </a:r>
          </a:p>
          <a:p>
            <a:pPr marL="512763" lvl="2" defTabSz="889000" fontAlgn="base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00000"/>
              </a:buClr>
              <a:buSzPct val="80000"/>
              <a:defRPr/>
            </a:pPr>
            <a:endParaRPr lang="en-US" sz="1000" kern="0" dirty="0">
              <a:solidFill>
                <a:srgbClr val="000000"/>
              </a:solidFill>
              <a:latin typeface="Arial"/>
            </a:endParaRP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Priority Areas</a:t>
            </a: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92F6D"/>
              </a:solidFill>
              <a:effectLst/>
              <a:uLnTx/>
              <a:uFillTx/>
              <a:latin typeface="Arial"/>
            </a:endParaRP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Next Steps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804863" marR="0" lvl="2" indent="-292100" algn="l" defTabSz="889000" rtl="0" eaLnBrk="1" fontAlgn="base" latinLnBrk="0" hangingPunct="1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92F6D"/>
              </a:solidFill>
              <a:effectLst/>
              <a:uLnTx/>
              <a:uFillTx/>
              <a:latin typeface="Arial"/>
            </a:endParaRPr>
          </a:p>
          <a:p>
            <a:pPr marL="804863" marR="0" lvl="2" indent="-292100" algn="l" defTabSz="889000" rtl="0" eaLnBrk="1" fontAlgn="base" latinLnBrk="0" hangingPunct="1">
              <a:lnSpc>
                <a:spcPct val="88000"/>
              </a:lnSpc>
              <a:spcBef>
                <a:spcPct val="25000"/>
              </a:spcBef>
              <a:spcAft>
                <a:spcPct val="0"/>
              </a:spcAft>
              <a:buClr>
                <a:srgbClr val="092F6D"/>
              </a:buClr>
              <a:buSzPct val="80000"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92F6D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455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My Summary</a:t>
            </a:r>
            <a:endParaRPr lang="en-US" sz="3600" b="1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are more likely to believe that promotion practices at UC are not fairly applied and discriminate against women</a:t>
            </a:r>
          </a:p>
          <a:p>
            <a:endParaRPr lang="en-US" dirty="0"/>
          </a:p>
          <a:p>
            <a:r>
              <a:rPr lang="en-US" dirty="0" smtClean="0"/>
              <a:t> Women have a significant knowledge gap when it comes to requirements for promotion</a:t>
            </a:r>
          </a:p>
          <a:p>
            <a:pPr lvl="1"/>
            <a:r>
              <a:rPr lang="en-US" dirty="0" smtClean="0"/>
              <a:t>Much lower than women at peer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26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My Summary</a:t>
            </a:r>
            <a:endParaRPr lang="en-US" sz="3600" b="1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are less satisfied with the pace of their professional advancement than men</a:t>
            </a:r>
          </a:p>
          <a:p>
            <a:endParaRPr lang="en-US" dirty="0" smtClean="0"/>
          </a:p>
          <a:p>
            <a:r>
              <a:rPr lang="en-US" dirty="0" smtClean="0"/>
              <a:t>Women are equally satisfied to men in terms of access to professional development opportunities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39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1813"/>
            <a:ext cx="9144000" cy="620712"/>
          </a:xfrm>
          <a:prstGeom prst="rect">
            <a:avLst/>
          </a:prstGeom>
        </p:spPr>
        <p:txBody>
          <a:bodyPr/>
          <a:lstStyle/>
          <a:p>
            <a:pPr lvl="0" defTabSz="889000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en-US" sz="3600" kern="0" dirty="0" smtClean="0">
                <a:solidFill>
                  <a:srgbClr val="800000"/>
                </a:solidFill>
                <a:latin typeface="Arial Black"/>
                <a:ea typeface="+mn-ea"/>
                <a:cs typeface="+mn-cs"/>
              </a:rPr>
              <a:t>Next Steps</a:t>
            </a:r>
            <a:endParaRPr lang="en-US" sz="3600" kern="0" dirty="0">
              <a:solidFill>
                <a:srgbClr val="800000"/>
              </a:solidFill>
              <a:latin typeface="Arial Black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0" y="1357312"/>
            <a:ext cx="8523289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98463" marR="0" lvl="1" indent="-284163" algn="l" defTabSz="889000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Arial"/>
              </a:rPr>
              <a:t>January/February</a:t>
            </a:r>
            <a:r>
              <a:rPr lang="en-US" sz="3200" kern="0" dirty="0" smtClean="0">
                <a:solidFill>
                  <a:srgbClr val="092F6D"/>
                </a:solidFill>
                <a:latin typeface="Arial"/>
              </a:rPr>
              <a:t> – Data dissemination</a:t>
            </a:r>
          </a:p>
          <a:p>
            <a:pPr marL="1943100" lvl="4" indent="-457200" defTabSz="889000" fontAlgn="base"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 typeface="Wingdings" charset="2"/>
              <a:buChar char="Ø"/>
              <a:defRPr/>
            </a:pPr>
            <a:r>
              <a:rPr lang="en-US" sz="2800" kern="0" dirty="0" smtClean="0">
                <a:solidFill>
                  <a:srgbClr val="092F6D"/>
                </a:solidFill>
                <a:latin typeface="Arial"/>
              </a:rPr>
              <a:t>Department reports</a:t>
            </a:r>
          </a:p>
          <a:p>
            <a:pPr marL="1943100" lvl="4" indent="-457200" defTabSz="889000" fontAlgn="base"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 typeface="Wingdings" charset="2"/>
              <a:buChar char="Ø"/>
              <a:defRPr/>
            </a:pPr>
            <a:r>
              <a:rPr lang="en-US" sz="2800" kern="0" dirty="0" smtClean="0">
                <a:solidFill>
                  <a:srgbClr val="092F6D"/>
                </a:solidFill>
                <a:latin typeface="Arial"/>
              </a:rPr>
              <a:t>Demographic reports</a:t>
            </a:r>
          </a:p>
          <a:p>
            <a:pPr marL="398463" marR="0" lvl="1" indent="-284163" algn="l" defTabSz="889000" rtl="0" eaLnBrk="1" fontAlgn="base" latinLnBrk="0" hangingPunct="1">
              <a:lnSpc>
                <a:spcPct val="200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Arial"/>
              </a:rPr>
              <a:t>February/March</a:t>
            </a:r>
            <a:r>
              <a:rPr lang="en-US" sz="3200" kern="0" dirty="0" smtClean="0">
                <a:solidFill>
                  <a:srgbClr val="092F6D"/>
                </a:solidFill>
                <a:latin typeface="Arial"/>
              </a:rPr>
              <a:t> – Discussion and analysis</a:t>
            </a:r>
          </a:p>
          <a:p>
            <a:pPr marL="398463" marR="0" lvl="1" indent="-284163" algn="l" defTabSz="889000" rtl="0" eaLnBrk="1" fontAlgn="base" latinLnBrk="0" hangingPunct="1">
              <a:lnSpc>
                <a:spcPct val="200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Arial"/>
              </a:rPr>
              <a:t>April/May</a:t>
            </a:r>
            <a:r>
              <a:rPr lang="en-US" sz="3200" kern="0" dirty="0" smtClean="0">
                <a:solidFill>
                  <a:srgbClr val="092F6D"/>
                </a:solidFill>
                <a:latin typeface="Arial"/>
              </a:rPr>
              <a:t> – Recommendations/Action items</a:t>
            </a:r>
          </a:p>
          <a:p>
            <a:pPr marL="398463" marR="0" lvl="1" indent="-284163" algn="l" defTabSz="889000" rtl="0" eaLnBrk="1" fontAlgn="base" latinLnBrk="0" hangingPunct="1">
              <a:lnSpc>
                <a:spcPct val="200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Arial"/>
              </a:rPr>
              <a:t>June/July</a:t>
            </a:r>
            <a:r>
              <a:rPr lang="en-US" sz="3200" kern="0" dirty="0" smtClean="0">
                <a:solidFill>
                  <a:srgbClr val="092F6D"/>
                </a:solidFill>
                <a:latin typeface="Arial"/>
              </a:rPr>
              <a:t> – Begin implementation</a:t>
            </a:r>
            <a:endParaRPr lang="en-US" sz="800" kern="0" dirty="0" smtClean="0">
              <a:solidFill>
                <a:srgbClr val="092F6D"/>
              </a:solidFill>
              <a:latin typeface="Arial"/>
            </a:endParaRPr>
          </a:p>
          <a:p>
            <a:pPr lvl="1" fontAlgn="base">
              <a:lnSpc>
                <a:spcPct val="20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3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6763" cy="620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Next Steps for WIMS?</a:t>
            </a:r>
            <a:endParaRPr lang="en-US" sz="3600" b="1" i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371600"/>
            <a:ext cx="5016500" cy="47244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Review results with committee members </a:t>
            </a: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</a:pPr>
            <a:endParaRPr lang="en-US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Identify high priority issues</a:t>
            </a:r>
          </a:p>
          <a:p>
            <a:pPr>
              <a:buClr>
                <a:schemeClr val="tx2"/>
              </a:buClr>
            </a:pPr>
            <a:endParaRPr lang="en-US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Recommend actions to address high priority issues</a:t>
            </a:r>
          </a:p>
          <a:p>
            <a:pPr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Dr. Kleindorfer to present these recommendations to the Dean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011839"/>
            <a:ext cx="2286000" cy="84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thedailybalance.com/wp-content/uploads/action-pl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3655314" cy="29718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674688"/>
            <a:ext cx="8386762" cy="62071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itchFamily="34" charset="0"/>
              </a:rPr>
              <a:t>Discussion Questions</a:t>
            </a:r>
            <a:endParaRPr lang="en-U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959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6463"/>
            <a:ext cx="8534399" cy="4645738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Based on our gender-based survey results, what area(s) do you think should be addressed first?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What approach or combination of approaches work best for our needs?</a:t>
            </a:r>
          </a:p>
          <a:p>
            <a:pPr lvl="1">
              <a:spcAft>
                <a:spcPts val="1200"/>
              </a:spcAft>
              <a:buNone/>
            </a:pP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90789" name="Text Box 5"/>
          <p:cNvSpPr txBox="1">
            <a:spLocks noChangeArrowheads="1"/>
          </p:cNvSpPr>
          <p:nvPr/>
        </p:nvSpPr>
        <p:spPr bwMode="auto">
          <a:xfrm>
            <a:off x="296863" y="6061075"/>
            <a:ext cx="184150" cy="39687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011839"/>
            <a:ext cx="2286000" cy="84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1813"/>
            <a:ext cx="9144000" cy="620712"/>
          </a:xfrm>
          <a:prstGeom prst="rect">
            <a:avLst/>
          </a:prstGeom>
        </p:spPr>
        <p:txBody>
          <a:bodyPr/>
          <a:lstStyle/>
          <a:p>
            <a:pPr lvl="0" defTabSz="889000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en-US" sz="3600" kern="0" dirty="0" smtClean="0">
                <a:solidFill>
                  <a:srgbClr val="800000"/>
                </a:solidFill>
                <a:latin typeface="Arial Black"/>
                <a:ea typeface="+mn-ea"/>
                <a:cs typeface="+mn-cs"/>
              </a:rPr>
              <a:t>Survey Administration</a:t>
            </a:r>
            <a:endParaRPr lang="en-US" sz="3600" kern="0" dirty="0">
              <a:solidFill>
                <a:srgbClr val="800000"/>
              </a:solidFill>
              <a:latin typeface="Arial Black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57408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The AAMC has conducted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 the Faculty Forward Engagement Survey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at 25 U.S. medical schools.  These schools represent the comparative “cohort.”</a:t>
            </a:r>
          </a:p>
          <a:p>
            <a:pPr marL="114300" marR="0" lvl="1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92F6D"/>
              </a:solidFill>
              <a:effectLst/>
              <a:uLnTx/>
              <a:uFillTx/>
              <a:latin typeface="Arial"/>
            </a:endParaRP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rgbClr val="092F6D"/>
                </a:solidFill>
                <a:latin typeface="Arial"/>
              </a:rPr>
              <a:t>From this cohort, we were allowed to choose 4 schools as “peers” for benchmarking.</a:t>
            </a:r>
          </a:p>
          <a:p>
            <a:pPr marL="398463" lvl="1" indent="-28416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Tx/>
              <a:buChar char="•"/>
              <a:defRPr/>
            </a:pPr>
            <a:endParaRPr lang="en-US" sz="400" kern="0" dirty="0">
              <a:solidFill>
                <a:srgbClr val="092F6D"/>
              </a:solidFill>
              <a:latin typeface="Arial"/>
            </a:endParaRPr>
          </a:p>
          <a:p>
            <a:pPr lvl="1" fontAlgn="base"/>
            <a:r>
              <a:rPr lang="en-US" sz="1600" dirty="0">
                <a:latin typeface="Arial" pitchFamily="34" charset="0"/>
                <a:cs typeface="Arial" pitchFamily="34" charset="0"/>
              </a:rPr>
              <a:t>Boston University School of Medicine</a:t>
            </a:r>
          </a:p>
          <a:p>
            <a:pPr lvl="1" fontAlgn="base"/>
            <a:r>
              <a:rPr lang="en-US" sz="1600" dirty="0">
                <a:latin typeface="Arial" pitchFamily="34" charset="0"/>
                <a:cs typeface="Arial" pitchFamily="34" charset="0"/>
              </a:rPr>
              <a:t>University of California, Davis School of Medicine</a:t>
            </a:r>
          </a:p>
          <a:p>
            <a:pPr lvl="1" fontAlgn="base"/>
            <a:r>
              <a:rPr lang="en-US" sz="1600" dirty="0">
                <a:latin typeface="Arial" pitchFamily="34" charset="0"/>
                <a:cs typeface="Arial" pitchFamily="34" charset="0"/>
              </a:rPr>
              <a:t>University of New Mexico School of Medicine</a:t>
            </a:r>
          </a:p>
          <a:p>
            <a:pPr lvl="1" fontAlgn="base"/>
            <a:r>
              <a:rPr lang="en-US" sz="1600" dirty="0">
                <a:latin typeface="Arial" pitchFamily="34" charset="0"/>
                <a:cs typeface="Arial" pitchFamily="34" charset="0"/>
              </a:rPr>
              <a:t>University of South Florida College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Medicine</a:t>
            </a:r>
          </a:p>
          <a:p>
            <a:pPr lvl="1" fontAlgn="base"/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rgbClr val="092F6D"/>
                </a:solidFill>
                <a:latin typeface="Arial"/>
              </a:rPr>
              <a:t>Peer institutions were selected based on similarities with the UC COM in terms of: </a:t>
            </a:r>
          </a:p>
          <a:p>
            <a:pPr marL="1028700" lvl="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defRPr/>
            </a:pPr>
            <a:r>
              <a:rPr lang="en-US" sz="2400" kern="0" dirty="0" smtClean="0">
                <a:solidFill>
                  <a:srgbClr val="092F6D"/>
                </a:solidFill>
                <a:latin typeface="Arial"/>
              </a:rPr>
              <a:t>	1) number of faculty</a:t>
            </a:r>
          </a:p>
          <a:p>
            <a:pPr marL="1028700" lvl="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defRPr/>
            </a:pPr>
            <a:r>
              <a:rPr lang="en-US" sz="2400" kern="0" dirty="0" smtClean="0">
                <a:solidFill>
                  <a:srgbClr val="092F6D"/>
                </a:solidFill>
                <a:latin typeface="Arial"/>
              </a:rPr>
              <a:t>	2) organization and governance structures</a:t>
            </a:r>
          </a:p>
          <a:p>
            <a:pPr marL="1028700" lvl="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defRPr/>
            </a:pPr>
            <a:r>
              <a:rPr lang="en-US" sz="2400" kern="0" dirty="0" smtClean="0">
                <a:solidFill>
                  <a:srgbClr val="092F6D"/>
                </a:solidFill>
                <a:latin typeface="Arial"/>
              </a:rPr>
              <a:t>	3) structure of the faculty practice plan</a:t>
            </a:r>
          </a:p>
          <a:p>
            <a:pPr lvl="1" fontAlgn="base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1" fontAlgn="base"/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3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1813"/>
            <a:ext cx="9144000" cy="620712"/>
          </a:xfrm>
          <a:prstGeom prst="rect">
            <a:avLst/>
          </a:prstGeom>
        </p:spPr>
        <p:txBody>
          <a:bodyPr/>
          <a:lstStyle/>
          <a:p>
            <a:pPr lvl="0" defTabSz="889000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en-US" sz="3600" kern="0" dirty="0" smtClean="0">
                <a:solidFill>
                  <a:srgbClr val="800000"/>
                </a:solidFill>
                <a:latin typeface="Arial Black"/>
                <a:ea typeface="+mn-ea"/>
                <a:cs typeface="+mn-cs"/>
              </a:rPr>
              <a:t>Interpreting Results</a:t>
            </a:r>
            <a:endParaRPr lang="en-US" sz="3600" kern="0" dirty="0">
              <a:solidFill>
                <a:srgbClr val="800000"/>
              </a:solidFill>
              <a:latin typeface="Arial Black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57408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For most questions, there were 5 choices of response:</a:t>
            </a:r>
          </a:p>
          <a:p>
            <a:pPr marL="1314450" lvl="3" indent="-285750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 typeface="Wingdings" charset="2"/>
              <a:buChar char="Ø"/>
              <a:defRPr/>
            </a:pPr>
            <a:r>
              <a:rPr lang="en-US" kern="0" dirty="0" smtClean="0">
                <a:solidFill>
                  <a:srgbClr val="092F6D"/>
                </a:solidFill>
                <a:latin typeface="Arial"/>
              </a:rPr>
              <a:t>Strongly agree</a:t>
            </a:r>
          </a:p>
          <a:p>
            <a:pPr marL="1314450" lvl="3" indent="-285750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 typeface="Wingdings" charset="2"/>
              <a:buChar char="Ø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Agree</a:t>
            </a:r>
          </a:p>
          <a:p>
            <a:pPr marL="1314450" lvl="3" indent="-285750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 typeface="Wingdings" charset="2"/>
              <a:buChar char="Ø"/>
              <a:defRPr/>
            </a:pPr>
            <a:r>
              <a:rPr lang="en-US" kern="0" dirty="0" smtClean="0">
                <a:solidFill>
                  <a:srgbClr val="092F6D"/>
                </a:solidFill>
                <a:latin typeface="Arial"/>
              </a:rPr>
              <a:t>Neither agree or disagree</a:t>
            </a:r>
          </a:p>
          <a:p>
            <a:pPr marL="1314450" lvl="3" indent="-285750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 typeface="Wingdings" charset="2"/>
              <a:buChar char="Ø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92F6D"/>
                </a:solidFill>
                <a:effectLst/>
                <a:uLnTx/>
                <a:uFillTx/>
                <a:latin typeface="Arial"/>
              </a:rPr>
              <a:t>Disagree</a:t>
            </a:r>
          </a:p>
          <a:p>
            <a:pPr marL="1314450" lvl="3" indent="-285750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 typeface="Wingdings" charset="2"/>
              <a:buChar char="Ø"/>
              <a:defRPr/>
            </a:pPr>
            <a:r>
              <a:rPr lang="en-US" kern="0" dirty="0" smtClean="0">
                <a:solidFill>
                  <a:srgbClr val="092F6D"/>
                </a:solidFill>
                <a:latin typeface="Arial"/>
              </a:rPr>
              <a:t>Strongly disagree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92F6D"/>
              </a:solidFill>
              <a:effectLst/>
              <a:uLnTx/>
              <a:uFillTx/>
              <a:latin typeface="Arial"/>
            </a:endParaRPr>
          </a:p>
          <a:p>
            <a:pPr marL="114300" marR="0" lvl="1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92F6D"/>
              </a:solidFill>
              <a:effectLst/>
              <a:uLnTx/>
              <a:uFillTx/>
              <a:latin typeface="Arial"/>
            </a:endParaRP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rgbClr val="092F6D"/>
                </a:solidFill>
                <a:latin typeface="Arial"/>
              </a:rPr>
              <a:t>Summary data shows the percentage in the “Top 2” </a:t>
            </a:r>
            <a:r>
              <a:rPr lang="en-US" sz="2400" kern="0" dirty="0">
                <a:solidFill>
                  <a:srgbClr val="092F6D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92F6D"/>
                </a:solidFill>
                <a:latin typeface="Arial"/>
              </a:rPr>
              <a:t>         </a:t>
            </a:r>
            <a:r>
              <a:rPr lang="en-US" sz="2400" kern="0" dirty="0" err="1" smtClean="0">
                <a:solidFill>
                  <a:srgbClr val="092F6D"/>
                </a:solidFill>
                <a:latin typeface="Arial"/>
              </a:rPr>
              <a:t>ie</a:t>
            </a:r>
            <a:r>
              <a:rPr lang="en-US" sz="2400" kern="0" dirty="0" smtClean="0">
                <a:solidFill>
                  <a:srgbClr val="092F6D"/>
                </a:solidFill>
                <a:latin typeface="Arial"/>
              </a:rPr>
              <a:t>, Strongly agree and Agree</a:t>
            </a: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endParaRPr lang="en-US" sz="2400" kern="0" dirty="0">
              <a:solidFill>
                <a:srgbClr val="092F6D"/>
              </a:solidFill>
              <a:latin typeface="Arial"/>
              <a:cs typeface="Arial" pitchFamily="34" charset="0"/>
            </a:endParaRP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rgbClr val="092F6D"/>
                </a:solidFill>
                <a:latin typeface="Arial"/>
                <a:cs typeface="Arial" pitchFamily="34" charset="0"/>
              </a:rPr>
              <a:t>We do not have individual identifiers</a:t>
            </a:r>
          </a:p>
          <a:p>
            <a:pPr marL="855663" lvl="2" indent="-28416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Tx/>
              <a:buChar char="•"/>
              <a:defRPr/>
            </a:pPr>
            <a:r>
              <a:rPr lang="en-US" sz="1600" kern="0" dirty="0" smtClean="0">
                <a:solidFill>
                  <a:srgbClr val="092F6D"/>
                </a:solidFill>
                <a:latin typeface="Arial"/>
                <a:cs typeface="Arial" pitchFamily="34" charset="0"/>
              </a:rPr>
              <a:t>Each question stands alone, no multivariable analysis possible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 fontAlgn="base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1" fontAlgn="base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1" fontAlgn="base"/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6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1813"/>
            <a:ext cx="9144000" cy="620712"/>
          </a:xfrm>
          <a:prstGeom prst="rect">
            <a:avLst/>
          </a:prstGeom>
        </p:spPr>
        <p:txBody>
          <a:bodyPr/>
          <a:lstStyle/>
          <a:p>
            <a:pPr lvl="0" defTabSz="889000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en-US" sz="3600" kern="0" dirty="0" smtClean="0">
                <a:solidFill>
                  <a:srgbClr val="800000"/>
                </a:solidFill>
                <a:latin typeface="Arial Black"/>
                <a:ea typeface="+mn-ea"/>
                <a:cs typeface="+mn-cs"/>
              </a:rPr>
              <a:t>Survey Respondents</a:t>
            </a:r>
            <a:endParaRPr lang="en-US" sz="3600" kern="0" dirty="0">
              <a:solidFill>
                <a:srgbClr val="800000"/>
              </a:solidFill>
              <a:latin typeface="Arial Black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3550" y="1328738"/>
            <a:ext cx="79883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855663" lvl="2" indent="-28416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Tx/>
              <a:buChar char="•"/>
              <a:defRPr/>
            </a:pPr>
            <a:r>
              <a:rPr lang="en-US" sz="2800" kern="0" dirty="0" smtClean="0">
                <a:solidFill>
                  <a:srgbClr val="092F6D"/>
                </a:solidFill>
                <a:latin typeface="Arial"/>
              </a:rPr>
              <a:t>Cohort response rate: 64% (N = 19,780)</a:t>
            </a:r>
          </a:p>
          <a:p>
            <a:pPr marL="855663" lvl="2" indent="-28416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FontTx/>
              <a:buChar char="•"/>
              <a:defRPr/>
            </a:pPr>
            <a:r>
              <a:rPr lang="en-US" sz="2800" kern="0" noProof="0" dirty="0" smtClean="0">
                <a:solidFill>
                  <a:srgbClr val="092F6D"/>
                </a:solidFill>
                <a:latin typeface="Arial"/>
              </a:rPr>
              <a:t>Institution response rate: 66% (N = 656)</a:t>
            </a:r>
          </a:p>
          <a:p>
            <a:pPr marL="398463" marR="0" lvl="1" indent="-284163" algn="l" defTabSz="889000" rtl="0" eaLnBrk="1" fontAlgn="base" latinLnBrk="0" hangingPunct="1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buSzTx/>
              <a:buFontTx/>
              <a:buChar char="•"/>
              <a:tabLst/>
              <a:defRPr/>
            </a:pPr>
            <a:endParaRPr lang="en-US" sz="1200" kern="0" noProof="0" dirty="0" smtClean="0">
              <a:solidFill>
                <a:srgbClr val="092F6D"/>
              </a:solidFill>
              <a:latin typeface="Arial"/>
            </a:endParaRPr>
          </a:p>
          <a:p>
            <a:pPr marL="1312863" lvl="3" indent="-28416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defRPr/>
            </a:pPr>
            <a:r>
              <a:rPr kumimoji="0" lang="en-US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Arial"/>
              </a:rPr>
              <a:t>       Respondent Characteristics</a:t>
            </a:r>
            <a:r>
              <a:rPr kumimoji="0" lang="en-US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Arial"/>
              </a:rPr>
              <a:t> at Our Institution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447800" y="2831592"/>
          <a:ext cx="6096000" cy="3645408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18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61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873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Survey Respondents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r>
                        <a:rPr lang="en-US" sz="1600" b="1" i="0" kern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Response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All Faculty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656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Full-Time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596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Part-Time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Basic Science 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Clinical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606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Senior (i.e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Full or Associate)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352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ND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Junior (i.e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</a:t>
                      </a:r>
                      <a:r>
                        <a:rPr lang="en-US" sz="16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Assistant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269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ND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Male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446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Female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Majority (i.e., White or Asian)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620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8505">
                <a:tc>
                  <a:txBody>
                    <a:bodyPr/>
                    <a:lstStyle/>
                    <a:p>
                      <a:pPr marL="10287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Minority (i.e., all other)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61%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066800" y="5181600"/>
            <a:ext cx="6705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0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Nature of </a:t>
            </a:r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Work</a:t>
            </a:r>
            <a:b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Distribution of Time Spent</a:t>
            </a:r>
            <a:endParaRPr lang="en-US" sz="3600" b="1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410981"/>
              </p:ext>
            </p:extLst>
          </p:nvPr>
        </p:nvGraphicFramePr>
        <p:xfrm>
          <a:off x="0" y="1828800"/>
          <a:ext cx="5943600" cy="300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455641"/>
              </p:ext>
            </p:extLst>
          </p:nvPr>
        </p:nvGraphicFramePr>
        <p:xfrm>
          <a:off x="4572000" y="1905000"/>
          <a:ext cx="4953000" cy="300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477843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WOMEN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481109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6096000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Hours worked per week:  Men 58.9, Women 54.9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00966515"/>
              </p:ext>
            </p:extLst>
          </p:nvPr>
        </p:nvGraphicFramePr>
        <p:xfrm>
          <a:off x="152400" y="2286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67400" y="640080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Percentage, mark all that apply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6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152400"/>
            <a:ext cx="8386762" cy="620712"/>
          </a:xfrm>
          <a:prstGeom prst="rect">
            <a:avLst/>
          </a:prstGeom>
        </p:spPr>
        <p:txBody>
          <a:bodyPr/>
          <a:lstStyle/>
          <a:p>
            <a:pPr lvl="0" defTabSz="889000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Global Satisfaction</a:t>
            </a:r>
            <a:endParaRPr lang="en-US" sz="3600" kern="0" dirty="0">
              <a:solidFill>
                <a:schemeClr val="tx2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3550" y="914400"/>
            <a:ext cx="7988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98463" lvl="1" indent="-284163" defTabSz="889000" fontAlgn="base">
              <a:lnSpc>
                <a:spcPct val="88000"/>
              </a:lnSpc>
              <a:spcBef>
                <a:spcPct val="35000"/>
              </a:spcBef>
              <a:spcAft>
                <a:spcPct val="0"/>
              </a:spcAft>
              <a:buClr>
                <a:srgbClr val="092F6D"/>
              </a:buClr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All things considered, how satisfied or dissatisfied are you with your </a:t>
            </a:r>
            <a:r>
              <a:rPr lang="en-US" sz="2800" b="1" u="sng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medical school </a:t>
            </a:r>
            <a:r>
              <a:rPr lang="en-US" sz="280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 a place to work?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46783257"/>
              </p:ext>
            </p:extLst>
          </p:nvPr>
        </p:nvGraphicFramePr>
        <p:xfrm>
          <a:off x="465727" y="2133600"/>
          <a:ext cx="8001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10573239"/>
              </p:ext>
            </p:extLst>
          </p:nvPr>
        </p:nvGraphicFramePr>
        <p:xfrm>
          <a:off x="152400" y="228600"/>
          <a:ext cx="89154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0" y="6367046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favorable (i.e., agreement or satisfaction)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505200" y="2417926"/>
            <a:ext cx="4038600" cy="519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1" y="2912365"/>
            <a:ext cx="3657600" cy="4321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9000" y="3276600"/>
            <a:ext cx="4495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1687712"/>
            <a:ext cx="403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19538</TotalTime>
  <Words>1064</Words>
  <Application>Microsoft Macintosh PowerPoint</Application>
  <PresentationFormat>On-screen Show (4:3)</PresentationFormat>
  <Paragraphs>196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Survey Administration</vt:lpstr>
      <vt:lpstr>Interpreting Results</vt:lpstr>
      <vt:lpstr>Survey Respondents</vt:lpstr>
      <vt:lpstr>Nature of Work Distribution of Time Spent</vt:lpstr>
      <vt:lpstr>PowerPoint Presentation</vt:lpstr>
      <vt:lpstr>Global Satisfaction</vt:lpstr>
      <vt:lpstr>PowerPoint Presentation</vt:lpstr>
      <vt:lpstr>PowerPoint Presentation</vt:lpstr>
      <vt:lpstr>Promotion Equality</vt:lpstr>
      <vt:lpstr>Promotion Equality</vt:lpstr>
      <vt:lpstr>PowerPoint Presentation</vt:lpstr>
      <vt:lpstr>PowerPoint Presentation</vt:lpstr>
      <vt:lpstr>Professional Development</vt:lpstr>
      <vt:lpstr>Professional Development</vt:lpstr>
      <vt:lpstr>PowerPoint Presentation</vt:lpstr>
      <vt:lpstr>My Summary</vt:lpstr>
      <vt:lpstr>My Summary</vt:lpstr>
      <vt:lpstr>My Summary</vt:lpstr>
      <vt:lpstr>My Summary</vt:lpstr>
      <vt:lpstr>Next Steps</vt:lpstr>
      <vt:lpstr>Next Steps for WIMS?</vt:lpstr>
      <vt:lpstr>Discussion Questions</vt:lpstr>
    </vt:vector>
  </TitlesOfParts>
  <Company>AAMC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tempadmin</dc:creator>
  <cp:lastModifiedBy>Carolyn Noe</cp:lastModifiedBy>
  <cp:revision>484</cp:revision>
  <dcterms:created xsi:type="dcterms:W3CDTF">2012-02-06T21:28:59Z</dcterms:created>
  <dcterms:modified xsi:type="dcterms:W3CDTF">2017-06-07T18:57:12Z</dcterms:modified>
</cp:coreProperties>
</file>