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77" r:id="rId4"/>
    <p:sldId id="272" r:id="rId5"/>
    <p:sldId id="274" r:id="rId6"/>
    <p:sldId id="278" r:id="rId7"/>
    <p:sldId id="280" r:id="rId8"/>
    <p:sldId id="279" r:id="rId9"/>
    <p:sldId id="281" r:id="rId10"/>
    <p:sldId id="289" r:id="rId11"/>
    <p:sldId id="282" r:id="rId12"/>
    <p:sldId id="264" r:id="rId13"/>
    <p:sldId id="265" r:id="rId14"/>
    <p:sldId id="275" r:id="rId15"/>
    <p:sldId id="266" r:id="rId16"/>
    <p:sldId id="270" r:id="rId17"/>
    <p:sldId id="283" r:id="rId18"/>
    <p:sldId id="284" r:id="rId19"/>
    <p:sldId id="285" r:id="rId20"/>
    <p:sldId id="28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esner, Steve (wiesnese)" userId="bf577bbc-a1b8-4676-aa2d-b339cb511f37" providerId="ADAL" clId="{240C114C-0DD3-4108-B268-8968E5152773}"/>
    <pc:docChg chg="undo modSld">
      <pc:chgData name="Wiesner, Steve (wiesnese)" userId="bf577bbc-a1b8-4676-aa2d-b339cb511f37" providerId="ADAL" clId="{240C114C-0DD3-4108-B268-8968E5152773}" dt="2021-05-06T13:43:49.862" v="203" actId="1035"/>
      <pc:docMkLst>
        <pc:docMk/>
      </pc:docMkLst>
      <pc:sldChg chg="modSp">
        <pc:chgData name="Wiesner, Steve (wiesnese)" userId="bf577bbc-a1b8-4676-aa2d-b339cb511f37" providerId="ADAL" clId="{240C114C-0DD3-4108-B268-8968E5152773}" dt="2021-05-06T13:13:27.046" v="1" actId="20577"/>
        <pc:sldMkLst>
          <pc:docMk/>
          <pc:sldMk cId="1336953324" sldId="263"/>
        </pc:sldMkLst>
        <pc:spChg chg="mod">
          <ac:chgData name="Wiesner, Steve (wiesnese)" userId="bf577bbc-a1b8-4676-aa2d-b339cb511f37" providerId="ADAL" clId="{240C114C-0DD3-4108-B268-8968E5152773}" dt="2021-05-06T13:13:27.046" v="1" actId="20577"/>
          <ac:spMkLst>
            <pc:docMk/>
            <pc:sldMk cId="1336953324" sldId="263"/>
            <ac:spMk id="2051" creationId="{00000000-0000-0000-0000-000000000000}"/>
          </ac:spMkLst>
        </pc:spChg>
      </pc:sldChg>
      <pc:sldChg chg="modSp">
        <pc:chgData name="Wiesner, Steve (wiesnese)" userId="bf577bbc-a1b8-4676-aa2d-b339cb511f37" providerId="ADAL" clId="{240C114C-0DD3-4108-B268-8968E5152773}" dt="2021-05-06T13:37:55.808" v="2" actId="20577"/>
        <pc:sldMkLst>
          <pc:docMk/>
          <pc:sldMk cId="2998062430" sldId="264"/>
        </pc:sldMkLst>
        <pc:spChg chg="mod">
          <ac:chgData name="Wiesner, Steve (wiesnese)" userId="bf577bbc-a1b8-4676-aa2d-b339cb511f37" providerId="ADAL" clId="{240C114C-0DD3-4108-B268-8968E5152773}" dt="2021-05-06T13:37:55.808" v="2" actId="20577"/>
          <ac:spMkLst>
            <pc:docMk/>
            <pc:sldMk cId="2998062430" sldId="264"/>
            <ac:spMk id="3" creationId="{00000000-0000-0000-0000-000000000000}"/>
          </ac:spMkLst>
        </pc:spChg>
      </pc:sldChg>
      <pc:sldChg chg="modSp">
        <pc:chgData name="Wiesner, Steve (wiesnese)" userId="bf577bbc-a1b8-4676-aa2d-b339cb511f37" providerId="ADAL" clId="{240C114C-0DD3-4108-B268-8968E5152773}" dt="2021-05-06T13:40:09.986" v="48" actId="1035"/>
        <pc:sldMkLst>
          <pc:docMk/>
          <pc:sldMk cId="3311657443" sldId="270"/>
        </pc:sldMkLst>
        <pc:spChg chg="mod">
          <ac:chgData name="Wiesner, Steve (wiesnese)" userId="bf577bbc-a1b8-4676-aa2d-b339cb511f37" providerId="ADAL" clId="{240C114C-0DD3-4108-B268-8968E5152773}" dt="2021-05-06T13:39:59.301" v="28" actId="1035"/>
          <ac:spMkLst>
            <pc:docMk/>
            <pc:sldMk cId="3311657443" sldId="270"/>
            <ac:spMk id="2" creationId="{00000000-0000-0000-0000-000000000000}"/>
          </ac:spMkLst>
        </pc:spChg>
        <pc:spChg chg="mod">
          <ac:chgData name="Wiesner, Steve (wiesnese)" userId="bf577bbc-a1b8-4676-aa2d-b339cb511f37" providerId="ADAL" clId="{240C114C-0DD3-4108-B268-8968E5152773}" dt="2021-05-06T13:40:09.986" v="48" actId="1035"/>
          <ac:spMkLst>
            <pc:docMk/>
            <pc:sldMk cId="3311657443" sldId="270"/>
            <ac:spMk id="3" creationId="{00000000-0000-0000-0000-000000000000}"/>
          </ac:spMkLst>
        </pc:spChg>
      </pc:sldChg>
      <pc:sldChg chg="modSp">
        <pc:chgData name="Wiesner, Steve (wiesnese)" userId="bf577bbc-a1b8-4676-aa2d-b339cb511f37" providerId="ADAL" clId="{240C114C-0DD3-4108-B268-8968E5152773}" dt="2021-05-06T13:43:49.862" v="203" actId="1035"/>
        <pc:sldMkLst>
          <pc:docMk/>
          <pc:sldMk cId="2902865401" sldId="275"/>
        </pc:sldMkLst>
        <pc:spChg chg="mod">
          <ac:chgData name="Wiesner, Steve (wiesnese)" userId="bf577bbc-a1b8-4676-aa2d-b339cb511f37" providerId="ADAL" clId="{240C114C-0DD3-4108-B268-8968E5152773}" dt="2021-05-06T13:43:24.489" v="145" actId="1035"/>
          <ac:spMkLst>
            <pc:docMk/>
            <pc:sldMk cId="2902865401" sldId="275"/>
            <ac:spMk id="2" creationId="{00000000-0000-0000-0000-000000000000}"/>
          </ac:spMkLst>
        </pc:spChg>
        <pc:graphicFrameChg chg="mod modGraphic">
          <ac:chgData name="Wiesner, Steve (wiesnese)" userId="bf577bbc-a1b8-4676-aa2d-b339cb511f37" providerId="ADAL" clId="{240C114C-0DD3-4108-B268-8968E5152773}" dt="2021-05-06T13:43:49.862" v="203" actId="1035"/>
          <ac:graphicFrameMkLst>
            <pc:docMk/>
            <pc:sldMk cId="2902865401" sldId="275"/>
            <ac:graphicFrameMk id="4" creationId="{00000000-0000-0000-0000-000000000000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6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5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9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372B7-4A06-40CC-8339-A598FA5A29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34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51E62-3C10-4D97-A378-F2C6244164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8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52417-6BC0-4688-A9D8-1B92CC4BA5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99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35164"/>
            <a:ext cx="5283200" cy="355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935164"/>
            <a:ext cx="5283200" cy="355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C823F-B6E0-427C-80F4-1B13FF8254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45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3DB90-59AD-493D-8252-53CD02AA1B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24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F0304-D313-4898-949F-D98E9E9DDB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20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D3F07-0563-4BA9-94EE-0170E57C69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92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EC32-63BA-40C5-86EC-F86B1CDEFF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51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CE53E-2E39-4A74-91EB-E06D9933CE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59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F1547-4698-40AD-B157-5FD15C29DD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43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609600"/>
            <a:ext cx="26924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8740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68BAE-1DF9-4AB7-93AA-E2D3AC05D9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77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6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4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1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4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6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4DC28-8C00-4772-A8C1-E6799D6AEFC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02FBF-4E07-47DB-B404-E9EE4F67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3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forUC06_9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76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35164"/>
            <a:ext cx="10769600" cy="355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35200" y="6019800"/>
            <a:ext cx="1930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019800"/>
            <a:ext cx="325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8000" y="6019800"/>
            <a:ext cx="1930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E9D6FB-8134-48A0-9FC2-51D6DD75CEF4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7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96789" y="2130426"/>
            <a:ext cx="10416987" cy="1470025"/>
          </a:xfrm>
        </p:spPr>
        <p:txBody>
          <a:bodyPr anchor="ctr"/>
          <a:lstStyle/>
          <a:p>
            <a:r>
              <a:rPr lang="en-US" altLang="en-US" sz="4400" dirty="0"/>
              <a:t>Surgical Critical Care Fellowship</a:t>
            </a:r>
            <a:br>
              <a:rPr lang="en-US" altLang="en-US" sz="4400" dirty="0"/>
            </a:br>
            <a:r>
              <a:rPr lang="en-US" altLang="en-US" sz="4000" dirty="0">
                <a:cs typeface="Arial"/>
              </a:rPr>
              <a:t>University of Cincinnati</a:t>
            </a:r>
            <a:br>
              <a:rPr lang="en-US" altLang="en-US" sz="4000" dirty="0">
                <a:cs typeface="Arial"/>
              </a:rPr>
            </a:br>
            <a:br>
              <a:rPr lang="en-US" altLang="en-US" sz="4000" dirty="0">
                <a:cs typeface="Arial"/>
              </a:rPr>
            </a:br>
            <a:r>
              <a:rPr lang="en-US" altLang="en-US" sz="3200" dirty="0">
                <a:cs typeface="Arial"/>
              </a:rPr>
              <a:t>Section of Trauma, Acute Care Surgery, General Surgery, and Critical Care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494" y="4719918"/>
            <a:ext cx="7521388" cy="1752600"/>
          </a:xfrm>
        </p:spPr>
        <p:txBody>
          <a:bodyPr/>
          <a:lstStyle/>
          <a:p>
            <a:r>
              <a:rPr lang="en-US" altLang="en-US" dirty="0"/>
              <a:t>Program Director: Krishna Athota, M.D.</a:t>
            </a:r>
            <a:endParaRPr lang="en-US" altLang="en-US" dirty="0">
              <a:cs typeface="Arial"/>
            </a:endParaRPr>
          </a:p>
          <a:p>
            <a:r>
              <a:rPr lang="en-US" altLang="en-US" dirty="0">
                <a:cs typeface="Arial"/>
              </a:rPr>
              <a:t>Program Coordinator: Elizabeth Loechle</a:t>
            </a:r>
          </a:p>
        </p:txBody>
      </p:sp>
    </p:spTree>
    <p:extLst>
      <p:ext uri="{BB962C8B-B14F-4D97-AF65-F5344CB8AC3E}">
        <p14:creationId xmlns:p14="http://schemas.microsoft.com/office/powerpoint/2010/main" val="1336953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D0274-A04A-4144-B9B0-80F48025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Fellowship 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D0D21-CEC9-41AD-89CF-E158A5BFF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My philosophy</a:t>
            </a:r>
          </a:p>
          <a:p>
            <a:pPr lvl="1"/>
            <a:r>
              <a:rPr lang="en-US" dirty="0">
                <a:cs typeface="Arial"/>
              </a:rPr>
              <a:t>1 year versus 2 year</a:t>
            </a:r>
          </a:p>
          <a:p>
            <a:pPr lvl="1"/>
            <a:r>
              <a:rPr lang="en-US" dirty="0">
                <a:cs typeface="Arial"/>
              </a:rPr>
              <a:t>You are not a resident</a:t>
            </a:r>
          </a:p>
          <a:p>
            <a:pPr lvl="1"/>
            <a:r>
              <a:rPr lang="en-US" dirty="0">
                <a:cs typeface="Arial"/>
              </a:rPr>
              <a:t>Surgical vs Pulmonary vs Anesthesia critical care</a:t>
            </a:r>
          </a:p>
          <a:p>
            <a:pPr lvl="1"/>
            <a:r>
              <a:rPr lang="en-US" dirty="0">
                <a:cs typeface="Arial"/>
              </a:rPr>
              <a:t>Graduated Level of responsibility</a:t>
            </a:r>
          </a:p>
          <a:p>
            <a:pPr lvl="1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811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597413"/>
            <a:ext cx="10769600" cy="3551237"/>
          </a:xfrm>
        </p:spPr>
        <p:txBody>
          <a:bodyPr/>
          <a:lstStyle/>
          <a:p>
            <a:r>
              <a:rPr lang="en-US" dirty="0"/>
              <a:t>One year ACGME accredited</a:t>
            </a:r>
          </a:p>
          <a:p>
            <a:pPr lvl="1"/>
            <a:r>
              <a:rPr lang="en-US" dirty="0"/>
              <a:t>Critical Care fellowship</a:t>
            </a:r>
          </a:p>
          <a:p>
            <a:r>
              <a:rPr lang="en-US" dirty="0"/>
              <a:t>Two year non ACGME accredited </a:t>
            </a:r>
          </a:p>
          <a:p>
            <a:pPr lvl="1"/>
            <a:r>
              <a:rPr lang="en-US" dirty="0"/>
              <a:t>Critical Care fellowship + second year of Junior faculty responsibilities with additional training in desired areas.</a:t>
            </a:r>
          </a:p>
          <a:p>
            <a:pPr lvl="1"/>
            <a:r>
              <a:rPr lang="en-US" dirty="0"/>
              <a:t>Exposure to administrative responsibilities as an Assistant Trauma Medical Director at WCH.</a:t>
            </a:r>
          </a:p>
          <a:p>
            <a:pPr marL="457200" lvl="1" indent="0">
              <a:buNone/>
            </a:pPr>
            <a:r>
              <a:rPr lang="en-US" dirty="0"/>
              <a:t>.  </a:t>
            </a:r>
            <a:endParaRPr lang="en-US" dirty="0"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62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5892" y="2034018"/>
            <a:ext cx="7068065" cy="3551237"/>
          </a:xfrm>
        </p:spPr>
        <p:txBody>
          <a:bodyPr/>
          <a:lstStyle/>
          <a:p>
            <a:r>
              <a:rPr lang="en-US" dirty="0"/>
              <a:t>SICU  8 Blocks</a:t>
            </a:r>
          </a:p>
          <a:p>
            <a:r>
              <a:rPr lang="en-US" dirty="0"/>
              <a:t>MICU  1 Block</a:t>
            </a:r>
            <a:endParaRPr lang="en-US" dirty="0">
              <a:cs typeface="Arial"/>
            </a:endParaRPr>
          </a:p>
          <a:p>
            <a:r>
              <a:rPr lang="en-US" dirty="0"/>
              <a:t>PICU  1/2 Block</a:t>
            </a:r>
            <a:endParaRPr lang="en-US" dirty="0">
              <a:cs typeface="Arial"/>
            </a:endParaRPr>
          </a:p>
          <a:p>
            <a:r>
              <a:rPr lang="en-US" dirty="0"/>
              <a:t>NSICU  1/2 Block</a:t>
            </a:r>
            <a:endParaRPr lang="en-US" dirty="0">
              <a:cs typeface="Arial"/>
            </a:endParaRPr>
          </a:p>
          <a:p>
            <a:r>
              <a:rPr lang="en-US" dirty="0"/>
              <a:t>CVICU  1 Block</a:t>
            </a:r>
            <a:endParaRPr lang="en-US" dirty="0">
              <a:cs typeface="Arial"/>
            </a:endParaRPr>
          </a:p>
          <a:p>
            <a:r>
              <a:rPr lang="en-US" dirty="0"/>
              <a:t>Elective / Trauma  2 Blocks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500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934"/>
            <a:ext cx="10769600" cy="1143000"/>
          </a:xfrm>
        </p:spPr>
        <p:txBody>
          <a:bodyPr/>
          <a:lstStyle/>
          <a:p>
            <a:r>
              <a:rPr lang="en-US" dirty="0"/>
              <a:t>Block Schedule 2020-2021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0891515"/>
              </p:ext>
            </p:extLst>
          </p:nvPr>
        </p:nvGraphicFramePr>
        <p:xfrm>
          <a:off x="0" y="1180718"/>
          <a:ext cx="12192004" cy="4285798"/>
        </p:xfrm>
        <a:graphic>
          <a:graphicData uri="http://schemas.openxmlformats.org/drawingml/2006/table">
            <a:tbl>
              <a:tblPr/>
              <a:tblGrid>
                <a:gridCol w="52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6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3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891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3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33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33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8200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9277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195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2505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78857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33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49726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3981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</a:tblGrid>
              <a:tr h="226658">
                <a:tc gridSpan="29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2020 - 2021 Critical Care Fellows Composite Schedule</a:t>
                      </a: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644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#2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#3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#4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#5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#6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#7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#8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#9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#10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#11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#12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#13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644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6/29/20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7/27/20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8/24/20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9/21/20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10/19/20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11/16/20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12/14/20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1/11/21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2/8/21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3/8/21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4/5/21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5/3/21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5/31/21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6/28/21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644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3/22/21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4/19/21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5/17/21</a:t>
                      </a: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SICU</a:t>
                      </a: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Laseur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Checovich</a:t>
                      </a: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Larder (NS)</a:t>
                      </a: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Cacic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(NS)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Bernardoni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3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4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Smith (NS)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Schnettler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Schnettler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Ham (NS)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1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2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5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Bernardoni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9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NSICU</a:t>
                      </a: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Bernardoni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Schnettler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4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9 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1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2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3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</a:t>
                      </a: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Smith (NS)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Robinson (NS)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Bernardoni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Schnettler</a:t>
                      </a: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CVICU</a:t>
                      </a: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6</a:t>
                      </a: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8</a:t>
                      </a: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7</a:t>
                      </a: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9</a:t>
                      </a: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Smith (NS)</a:t>
                      </a: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7</a:t>
                      </a: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5</a:t>
                      </a: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6</a:t>
                      </a: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5</a:t>
                      </a: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9</a:t>
                      </a: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MICU 8</a:t>
                      </a: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davis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Trauma/WCH</a:t>
                      </a: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Peds</a:t>
                      </a: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Nathawami</a:t>
                      </a: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Seitz</a:t>
                      </a: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1" marR="4751" marT="4751" marB="2280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86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092" y="1935164"/>
            <a:ext cx="10052908" cy="3551237"/>
          </a:xfrm>
        </p:spPr>
        <p:txBody>
          <a:bodyPr/>
          <a:lstStyle/>
          <a:p>
            <a:r>
              <a:rPr lang="en-US" dirty="0"/>
              <a:t>Critical Care Lecture Series</a:t>
            </a:r>
          </a:p>
          <a:p>
            <a:r>
              <a:rPr lang="en-US" dirty="0">
                <a:cs typeface="Arial"/>
              </a:rPr>
              <a:t>Section Journal Club</a:t>
            </a:r>
          </a:p>
          <a:p>
            <a:r>
              <a:rPr lang="en-US" dirty="0">
                <a:cs typeface="Arial"/>
              </a:rPr>
              <a:t>Asset Course</a:t>
            </a:r>
          </a:p>
          <a:p>
            <a:r>
              <a:rPr lang="en-US" dirty="0">
                <a:cs typeface="Arial"/>
              </a:rPr>
              <a:t>ATLS Course Instructor Status</a:t>
            </a:r>
          </a:p>
          <a:p>
            <a:r>
              <a:rPr lang="en-US" dirty="0">
                <a:cs typeface="Arial"/>
              </a:rPr>
              <a:t>Ultrasound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0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96528"/>
            <a:ext cx="10769600" cy="1143000"/>
          </a:xfrm>
        </p:spPr>
        <p:txBody>
          <a:bodyPr/>
          <a:lstStyle/>
          <a:p>
            <a:r>
              <a:rPr lang="en-US" dirty="0"/>
              <a:t>How are we different?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400" y="1424776"/>
            <a:ext cx="9087945" cy="3551237"/>
          </a:xfrm>
        </p:spPr>
        <p:txBody>
          <a:bodyPr/>
          <a:lstStyle/>
          <a:p>
            <a:r>
              <a:rPr lang="en-US" dirty="0"/>
              <a:t>Allow Fellows to take trauma call as “faculty”</a:t>
            </a:r>
          </a:p>
          <a:p>
            <a:r>
              <a:rPr lang="en-US" dirty="0"/>
              <a:t>Do not require in house call for ICU</a:t>
            </a:r>
          </a:p>
          <a:p>
            <a:r>
              <a:rPr lang="en-US" dirty="0"/>
              <a:t>Breadth of experience</a:t>
            </a:r>
          </a:p>
          <a:p>
            <a:pPr lvl="1"/>
            <a:r>
              <a:rPr lang="en-US" dirty="0">
                <a:cs typeface="Arial"/>
              </a:rPr>
              <a:t>Trauma is 30-40%</a:t>
            </a:r>
          </a:p>
          <a:p>
            <a:pPr lvl="1"/>
            <a:r>
              <a:rPr lang="en-US" dirty="0">
                <a:cs typeface="Arial"/>
              </a:rPr>
              <a:t>Surg </a:t>
            </a:r>
            <a:r>
              <a:rPr lang="en-US" dirty="0" err="1">
                <a:cs typeface="Arial"/>
              </a:rPr>
              <a:t>Onc</a:t>
            </a:r>
            <a:endParaRPr lang="en-US" dirty="0">
              <a:cs typeface="Arial"/>
            </a:endParaRPr>
          </a:p>
          <a:p>
            <a:pPr lvl="1"/>
            <a:r>
              <a:rPr lang="en-US" dirty="0">
                <a:cs typeface="Arial"/>
              </a:rPr>
              <a:t>Transplant </a:t>
            </a:r>
          </a:p>
          <a:p>
            <a:pPr lvl="1"/>
            <a:r>
              <a:rPr lang="en-US" dirty="0">
                <a:cs typeface="Arial"/>
              </a:rPr>
              <a:t>Acute Care Surgery</a:t>
            </a:r>
          </a:p>
          <a:p>
            <a:pPr lvl="1"/>
            <a:r>
              <a:rPr lang="en-US" dirty="0">
                <a:cs typeface="Arial"/>
              </a:rPr>
              <a:t>Ortho, urology, OB, vascular, General Surgery </a:t>
            </a:r>
          </a:p>
        </p:txBody>
      </p:sp>
    </p:spTree>
    <p:extLst>
      <p:ext uri="{BB962C8B-B14F-4D97-AF65-F5344CB8AC3E}">
        <p14:creationId xmlns:p14="http://schemas.microsoft.com/office/powerpoint/2010/main" val="3311657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2945-6062-4D26-B09C-1FBF3435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78" y="551935"/>
            <a:ext cx="107696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Fellow Call Room / Office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36" y="1752600"/>
            <a:ext cx="10058400" cy="399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3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303D3-FA1F-450E-9260-643EAB29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cs typeface="Arial"/>
              </a:rPr>
              <a:t>SICU Pods 1-3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3" name="Picture 3" descr="A group of people sitting at a desk with a computer in an office&#10;&#10;Description generated with very high confidence">
            <a:extLst>
              <a:ext uri="{FF2B5EF4-FFF2-40B4-BE49-F238E27FC236}">
                <a16:creationId xmlns:a16="http://schemas.microsoft.com/office/drawing/2014/main" id="{FA72250E-6D3F-4B5E-9B3B-47C0CB4B8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331986"/>
            <a:ext cx="10905066" cy="308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12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614C-B3E1-4A64-A022-2092E479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11" y="181233"/>
            <a:ext cx="107696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Trauma Rounds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57" y="1324233"/>
            <a:ext cx="6993924" cy="52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72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9E46-35E0-4375-8797-700BC08B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1" y="197708"/>
            <a:ext cx="107696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SICU Rounds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65" y="1278925"/>
            <a:ext cx="7241059" cy="54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5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B08E9-DD4A-4358-A7A0-7D8F9BBB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Cincinnati</a:t>
            </a:r>
            <a:endParaRPr lang="en-US" dirty="0"/>
          </a:p>
        </p:txBody>
      </p:sp>
      <p:pic>
        <p:nvPicPr>
          <p:cNvPr id="3" name="Picture 3" descr="A city street at night&#10;&#10;Description generated with very high confidence">
            <a:extLst>
              <a:ext uri="{FF2B5EF4-FFF2-40B4-BE49-F238E27FC236}">
                <a16:creationId xmlns:a16="http://schemas.microsoft.com/office/drawing/2014/main" id="{90DD308E-B77A-4E46-A7D4-D0202BC57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2" y="150236"/>
            <a:ext cx="2743200" cy="2134210"/>
          </a:xfrm>
          <a:prstGeom prst="rect">
            <a:avLst/>
          </a:prstGeom>
        </p:spPr>
      </p:pic>
      <p:pic>
        <p:nvPicPr>
          <p:cNvPr id="4" name="Picture 4" descr="A view of a large building&#10;&#10;Description generated with very high confidence">
            <a:extLst>
              <a:ext uri="{FF2B5EF4-FFF2-40B4-BE49-F238E27FC236}">
                <a16:creationId xmlns:a16="http://schemas.microsoft.com/office/drawing/2014/main" id="{FE98FE9C-F2E5-4A4C-A88E-060A6ECFE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2" y="2485080"/>
            <a:ext cx="3941956" cy="2017937"/>
          </a:xfrm>
          <a:prstGeom prst="rect">
            <a:avLst/>
          </a:prstGeom>
        </p:spPr>
      </p:pic>
      <p:pic>
        <p:nvPicPr>
          <p:cNvPr id="5" name="Picture 5" descr="A stadium full of people&#10;&#10;Description generated with very high confidence">
            <a:extLst>
              <a:ext uri="{FF2B5EF4-FFF2-40B4-BE49-F238E27FC236}">
                <a16:creationId xmlns:a16="http://schemas.microsoft.com/office/drawing/2014/main" id="{36DF544A-05F8-4BE7-9575-01EB1856D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815" y="115659"/>
            <a:ext cx="2743200" cy="1831658"/>
          </a:xfrm>
          <a:prstGeom prst="rect">
            <a:avLst/>
          </a:prstGeom>
        </p:spPr>
      </p:pic>
      <p:pic>
        <p:nvPicPr>
          <p:cNvPr id="6" name="Picture 6" descr="A picture containing building, cake, stadium, table&#10;&#10;Description generated with very high confidence">
            <a:extLst>
              <a:ext uri="{FF2B5EF4-FFF2-40B4-BE49-F238E27FC236}">
                <a16:creationId xmlns:a16="http://schemas.microsoft.com/office/drawing/2014/main" id="{392488E5-BB10-4652-BAA5-CDBE05F26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546" y="1848891"/>
            <a:ext cx="4034882" cy="2268120"/>
          </a:xfrm>
          <a:prstGeom prst="rect">
            <a:avLst/>
          </a:prstGeom>
        </p:spPr>
      </p:pic>
      <p:pic>
        <p:nvPicPr>
          <p:cNvPr id="7" name="Picture 7" descr="A blue and white sign&#10;&#10;Description generated with very high confidence">
            <a:extLst>
              <a:ext uri="{FF2B5EF4-FFF2-40B4-BE49-F238E27FC236}">
                <a16:creationId xmlns:a16="http://schemas.microsoft.com/office/drawing/2014/main" id="{11342E6C-5BDA-4F8D-9910-682D223CE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1059" y="2131616"/>
            <a:ext cx="3179956" cy="1358841"/>
          </a:xfrm>
          <a:prstGeom prst="rect">
            <a:avLst/>
          </a:prstGeom>
        </p:spPr>
      </p:pic>
      <p:pic>
        <p:nvPicPr>
          <p:cNvPr id="8" name="Picture 8" descr="A picture containing car, road, highway, sitting&#10;&#10;Description generated with very high confidence">
            <a:extLst>
              <a:ext uri="{FF2B5EF4-FFF2-40B4-BE49-F238E27FC236}">
                <a16:creationId xmlns:a16="http://schemas.microsoft.com/office/drawing/2014/main" id="{BCA33D55-B46A-464F-8DA8-39E852CF4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6717" y="3623914"/>
            <a:ext cx="3254297" cy="1821830"/>
          </a:xfrm>
          <a:prstGeom prst="rect">
            <a:avLst/>
          </a:prstGeom>
        </p:spPr>
      </p:pic>
      <p:pic>
        <p:nvPicPr>
          <p:cNvPr id="9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E78CA55-F59E-4500-BB87-1BD760E07E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66" y="4633362"/>
            <a:ext cx="2743200" cy="2051763"/>
          </a:xfrm>
          <a:prstGeom prst="rect">
            <a:avLst/>
          </a:prstGeom>
        </p:spPr>
      </p:pic>
      <p:pic>
        <p:nvPicPr>
          <p:cNvPr id="10" name="Picture 10" descr="A picture containing drawing, food&#10;&#10;Description generated with very high confidence">
            <a:extLst>
              <a:ext uri="{FF2B5EF4-FFF2-40B4-BE49-F238E27FC236}">
                <a16:creationId xmlns:a16="http://schemas.microsoft.com/office/drawing/2014/main" id="{2C7DF197-7D20-4763-BA17-2FC421889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9595" y="4771718"/>
            <a:ext cx="2743200" cy="1329004"/>
          </a:xfrm>
          <a:prstGeom prst="rect">
            <a:avLst/>
          </a:prstGeom>
        </p:spPr>
      </p:pic>
      <p:pic>
        <p:nvPicPr>
          <p:cNvPr id="11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49E106AA-86F0-47C4-9648-F8303FC45D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2918" y="4307387"/>
            <a:ext cx="2743200" cy="236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62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0E0A-5E77-4FF7-BB6C-BC8F0862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Goals for graduates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82FB0-857A-4233-87C8-CB114EB7C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Technically skilled</a:t>
            </a:r>
          </a:p>
          <a:p>
            <a:r>
              <a:rPr lang="en-US" dirty="0">
                <a:cs typeface="Arial"/>
              </a:rPr>
              <a:t>Astute clinical acumen</a:t>
            </a:r>
          </a:p>
          <a:p>
            <a:r>
              <a:rPr lang="en-US" dirty="0">
                <a:cs typeface="Arial"/>
              </a:rPr>
              <a:t>Approachable and helpful</a:t>
            </a:r>
          </a:p>
          <a:p>
            <a:r>
              <a:rPr lang="en-US" dirty="0">
                <a:cs typeface="Arial"/>
              </a:rPr>
              <a:t>Educators</a:t>
            </a:r>
          </a:p>
        </p:txBody>
      </p:sp>
    </p:spTree>
    <p:extLst>
      <p:ext uri="{BB962C8B-B14F-4D97-AF65-F5344CB8AC3E}">
        <p14:creationId xmlns:p14="http://schemas.microsoft.com/office/powerpoint/2010/main" val="51422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unset over a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5DC73D8F-40D6-4411-A039-AD44DEAAF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86" r="67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254742-93AD-4F58-8247-B9DC4E610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81" y="207290"/>
            <a:ext cx="3414373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Cincinnati</a:t>
            </a:r>
          </a:p>
        </p:txBody>
      </p:sp>
    </p:spTree>
    <p:extLst>
      <p:ext uri="{BB962C8B-B14F-4D97-AF65-F5344CB8AC3E}">
        <p14:creationId xmlns:p14="http://schemas.microsoft.com/office/powerpoint/2010/main" val="59498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F3E71575-6F1A-4EB0-A297-8C06172E7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50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building that has 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F6B46293-BC42-461E-8352-72C93AE3D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6" y="73951"/>
            <a:ext cx="6088565" cy="4033804"/>
          </a:xfrm>
          <a:prstGeom prst="rect">
            <a:avLst/>
          </a:prstGeom>
        </p:spPr>
      </p:pic>
      <p:pic>
        <p:nvPicPr>
          <p:cNvPr id="3" name="Picture 3" descr="A picture containing display, store, table&#10;&#10;Description generated with very high confidence">
            <a:extLst>
              <a:ext uri="{FF2B5EF4-FFF2-40B4-BE49-F238E27FC236}">
                <a16:creationId xmlns:a16="http://schemas.microsoft.com/office/drawing/2014/main" id="{D0B882BF-561E-4E4B-ACAD-9301492D6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07" y="2202134"/>
            <a:ext cx="5874833" cy="330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04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E027-A658-41AB-B202-0D47DFA42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Trauma Statistics</a:t>
            </a:r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713C187-1B4A-46D2-B7A9-22411E3E9A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609730"/>
              </p:ext>
            </p:extLst>
          </p:nvPr>
        </p:nvGraphicFramePr>
        <p:xfrm>
          <a:off x="1681655" y="2356068"/>
          <a:ext cx="9299802" cy="2225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9901">
                  <a:extLst>
                    <a:ext uri="{9D8B030D-6E8A-4147-A177-3AD203B41FA5}">
                      <a16:colId xmlns:a16="http://schemas.microsoft.com/office/drawing/2014/main" val="1105744951"/>
                    </a:ext>
                  </a:extLst>
                </a:gridCol>
                <a:gridCol w="4649901">
                  <a:extLst>
                    <a:ext uri="{9D8B030D-6E8A-4147-A177-3AD203B41FA5}">
                      <a16:colId xmlns:a16="http://schemas.microsoft.com/office/drawing/2014/main" val="3350010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26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Trauma Encounters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46420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Total Admissions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65943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Admissions to Trauma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Arial"/>
                        </a:rPr>
                        <a:t>1500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67186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Penetrating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Arial"/>
                        </a:rPr>
                        <a:t>Avg 15% (Peak at 22%)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79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Trauma Cases done by our Faculty in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Over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27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188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97B01-9EFF-4882-BD19-8F78E96A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West Chester Hospital</a:t>
            </a:r>
            <a:endParaRPr lang="en-US" dirty="0"/>
          </a:p>
        </p:txBody>
      </p:sp>
      <p:pic>
        <p:nvPicPr>
          <p:cNvPr id="4" name="Picture 4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60166073-2245-4A50-9918-F4E24B52A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50" y="2569384"/>
            <a:ext cx="5653790" cy="2799773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958622-F2E8-4667-BABA-1D983A8EA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282177"/>
              </p:ext>
            </p:extLst>
          </p:nvPr>
        </p:nvGraphicFramePr>
        <p:xfrm>
          <a:off x="7187668" y="2684158"/>
          <a:ext cx="3915616" cy="2593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138">
                  <a:extLst>
                    <a:ext uri="{9D8B030D-6E8A-4147-A177-3AD203B41FA5}">
                      <a16:colId xmlns:a16="http://schemas.microsoft.com/office/drawing/2014/main" val="872658091"/>
                    </a:ext>
                  </a:extLst>
                </a:gridCol>
                <a:gridCol w="1235478">
                  <a:extLst>
                    <a:ext uri="{9D8B030D-6E8A-4147-A177-3AD203B41FA5}">
                      <a16:colId xmlns:a16="http://schemas.microsoft.com/office/drawing/2014/main" val="1515358099"/>
                    </a:ext>
                  </a:extLst>
                </a:gridCol>
              </a:tblGrid>
              <a:tr h="368508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002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Trauma Encounters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716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49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 Activations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015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41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92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Penetrating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024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69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A26AD-6505-4A63-ADEE-3E5D9CBFE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Additional Opportunities at WCH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933FA-BBC4-4CC8-AC40-D01AA7658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262" y="1935164"/>
            <a:ext cx="5067738" cy="3551237"/>
          </a:xfrm>
        </p:spPr>
        <p:txBody>
          <a:bodyPr/>
          <a:lstStyle/>
          <a:p>
            <a:r>
              <a:rPr lang="en-US" dirty="0">
                <a:cs typeface="Arial"/>
              </a:rPr>
              <a:t>Acute care surgery </a:t>
            </a:r>
          </a:p>
          <a:p>
            <a:r>
              <a:rPr lang="en-US" dirty="0">
                <a:cs typeface="Arial"/>
              </a:rPr>
              <a:t>General Surgery</a:t>
            </a:r>
          </a:p>
        </p:txBody>
      </p:sp>
      <p:pic>
        <p:nvPicPr>
          <p:cNvPr id="4" name="Picture 4" descr="A sign in front of a building&#10;&#10;Description generated with very high confidence">
            <a:extLst>
              <a:ext uri="{FF2B5EF4-FFF2-40B4-BE49-F238E27FC236}">
                <a16:creationId xmlns:a16="http://schemas.microsoft.com/office/drawing/2014/main" id="{0C5CA4FD-0F05-441A-88E1-6F54A34E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80" y="2004908"/>
            <a:ext cx="4932855" cy="347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994645"/>
              </p:ext>
            </p:extLst>
          </p:nvPr>
        </p:nvGraphicFramePr>
        <p:xfrm>
          <a:off x="1042352" y="745525"/>
          <a:ext cx="10777572" cy="3337606"/>
        </p:xfrm>
        <a:graphic>
          <a:graphicData uri="http://schemas.openxmlformats.org/drawingml/2006/table">
            <a:tbl>
              <a:tblPr/>
              <a:tblGrid>
                <a:gridCol w="161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1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4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18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18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18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119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4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18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18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618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5331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245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6182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6182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61828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63360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057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81101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2729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REGISTRY VOLUME:</a:t>
                      </a:r>
                    </a:p>
                  </a:txBody>
                  <a:tcPr marL="8528" marR="8528" marT="8528" marB="409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JAN</a:t>
                      </a:r>
                    </a:p>
                  </a:txBody>
                  <a:tcPr marL="8528" marR="8528" marT="8528" marB="409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FEB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MAR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Times New Roman" panose="02020603050405020304" pitchFamily="18" charset="0"/>
                        </a:rPr>
                        <a:t>1st QTR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APR</a:t>
                      </a:r>
                    </a:p>
                  </a:txBody>
                  <a:tcPr marL="8528" marR="8528" marT="8528" marB="409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MAY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JUN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Times New Roman" panose="02020603050405020304" pitchFamily="18" charset="0"/>
                        </a:rPr>
                        <a:t>2nd QTR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JUL</a:t>
                      </a:r>
                    </a:p>
                  </a:txBody>
                  <a:tcPr marL="8528" marR="8528" marT="8528" marB="409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AUG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SEP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Times New Roman" panose="02020603050405020304" pitchFamily="18" charset="0"/>
                        </a:rPr>
                        <a:t>3rd QTR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OCT</a:t>
                      </a:r>
                    </a:p>
                  </a:txBody>
                  <a:tcPr marL="8528" marR="8528" marT="8528" marB="409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NOV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DEC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Times New Roman" panose="02020603050405020304" pitchFamily="18" charset="0"/>
                        </a:rPr>
                        <a:t>4th QTR</a:t>
                      </a:r>
                    </a:p>
                  </a:txBody>
                  <a:tcPr marL="8528" marR="8528" marT="8528" marB="4093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8528" marR="8528" marT="8528" marB="409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9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effectLst/>
                          <a:latin typeface="Times New Roman" panose="02020603050405020304" pitchFamily="18" charset="0"/>
                        </a:rPr>
                        <a:t>ACS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111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112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343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334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131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345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326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effectLst/>
                          <a:latin typeface="Times New Roman" panose="02020603050405020304" pitchFamily="18" charset="0"/>
                        </a:rPr>
                        <a:t>1348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90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* ACS Admissions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103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111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322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111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313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101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122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329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112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101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312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1276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500">
                <a:tc>
                  <a:txBody>
                    <a:bodyPr/>
                    <a:lstStyle/>
                    <a:p>
                      <a:pPr algn="r" fontAlgn="ctr"/>
                      <a:endParaRPr lang="en-US" sz="11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1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9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effectLst/>
                          <a:latin typeface="Times New Roman" panose="02020603050405020304" pitchFamily="18" charset="0"/>
                        </a:rPr>
                        <a:t>BURN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effectLst/>
                          <a:latin typeface="Times New Roman" panose="02020603050405020304" pitchFamily="18" charset="0"/>
                        </a:rPr>
                        <a:t>198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500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9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effectLst/>
                          <a:latin typeface="Times New Roman" panose="02020603050405020304" pitchFamily="18" charset="0"/>
                        </a:rPr>
                        <a:t>UCMC TRAUMA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273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317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910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337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386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1113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430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401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456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1287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377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375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308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1060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effectLst/>
                          <a:latin typeface="Times New Roman" panose="02020603050405020304" pitchFamily="18" charset="0"/>
                        </a:rPr>
                        <a:t>4370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85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* UCMC - VRC Cases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246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217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239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702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263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307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301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871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322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306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332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960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285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283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231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799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3332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500">
                <a:tc>
                  <a:txBody>
                    <a:bodyPr/>
                    <a:lstStyle/>
                    <a:p>
                      <a:pPr algn="r" fontAlgn="ctr"/>
                      <a:endParaRPr lang="en-US" sz="11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1" i="1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9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effectLst/>
                          <a:latin typeface="Times New Roman" panose="02020603050405020304" pitchFamily="18" charset="0"/>
                        </a:rPr>
                        <a:t>WCH TRAUMA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228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274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101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87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265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87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273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effectLst/>
                          <a:latin typeface="Times New Roman" panose="02020603050405020304" pitchFamily="18" charset="0"/>
                        </a:rPr>
                        <a:t>1040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85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* WCH - VRC Cases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176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1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79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198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1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181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1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184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739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9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effectLst/>
                          <a:latin typeface="Times New Roman" panose="02020603050405020304" pitchFamily="18" charset="0"/>
                        </a:rPr>
                        <a:t>Total Patients: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534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469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529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1532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561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618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595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1774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662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600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685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1947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605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578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520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Times New Roman" panose="02020603050405020304" pitchFamily="18" charset="0"/>
                        </a:rPr>
                        <a:t>1703</a:t>
                      </a:r>
                    </a:p>
                  </a:txBody>
                  <a:tcPr marL="8528" marR="8528" marT="8528" marB="4093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6956</a:t>
                      </a:r>
                    </a:p>
                  </a:txBody>
                  <a:tcPr marL="8528" marR="8528" marT="8528" marB="40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929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657</Words>
  <Application>Microsoft Office PowerPoint</Application>
  <PresentationFormat>Widescreen</PresentationFormat>
  <Paragraphs>350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Default Design</vt:lpstr>
      <vt:lpstr>Surgical Critical Care Fellowship University of Cincinnati  Section of Trauma, Acute Care Surgery, General Surgery, and Critical Care</vt:lpstr>
      <vt:lpstr>Cincinnati</vt:lpstr>
      <vt:lpstr>Cincinnati</vt:lpstr>
      <vt:lpstr>PowerPoint Presentation</vt:lpstr>
      <vt:lpstr>PowerPoint Presentation</vt:lpstr>
      <vt:lpstr>Trauma Statistics</vt:lpstr>
      <vt:lpstr>West Chester Hospital</vt:lpstr>
      <vt:lpstr>Additional Opportunities at WCH</vt:lpstr>
      <vt:lpstr>PowerPoint Presentation</vt:lpstr>
      <vt:lpstr>Fellowship Structure</vt:lpstr>
      <vt:lpstr>Overall Structure</vt:lpstr>
      <vt:lpstr>Basic Structure</vt:lpstr>
      <vt:lpstr>Block Schedule 2020-2021</vt:lpstr>
      <vt:lpstr>Integrated Education</vt:lpstr>
      <vt:lpstr>How are we different?</vt:lpstr>
      <vt:lpstr>Fellow Call Room / Office</vt:lpstr>
      <vt:lpstr>SICU Pods 1-3</vt:lpstr>
      <vt:lpstr>Trauma Rounds</vt:lpstr>
      <vt:lpstr>SICU Rounds</vt:lpstr>
      <vt:lpstr>Goals for graduates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Critical Care</dc:title>
  <dc:creator>Krishna Athota</dc:creator>
  <cp:lastModifiedBy>Wiesner, Steve (wiesnese)</cp:lastModifiedBy>
  <cp:revision>576</cp:revision>
  <dcterms:created xsi:type="dcterms:W3CDTF">2016-03-22T14:41:32Z</dcterms:created>
  <dcterms:modified xsi:type="dcterms:W3CDTF">2021-05-06T13:43:55Z</dcterms:modified>
</cp:coreProperties>
</file>