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6" r:id="rId3"/>
  </p:sldMasterIdLst>
  <p:notesMasterIdLst>
    <p:notesMasterId r:id="rId16"/>
  </p:notesMasterIdLst>
  <p:handoutMasterIdLst>
    <p:handoutMasterId r:id="rId17"/>
  </p:handoutMasterIdLst>
  <p:sldIdLst>
    <p:sldId id="268" r:id="rId4"/>
    <p:sldId id="267" r:id="rId5"/>
    <p:sldId id="259" r:id="rId6"/>
    <p:sldId id="258" r:id="rId7"/>
    <p:sldId id="260" r:id="rId8"/>
    <p:sldId id="322" r:id="rId9"/>
    <p:sldId id="264" r:id="rId10"/>
    <p:sldId id="266" r:id="rId11"/>
    <p:sldId id="262" r:id="rId12"/>
    <p:sldId id="265" r:id="rId13"/>
    <p:sldId id="263" r:id="rId14"/>
    <p:sldId id="271" r:id="rId1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156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5AC33E-5DF2-4D61-BC74-5B813AD60E8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9A1639D-73E0-4B24-AD36-428DA4C741E0}">
      <dgm:prSet phldrT="[Text]" custT="1"/>
      <dgm:spPr>
        <a:solidFill>
          <a:srgbClr val="92D050"/>
        </a:solidFill>
      </dgm:spPr>
      <dgm:t>
        <a:bodyPr/>
        <a:lstStyle/>
        <a:p>
          <a:r>
            <a:rPr lang="en-US" sz="2800" b="1" dirty="0">
              <a:solidFill>
                <a:schemeClr val="tx1"/>
              </a:solidFill>
            </a:rPr>
            <a:t>Initial Contact</a:t>
          </a:r>
        </a:p>
      </dgm:t>
    </dgm:pt>
    <dgm:pt modelId="{B83C243F-B3A7-4DE3-A053-1870C6BA1AD0}" type="parTrans" cxnId="{FE0CE292-AE92-4D39-8F61-C1E5299F89D0}">
      <dgm:prSet/>
      <dgm:spPr/>
      <dgm:t>
        <a:bodyPr/>
        <a:lstStyle/>
        <a:p>
          <a:endParaRPr lang="en-US"/>
        </a:p>
      </dgm:t>
    </dgm:pt>
    <dgm:pt modelId="{36612899-3926-4E57-B1E4-F964034A8D80}" type="sibTrans" cxnId="{FE0CE292-AE92-4D39-8F61-C1E5299F89D0}">
      <dgm:prSet/>
      <dgm:spPr/>
      <dgm:t>
        <a:bodyPr/>
        <a:lstStyle/>
        <a:p>
          <a:endParaRPr lang="en-US"/>
        </a:p>
      </dgm:t>
    </dgm:pt>
    <dgm:pt modelId="{A2E546D5-D1E4-4142-8621-D951230AC210}">
      <dgm:prSet phldrT="[Text]"/>
      <dgm:spPr>
        <a:solidFill>
          <a:srgbClr val="FFFF00"/>
        </a:solidFill>
      </dgm:spPr>
      <dgm:t>
        <a:bodyPr/>
        <a:lstStyle/>
        <a:p>
          <a:r>
            <a:rPr lang="en-US" b="1" dirty="0">
              <a:solidFill>
                <a:schemeClr val="bg2"/>
              </a:solidFill>
            </a:rPr>
            <a:t>Refer to Dr. Jandarov for </a:t>
          </a:r>
          <a:r>
            <a:rPr lang="en-US" b="1" dirty="0" err="1">
              <a:solidFill>
                <a:schemeClr val="bg2"/>
              </a:solidFill>
            </a:rPr>
            <a:t>biostatistical</a:t>
          </a:r>
          <a:r>
            <a:rPr lang="en-US" b="1" dirty="0">
              <a:solidFill>
                <a:schemeClr val="bg2"/>
              </a:solidFill>
            </a:rPr>
            <a:t> support</a:t>
          </a:r>
        </a:p>
      </dgm:t>
    </dgm:pt>
    <dgm:pt modelId="{348C7F37-4A54-4FD9-98B5-00F03A1D7400}" type="parTrans" cxnId="{5C167F83-3AF5-43EF-9BEE-1EFDA5D8F894}">
      <dgm:prSet/>
      <dgm:spPr>
        <a:ln w="25400"/>
      </dgm:spPr>
      <dgm:t>
        <a:bodyPr/>
        <a:lstStyle/>
        <a:p>
          <a:endParaRPr lang="en-US"/>
        </a:p>
      </dgm:t>
    </dgm:pt>
    <dgm:pt modelId="{D132C31C-F350-42F2-9ED5-586B0E255B9C}" type="sibTrans" cxnId="{5C167F83-3AF5-43EF-9BEE-1EFDA5D8F894}">
      <dgm:prSet/>
      <dgm:spPr/>
      <dgm:t>
        <a:bodyPr/>
        <a:lstStyle/>
        <a:p>
          <a:endParaRPr lang="en-US"/>
        </a:p>
      </dgm:t>
    </dgm:pt>
    <dgm:pt modelId="{7C9B3E8E-07A8-4406-BCC4-EFF3EED999A2}">
      <dgm:prSet phldrT="[Text]"/>
      <dgm:spPr>
        <a:solidFill>
          <a:srgbClr val="FFFF00"/>
        </a:solidFill>
      </dgm:spPr>
      <dgm:t>
        <a:bodyPr/>
        <a:lstStyle/>
        <a:p>
          <a:r>
            <a:rPr lang="en-US" b="1" dirty="0">
              <a:solidFill>
                <a:schemeClr val="bg2"/>
              </a:solidFill>
            </a:rPr>
            <a:t>Refer to Stephanie Williams for Regulatory support</a:t>
          </a:r>
        </a:p>
      </dgm:t>
    </dgm:pt>
    <dgm:pt modelId="{FF4C4780-0385-434D-8772-A5E11AACB842}" type="parTrans" cxnId="{0C01BD9C-EFE3-4B61-8F3F-DFE228BD7BD5}">
      <dgm:prSet/>
      <dgm:spPr>
        <a:ln w="25400"/>
      </dgm:spPr>
      <dgm:t>
        <a:bodyPr/>
        <a:lstStyle/>
        <a:p>
          <a:endParaRPr lang="en-US"/>
        </a:p>
      </dgm:t>
    </dgm:pt>
    <dgm:pt modelId="{B03D4265-52E3-4975-A98B-ED060F56382B}" type="sibTrans" cxnId="{0C01BD9C-EFE3-4B61-8F3F-DFE228BD7BD5}">
      <dgm:prSet/>
      <dgm:spPr/>
      <dgm:t>
        <a:bodyPr/>
        <a:lstStyle/>
        <a:p>
          <a:endParaRPr lang="en-US"/>
        </a:p>
      </dgm:t>
    </dgm:pt>
    <dgm:pt modelId="{C6020F05-D48E-41F6-BC30-843F76145F92}">
      <dgm:prSet phldrT="[Text]"/>
      <dgm:spPr>
        <a:solidFill>
          <a:srgbClr val="FFFF00"/>
        </a:solidFill>
      </dgm:spPr>
      <dgm:t>
        <a:bodyPr/>
        <a:lstStyle/>
        <a:p>
          <a:r>
            <a:rPr lang="en-US" b="1" dirty="0">
              <a:solidFill>
                <a:schemeClr val="bg2"/>
              </a:solidFill>
            </a:rPr>
            <a:t>Clinical Laboratory processing support </a:t>
          </a:r>
        </a:p>
      </dgm:t>
    </dgm:pt>
    <dgm:pt modelId="{1D55C0D8-E548-407B-8A27-55292E97262A}" type="parTrans" cxnId="{2BC40294-8B46-4749-9FD1-D88F8FF067E8}">
      <dgm:prSet/>
      <dgm:spPr>
        <a:ln w="25400"/>
      </dgm:spPr>
      <dgm:t>
        <a:bodyPr/>
        <a:lstStyle/>
        <a:p>
          <a:endParaRPr lang="en-US"/>
        </a:p>
      </dgm:t>
    </dgm:pt>
    <dgm:pt modelId="{02707972-3688-4DD3-BF74-9A75437CE3D6}" type="sibTrans" cxnId="{2BC40294-8B46-4749-9FD1-D88F8FF067E8}">
      <dgm:prSet/>
      <dgm:spPr/>
      <dgm:t>
        <a:bodyPr/>
        <a:lstStyle/>
        <a:p>
          <a:endParaRPr lang="en-US"/>
        </a:p>
      </dgm:t>
    </dgm:pt>
    <dgm:pt modelId="{3195A2B5-092F-4231-8179-AB3A480C8A91}">
      <dgm:prSet/>
      <dgm:spPr>
        <a:solidFill>
          <a:srgbClr val="FFFF00"/>
        </a:solidFill>
      </dgm:spPr>
      <dgm:t>
        <a:bodyPr/>
        <a:lstStyle/>
        <a:p>
          <a:r>
            <a:rPr lang="en-US" b="1" dirty="0">
              <a:solidFill>
                <a:schemeClr val="bg2"/>
              </a:solidFill>
            </a:rPr>
            <a:t>Grant writing support</a:t>
          </a:r>
        </a:p>
      </dgm:t>
    </dgm:pt>
    <dgm:pt modelId="{202B595D-F731-4622-BBAA-03D18CF8FB18}" type="parTrans" cxnId="{4398AA06-201C-4C37-B252-55BB3EC1A258}">
      <dgm:prSet/>
      <dgm:spPr>
        <a:ln w="25400"/>
      </dgm:spPr>
      <dgm:t>
        <a:bodyPr/>
        <a:lstStyle/>
        <a:p>
          <a:endParaRPr lang="en-US"/>
        </a:p>
      </dgm:t>
    </dgm:pt>
    <dgm:pt modelId="{A6F6ED73-5F78-4E94-B173-9E33B21A4A56}" type="sibTrans" cxnId="{4398AA06-201C-4C37-B252-55BB3EC1A258}">
      <dgm:prSet/>
      <dgm:spPr/>
      <dgm:t>
        <a:bodyPr/>
        <a:lstStyle/>
        <a:p>
          <a:endParaRPr lang="en-US"/>
        </a:p>
      </dgm:t>
    </dgm:pt>
    <dgm:pt modelId="{6D143E97-7512-4158-9913-ECAD65EDF4D3}">
      <dgm:prSet custT="1"/>
      <dgm:spPr>
        <a:solidFill>
          <a:srgbClr val="FFC000"/>
        </a:solidFill>
      </dgm:spPr>
      <dgm:t>
        <a:bodyPr/>
        <a:lstStyle/>
        <a:p>
          <a:r>
            <a:rPr lang="en-US" sz="1200" b="1" dirty="0">
              <a:solidFill>
                <a:schemeClr val="bg2"/>
              </a:solidFill>
            </a:rPr>
            <a:t>First “Introductory” Meeting with Eric Smith and Emily Dobbs</a:t>
          </a:r>
        </a:p>
      </dgm:t>
    </dgm:pt>
    <dgm:pt modelId="{E001306C-46A7-4BD8-98C3-B728A12CDE9C}" type="parTrans" cxnId="{EA9C6CAD-36CE-4691-B170-B06DE26FE1A6}">
      <dgm:prSet/>
      <dgm:spPr>
        <a:ln w="25400"/>
      </dgm:spPr>
      <dgm:t>
        <a:bodyPr/>
        <a:lstStyle/>
        <a:p>
          <a:endParaRPr lang="en-US"/>
        </a:p>
      </dgm:t>
    </dgm:pt>
    <dgm:pt modelId="{7D4F884C-DBCC-4534-8F6A-E3EA4C54AAAC}" type="sibTrans" cxnId="{EA9C6CAD-36CE-4691-B170-B06DE26FE1A6}">
      <dgm:prSet/>
      <dgm:spPr/>
      <dgm:t>
        <a:bodyPr/>
        <a:lstStyle/>
        <a:p>
          <a:endParaRPr lang="en-US"/>
        </a:p>
      </dgm:t>
    </dgm:pt>
    <dgm:pt modelId="{716E0FF9-BFA2-4AD2-A6AD-B54B6318E211}">
      <dgm:prSet custT="1"/>
      <dgm:spPr>
        <a:solidFill>
          <a:schemeClr val="accent6">
            <a:lumMod val="20000"/>
            <a:lumOff val="80000"/>
          </a:schemeClr>
        </a:solidFill>
      </dgm:spPr>
      <dgm:t>
        <a:bodyPr/>
        <a:lstStyle/>
        <a:p>
          <a:r>
            <a:rPr lang="en-US" sz="1400" b="1" dirty="0">
              <a:solidFill>
                <a:schemeClr val="bg2"/>
              </a:solidFill>
            </a:rPr>
            <a:t>Eric Smith</a:t>
          </a:r>
        </a:p>
        <a:p>
          <a:r>
            <a:rPr lang="en-US" sz="1400" b="1" dirty="0">
              <a:solidFill>
                <a:schemeClr val="bg2"/>
              </a:solidFill>
            </a:rPr>
            <a:t>Assist with writing, editing and review of grant</a:t>
          </a:r>
        </a:p>
      </dgm:t>
    </dgm:pt>
    <dgm:pt modelId="{EF23E44B-32B7-4F51-81D2-4627F705ADBA}" type="parTrans" cxnId="{8216D873-8674-4E6F-B257-07FB155D799B}">
      <dgm:prSet/>
      <dgm:spPr>
        <a:ln w="25400"/>
      </dgm:spPr>
      <dgm:t>
        <a:bodyPr/>
        <a:lstStyle/>
        <a:p>
          <a:endParaRPr lang="en-US"/>
        </a:p>
      </dgm:t>
    </dgm:pt>
    <dgm:pt modelId="{9D98D6E3-7899-42CB-9440-F5267CBDF874}" type="sibTrans" cxnId="{8216D873-8674-4E6F-B257-07FB155D799B}">
      <dgm:prSet/>
      <dgm:spPr/>
      <dgm:t>
        <a:bodyPr/>
        <a:lstStyle/>
        <a:p>
          <a:endParaRPr lang="en-US"/>
        </a:p>
      </dgm:t>
    </dgm:pt>
    <dgm:pt modelId="{D9B935FA-F28D-4537-AF67-829B4205D4C4}">
      <dgm:prSet custT="1"/>
      <dgm:spPr>
        <a:solidFill>
          <a:schemeClr val="accent6">
            <a:lumMod val="20000"/>
            <a:lumOff val="80000"/>
          </a:schemeClr>
        </a:solidFill>
      </dgm:spPr>
      <dgm:t>
        <a:bodyPr/>
        <a:lstStyle/>
        <a:p>
          <a:r>
            <a:rPr lang="en-US" sz="1200" b="1" dirty="0">
              <a:solidFill>
                <a:schemeClr val="bg2"/>
              </a:solidFill>
            </a:rPr>
            <a:t>Grant education and training</a:t>
          </a:r>
        </a:p>
      </dgm:t>
    </dgm:pt>
    <dgm:pt modelId="{F6981A71-C1D9-4883-B524-D5A7D8C73006}" type="parTrans" cxnId="{1BFCF034-C6AC-4ED2-9DBF-AF4239E5FC39}">
      <dgm:prSet/>
      <dgm:spPr>
        <a:ln w="25400">
          <a:solidFill>
            <a:schemeClr val="tx1"/>
          </a:solidFill>
        </a:ln>
      </dgm:spPr>
      <dgm:t>
        <a:bodyPr/>
        <a:lstStyle/>
        <a:p>
          <a:endParaRPr lang="en-US"/>
        </a:p>
      </dgm:t>
    </dgm:pt>
    <dgm:pt modelId="{15C40298-897F-41E0-984B-D8F11BDD9BBC}" type="sibTrans" cxnId="{1BFCF034-C6AC-4ED2-9DBF-AF4239E5FC39}">
      <dgm:prSet/>
      <dgm:spPr/>
      <dgm:t>
        <a:bodyPr/>
        <a:lstStyle/>
        <a:p>
          <a:endParaRPr lang="en-US"/>
        </a:p>
      </dgm:t>
    </dgm:pt>
    <dgm:pt modelId="{692E5303-CF2F-4D87-A69E-434D4BE7DD66}">
      <dgm:prSet custT="1"/>
      <dgm:spPr>
        <a:solidFill>
          <a:srgbClr val="FFCC66"/>
        </a:solidFill>
      </dgm:spPr>
      <dgm:t>
        <a:bodyPr/>
        <a:lstStyle/>
        <a:p>
          <a:r>
            <a:rPr lang="en-US" sz="1200" b="1" dirty="0">
              <a:solidFill>
                <a:schemeClr val="bg2"/>
              </a:solidFill>
            </a:rPr>
            <a:t>Emily Dobbs:</a:t>
          </a:r>
        </a:p>
        <a:p>
          <a:r>
            <a:rPr lang="en-US" sz="1200" b="1" dirty="0">
              <a:solidFill>
                <a:schemeClr val="bg2"/>
              </a:solidFill>
            </a:rPr>
            <a:t>Grant Matching</a:t>
          </a:r>
        </a:p>
        <a:p>
          <a:r>
            <a:rPr lang="en-US" sz="1200" b="1" dirty="0">
              <a:solidFill>
                <a:schemeClr val="bg2"/>
              </a:solidFill>
            </a:rPr>
            <a:t>Manuscript assistance</a:t>
          </a:r>
        </a:p>
        <a:p>
          <a:r>
            <a:rPr lang="en-US" sz="1200" b="1" dirty="0">
              <a:solidFill>
                <a:schemeClr val="bg2"/>
              </a:solidFill>
            </a:rPr>
            <a:t>Review and edit of grant </a:t>
          </a:r>
        </a:p>
      </dgm:t>
    </dgm:pt>
    <dgm:pt modelId="{98FD3F0C-5432-4ECB-BC2A-81D1BC8563BB}" type="parTrans" cxnId="{86354FA8-C08C-4BEE-84A3-DAE112F6D4C6}">
      <dgm:prSet/>
      <dgm:spPr>
        <a:ln w="28575"/>
      </dgm:spPr>
      <dgm:t>
        <a:bodyPr/>
        <a:lstStyle/>
        <a:p>
          <a:endParaRPr lang="en-US"/>
        </a:p>
      </dgm:t>
    </dgm:pt>
    <dgm:pt modelId="{CAA8D066-7606-4B2A-A9A9-D1A0FC78F270}" type="sibTrans" cxnId="{86354FA8-C08C-4BEE-84A3-DAE112F6D4C6}">
      <dgm:prSet/>
      <dgm:spPr/>
      <dgm:t>
        <a:bodyPr/>
        <a:lstStyle/>
        <a:p>
          <a:endParaRPr lang="en-US"/>
        </a:p>
      </dgm:t>
    </dgm:pt>
    <dgm:pt modelId="{CCA9EF39-530A-4680-A04B-9FC8F95CC4EF}" type="pres">
      <dgm:prSet presAssocID="{AF5AC33E-5DF2-4D61-BC74-5B813AD60E89}" presName="hierChild1" presStyleCnt="0">
        <dgm:presLayoutVars>
          <dgm:orgChart val="1"/>
          <dgm:chPref val="1"/>
          <dgm:dir/>
          <dgm:animOne val="branch"/>
          <dgm:animLvl val="lvl"/>
          <dgm:resizeHandles/>
        </dgm:presLayoutVars>
      </dgm:prSet>
      <dgm:spPr/>
    </dgm:pt>
    <dgm:pt modelId="{D09421AE-A53E-4F74-B507-18A51E270710}" type="pres">
      <dgm:prSet presAssocID="{A9A1639D-73E0-4B24-AD36-428DA4C741E0}" presName="hierRoot1" presStyleCnt="0">
        <dgm:presLayoutVars>
          <dgm:hierBranch val="init"/>
        </dgm:presLayoutVars>
      </dgm:prSet>
      <dgm:spPr/>
    </dgm:pt>
    <dgm:pt modelId="{AFCF3D73-0355-41D0-9A71-20191ACE2B49}" type="pres">
      <dgm:prSet presAssocID="{A9A1639D-73E0-4B24-AD36-428DA4C741E0}" presName="rootComposite1" presStyleCnt="0"/>
      <dgm:spPr/>
    </dgm:pt>
    <dgm:pt modelId="{C5E3BED8-8DCA-45F3-A599-58DE57D9B853}" type="pres">
      <dgm:prSet presAssocID="{A9A1639D-73E0-4B24-AD36-428DA4C741E0}" presName="rootText1" presStyleLbl="node0" presStyleIdx="0" presStyleCnt="1" custScaleX="188311" custScaleY="195459" custLinFactNeighborX="1207" custLinFactNeighborY="-51673">
        <dgm:presLayoutVars>
          <dgm:chPref val="3"/>
        </dgm:presLayoutVars>
      </dgm:prSet>
      <dgm:spPr/>
    </dgm:pt>
    <dgm:pt modelId="{E08AC474-AAA9-4AAC-9D62-A101BC6DC9D6}" type="pres">
      <dgm:prSet presAssocID="{A9A1639D-73E0-4B24-AD36-428DA4C741E0}" presName="rootConnector1" presStyleLbl="node1" presStyleIdx="0" presStyleCnt="0"/>
      <dgm:spPr/>
    </dgm:pt>
    <dgm:pt modelId="{6A4E8FC7-1C30-4773-A71A-8F397F7D3D49}" type="pres">
      <dgm:prSet presAssocID="{A9A1639D-73E0-4B24-AD36-428DA4C741E0}" presName="hierChild2" presStyleCnt="0"/>
      <dgm:spPr/>
    </dgm:pt>
    <dgm:pt modelId="{96D5ACF8-634C-46F7-9443-646A040620E0}" type="pres">
      <dgm:prSet presAssocID="{348C7F37-4A54-4FD9-98B5-00F03A1D7400}" presName="Name37" presStyleLbl="parChTrans1D2" presStyleIdx="0" presStyleCnt="4"/>
      <dgm:spPr/>
    </dgm:pt>
    <dgm:pt modelId="{43DD4958-4437-48F9-B337-0F31758F4912}" type="pres">
      <dgm:prSet presAssocID="{A2E546D5-D1E4-4142-8621-D951230AC210}" presName="hierRoot2" presStyleCnt="0">
        <dgm:presLayoutVars>
          <dgm:hierBranch val="init"/>
        </dgm:presLayoutVars>
      </dgm:prSet>
      <dgm:spPr/>
    </dgm:pt>
    <dgm:pt modelId="{F20F84E3-2035-47F6-881D-62C91F95FB1A}" type="pres">
      <dgm:prSet presAssocID="{A2E546D5-D1E4-4142-8621-D951230AC210}" presName="rootComposite" presStyleCnt="0"/>
      <dgm:spPr/>
    </dgm:pt>
    <dgm:pt modelId="{1A6BA62F-AA03-4D4D-B713-225E1BEF5C51}" type="pres">
      <dgm:prSet presAssocID="{A2E546D5-D1E4-4142-8621-D951230AC210}" presName="rootText" presStyleLbl="node2" presStyleIdx="0" presStyleCnt="4">
        <dgm:presLayoutVars>
          <dgm:chPref val="3"/>
        </dgm:presLayoutVars>
      </dgm:prSet>
      <dgm:spPr/>
    </dgm:pt>
    <dgm:pt modelId="{05A19B6D-2A37-4350-9872-AEE48DF4FE16}" type="pres">
      <dgm:prSet presAssocID="{A2E546D5-D1E4-4142-8621-D951230AC210}" presName="rootConnector" presStyleLbl="node2" presStyleIdx="0" presStyleCnt="4"/>
      <dgm:spPr/>
    </dgm:pt>
    <dgm:pt modelId="{30870DA3-F6D3-4E91-957A-7DF6B95521E7}" type="pres">
      <dgm:prSet presAssocID="{A2E546D5-D1E4-4142-8621-D951230AC210}" presName="hierChild4" presStyleCnt="0"/>
      <dgm:spPr/>
    </dgm:pt>
    <dgm:pt modelId="{D099E76F-4B3D-4886-A080-7C5EA64886CF}" type="pres">
      <dgm:prSet presAssocID="{A2E546D5-D1E4-4142-8621-D951230AC210}" presName="hierChild5" presStyleCnt="0"/>
      <dgm:spPr/>
    </dgm:pt>
    <dgm:pt modelId="{895DEC13-C3FC-43AB-BCF8-FFE314282F8A}" type="pres">
      <dgm:prSet presAssocID="{FF4C4780-0385-434D-8772-A5E11AACB842}" presName="Name37" presStyleLbl="parChTrans1D2" presStyleIdx="1" presStyleCnt="4"/>
      <dgm:spPr/>
    </dgm:pt>
    <dgm:pt modelId="{ED1E8D36-31AF-4A48-B702-AA5BC5A2902C}" type="pres">
      <dgm:prSet presAssocID="{7C9B3E8E-07A8-4406-BCC4-EFF3EED999A2}" presName="hierRoot2" presStyleCnt="0">
        <dgm:presLayoutVars>
          <dgm:hierBranch val="init"/>
        </dgm:presLayoutVars>
      </dgm:prSet>
      <dgm:spPr/>
    </dgm:pt>
    <dgm:pt modelId="{842306E1-77B3-4850-A480-B1755EAB0B80}" type="pres">
      <dgm:prSet presAssocID="{7C9B3E8E-07A8-4406-BCC4-EFF3EED999A2}" presName="rootComposite" presStyleCnt="0"/>
      <dgm:spPr/>
    </dgm:pt>
    <dgm:pt modelId="{6A46BACE-9B35-4C96-BF9A-6DF9C694E8C0}" type="pres">
      <dgm:prSet presAssocID="{7C9B3E8E-07A8-4406-BCC4-EFF3EED999A2}" presName="rootText" presStyleLbl="node2" presStyleIdx="1" presStyleCnt="4">
        <dgm:presLayoutVars>
          <dgm:chPref val="3"/>
        </dgm:presLayoutVars>
      </dgm:prSet>
      <dgm:spPr/>
    </dgm:pt>
    <dgm:pt modelId="{8FEB40DA-F6E3-4895-90E4-235038BD194F}" type="pres">
      <dgm:prSet presAssocID="{7C9B3E8E-07A8-4406-BCC4-EFF3EED999A2}" presName="rootConnector" presStyleLbl="node2" presStyleIdx="1" presStyleCnt="4"/>
      <dgm:spPr/>
    </dgm:pt>
    <dgm:pt modelId="{B4F89BA8-8DC7-4055-8617-5426E77198EE}" type="pres">
      <dgm:prSet presAssocID="{7C9B3E8E-07A8-4406-BCC4-EFF3EED999A2}" presName="hierChild4" presStyleCnt="0"/>
      <dgm:spPr/>
    </dgm:pt>
    <dgm:pt modelId="{C29F45DD-4DD8-48B2-A3E0-0400895CF19C}" type="pres">
      <dgm:prSet presAssocID="{7C9B3E8E-07A8-4406-BCC4-EFF3EED999A2}" presName="hierChild5" presStyleCnt="0"/>
      <dgm:spPr/>
    </dgm:pt>
    <dgm:pt modelId="{68917BDC-4C24-421F-A750-C58967CD779B}" type="pres">
      <dgm:prSet presAssocID="{1D55C0D8-E548-407B-8A27-55292E97262A}" presName="Name37" presStyleLbl="parChTrans1D2" presStyleIdx="2" presStyleCnt="4"/>
      <dgm:spPr/>
    </dgm:pt>
    <dgm:pt modelId="{8E0F5FF1-D82D-4BBD-9D5D-2C69300F062A}" type="pres">
      <dgm:prSet presAssocID="{C6020F05-D48E-41F6-BC30-843F76145F92}" presName="hierRoot2" presStyleCnt="0">
        <dgm:presLayoutVars>
          <dgm:hierBranch val="init"/>
        </dgm:presLayoutVars>
      </dgm:prSet>
      <dgm:spPr/>
    </dgm:pt>
    <dgm:pt modelId="{EBF1EE86-ACA9-449F-A15F-7A0F7DDA8D28}" type="pres">
      <dgm:prSet presAssocID="{C6020F05-D48E-41F6-BC30-843F76145F92}" presName="rootComposite" presStyleCnt="0"/>
      <dgm:spPr/>
    </dgm:pt>
    <dgm:pt modelId="{37D7A6A3-4A5B-471C-8CAB-F080962DFAC6}" type="pres">
      <dgm:prSet presAssocID="{C6020F05-D48E-41F6-BC30-843F76145F92}" presName="rootText" presStyleLbl="node2" presStyleIdx="2" presStyleCnt="4">
        <dgm:presLayoutVars>
          <dgm:chPref val="3"/>
        </dgm:presLayoutVars>
      </dgm:prSet>
      <dgm:spPr/>
    </dgm:pt>
    <dgm:pt modelId="{E4E053CC-98E4-4788-8225-07943F1530EF}" type="pres">
      <dgm:prSet presAssocID="{C6020F05-D48E-41F6-BC30-843F76145F92}" presName="rootConnector" presStyleLbl="node2" presStyleIdx="2" presStyleCnt="4"/>
      <dgm:spPr/>
    </dgm:pt>
    <dgm:pt modelId="{E6A5F84E-9DD5-411B-9835-B9692A9A56D4}" type="pres">
      <dgm:prSet presAssocID="{C6020F05-D48E-41F6-BC30-843F76145F92}" presName="hierChild4" presStyleCnt="0"/>
      <dgm:spPr/>
    </dgm:pt>
    <dgm:pt modelId="{E55CF2A1-A4A0-4429-B4E3-FD8F169AF4D7}" type="pres">
      <dgm:prSet presAssocID="{C6020F05-D48E-41F6-BC30-843F76145F92}" presName="hierChild5" presStyleCnt="0"/>
      <dgm:spPr/>
    </dgm:pt>
    <dgm:pt modelId="{1A7BFC08-118F-437F-A458-A15AB8953170}" type="pres">
      <dgm:prSet presAssocID="{202B595D-F731-4622-BBAA-03D18CF8FB18}" presName="Name37" presStyleLbl="parChTrans1D2" presStyleIdx="3" presStyleCnt="4"/>
      <dgm:spPr/>
    </dgm:pt>
    <dgm:pt modelId="{FBB8F6A4-2566-44F5-961E-F70AE80FFB6E}" type="pres">
      <dgm:prSet presAssocID="{3195A2B5-092F-4231-8179-AB3A480C8A91}" presName="hierRoot2" presStyleCnt="0">
        <dgm:presLayoutVars>
          <dgm:hierBranch val="init"/>
        </dgm:presLayoutVars>
      </dgm:prSet>
      <dgm:spPr/>
    </dgm:pt>
    <dgm:pt modelId="{8D2BF607-A4C2-485C-9800-AA2414394265}" type="pres">
      <dgm:prSet presAssocID="{3195A2B5-092F-4231-8179-AB3A480C8A91}" presName="rootComposite" presStyleCnt="0"/>
      <dgm:spPr/>
    </dgm:pt>
    <dgm:pt modelId="{4BDCEA42-9F8C-4A9B-9D3F-ECF4B671F566}" type="pres">
      <dgm:prSet presAssocID="{3195A2B5-092F-4231-8179-AB3A480C8A91}" presName="rootText" presStyleLbl="node2" presStyleIdx="3" presStyleCnt="4">
        <dgm:presLayoutVars>
          <dgm:chPref val="3"/>
        </dgm:presLayoutVars>
      </dgm:prSet>
      <dgm:spPr/>
    </dgm:pt>
    <dgm:pt modelId="{25FD2DFB-8F36-4AC1-9B15-2383D415AF16}" type="pres">
      <dgm:prSet presAssocID="{3195A2B5-092F-4231-8179-AB3A480C8A91}" presName="rootConnector" presStyleLbl="node2" presStyleIdx="3" presStyleCnt="4"/>
      <dgm:spPr/>
    </dgm:pt>
    <dgm:pt modelId="{19C05879-23DA-41FA-B950-00A25C2619B4}" type="pres">
      <dgm:prSet presAssocID="{3195A2B5-092F-4231-8179-AB3A480C8A91}" presName="hierChild4" presStyleCnt="0"/>
      <dgm:spPr/>
    </dgm:pt>
    <dgm:pt modelId="{E3D57D69-D9BA-4F67-8502-E26AE1BA3D53}" type="pres">
      <dgm:prSet presAssocID="{E001306C-46A7-4BD8-98C3-B728A12CDE9C}" presName="Name37" presStyleLbl="parChTrans1D3" presStyleIdx="0" presStyleCnt="1"/>
      <dgm:spPr/>
    </dgm:pt>
    <dgm:pt modelId="{95996F6B-24A6-4EA0-86E5-2169E54BBDBD}" type="pres">
      <dgm:prSet presAssocID="{6D143E97-7512-4158-9913-ECAD65EDF4D3}" presName="hierRoot2" presStyleCnt="0">
        <dgm:presLayoutVars>
          <dgm:hierBranch val="init"/>
        </dgm:presLayoutVars>
      </dgm:prSet>
      <dgm:spPr/>
    </dgm:pt>
    <dgm:pt modelId="{EE3215AD-7176-43CE-93D1-287B287D1B2A}" type="pres">
      <dgm:prSet presAssocID="{6D143E97-7512-4158-9913-ECAD65EDF4D3}" presName="rootComposite" presStyleCnt="0"/>
      <dgm:spPr/>
    </dgm:pt>
    <dgm:pt modelId="{3D66AEFB-2A2A-4049-A631-98FCBFF6811D}" type="pres">
      <dgm:prSet presAssocID="{6D143E97-7512-4158-9913-ECAD65EDF4D3}" presName="rootText" presStyleLbl="node3" presStyleIdx="0" presStyleCnt="1" custScaleX="189200" custScaleY="115287" custLinFactX="10985" custLinFactNeighborX="100000" custLinFactNeighborY="1580">
        <dgm:presLayoutVars>
          <dgm:chPref val="3"/>
        </dgm:presLayoutVars>
      </dgm:prSet>
      <dgm:spPr/>
    </dgm:pt>
    <dgm:pt modelId="{E17ED88E-B7B7-4952-8E27-4012F43229E2}" type="pres">
      <dgm:prSet presAssocID="{6D143E97-7512-4158-9913-ECAD65EDF4D3}" presName="rootConnector" presStyleLbl="node3" presStyleIdx="0" presStyleCnt="1"/>
      <dgm:spPr/>
    </dgm:pt>
    <dgm:pt modelId="{34AC71E1-B7FE-468B-A18A-F0C788F31B79}" type="pres">
      <dgm:prSet presAssocID="{6D143E97-7512-4158-9913-ECAD65EDF4D3}" presName="hierChild4" presStyleCnt="0"/>
      <dgm:spPr/>
    </dgm:pt>
    <dgm:pt modelId="{2BB1E1F9-A4CB-498D-82F8-46FB0B08AF18}" type="pres">
      <dgm:prSet presAssocID="{EF23E44B-32B7-4F51-81D2-4627F705ADBA}" presName="Name37" presStyleLbl="parChTrans1D4" presStyleIdx="0" presStyleCnt="3"/>
      <dgm:spPr/>
    </dgm:pt>
    <dgm:pt modelId="{7BC3416B-A00C-436B-90D1-F611D43FE439}" type="pres">
      <dgm:prSet presAssocID="{716E0FF9-BFA2-4AD2-A6AD-B54B6318E211}" presName="hierRoot2" presStyleCnt="0">
        <dgm:presLayoutVars>
          <dgm:hierBranch val="init"/>
        </dgm:presLayoutVars>
      </dgm:prSet>
      <dgm:spPr/>
    </dgm:pt>
    <dgm:pt modelId="{5441E3E9-79ED-4B3D-B933-416FFFA6C5A4}" type="pres">
      <dgm:prSet presAssocID="{716E0FF9-BFA2-4AD2-A6AD-B54B6318E211}" presName="rootComposite" presStyleCnt="0"/>
      <dgm:spPr/>
    </dgm:pt>
    <dgm:pt modelId="{D17032DD-AB1E-40D1-8CED-F3C54CB532E6}" type="pres">
      <dgm:prSet presAssocID="{716E0FF9-BFA2-4AD2-A6AD-B54B6318E211}" presName="rootText" presStyleLbl="node4" presStyleIdx="0" presStyleCnt="3" custScaleX="229811" custScaleY="192714" custLinFactNeighborX="81846" custLinFactNeighborY="61187">
        <dgm:presLayoutVars>
          <dgm:chPref val="3"/>
        </dgm:presLayoutVars>
      </dgm:prSet>
      <dgm:spPr/>
    </dgm:pt>
    <dgm:pt modelId="{BD289DC9-780C-4822-8D79-3222C010F471}" type="pres">
      <dgm:prSet presAssocID="{716E0FF9-BFA2-4AD2-A6AD-B54B6318E211}" presName="rootConnector" presStyleLbl="node4" presStyleIdx="0" presStyleCnt="3"/>
      <dgm:spPr/>
    </dgm:pt>
    <dgm:pt modelId="{1E67F299-27AB-41EA-9724-F820995DDF3C}" type="pres">
      <dgm:prSet presAssocID="{716E0FF9-BFA2-4AD2-A6AD-B54B6318E211}" presName="hierChild4" presStyleCnt="0"/>
      <dgm:spPr/>
    </dgm:pt>
    <dgm:pt modelId="{CDC9EF38-0F63-4BC0-80DA-4FEAC579F2A5}" type="pres">
      <dgm:prSet presAssocID="{F6981A71-C1D9-4883-B524-D5A7D8C73006}" presName="Name37" presStyleLbl="parChTrans1D4" presStyleIdx="1" presStyleCnt="3"/>
      <dgm:spPr/>
    </dgm:pt>
    <dgm:pt modelId="{6DC1C502-53FC-4D0C-9849-8A0F71733438}" type="pres">
      <dgm:prSet presAssocID="{D9B935FA-F28D-4537-AF67-829B4205D4C4}" presName="hierRoot2" presStyleCnt="0">
        <dgm:presLayoutVars>
          <dgm:hierBranch val="init"/>
        </dgm:presLayoutVars>
      </dgm:prSet>
      <dgm:spPr/>
    </dgm:pt>
    <dgm:pt modelId="{A258C960-B569-40D0-AAB1-0CFA35DDC99E}" type="pres">
      <dgm:prSet presAssocID="{D9B935FA-F28D-4537-AF67-829B4205D4C4}" presName="rootComposite" presStyleCnt="0"/>
      <dgm:spPr/>
    </dgm:pt>
    <dgm:pt modelId="{DED1F648-DC85-4D57-9970-21BFCE3DE68D}" type="pres">
      <dgm:prSet presAssocID="{D9B935FA-F28D-4537-AF67-829B4205D4C4}" presName="rootText" presStyleLbl="node4" presStyleIdx="1" presStyleCnt="3" custAng="0" custScaleX="190221" custScaleY="102771" custLinFactX="-89773" custLinFactNeighborX="-100000" custLinFactNeighborY="-8832">
        <dgm:presLayoutVars>
          <dgm:chPref val="3"/>
        </dgm:presLayoutVars>
      </dgm:prSet>
      <dgm:spPr/>
    </dgm:pt>
    <dgm:pt modelId="{89F1AE99-39A9-4AC8-89DB-D4CFD1AEAD50}" type="pres">
      <dgm:prSet presAssocID="{D9B935FA-F28D-4537-AF67-829B4205D4C4}" presName="rootConnector" presStyleLbl="node4" presStyleIdx="1" presStyleCnt="3"/>
      <dgm:spPr/>
    </dgm:pt>
    <dgm:pt modelId="{24EADEB7-33CE-41C9-8F46-DBBB5A42FD50}" type="pres">
      <dgm:prSet presAssocID="{D9B935FA-F28D-4537-AF67-829B4205D4C4}" presName="hierChild4" presStyleCnt="0"/>
      <dgm:spPr/>
    </dgm:pt>
    <dgm:pt modelId="{DF6B482C-D1EF-4D37-867D-9B9F672B8184}" type="pres">
      <dgm:prSet presAssocID="{D9B935FA-F28D-4537-AF67-829B4205D4C4}" presName="hierChild5" presStyleCnt="0"/>
      <dgm:spPr/>
    </dgm:pt>
    <dgm:pt modelId="{5CB80F66-05DE-4ADE-87FC-2924DA4EF23B}" type="pres">
      <dgm:prSet presAssocID="{716E0FF9-BFA2-4AD2-A6AD-B54B6318E211}" presName="hierChild5" presStyleCnt="0"/>
      <dgm:spPr/>
    </dgm:pt>
    <dgm:pt modelId="{DBFD0925-286D-4187-8AA9-3CD1DC3391C9}" type="pres">
      <dgm:prSet presAssocID="{98FD3F0C-5432-4ECB-BC2A-81D1BC8563BB}" presName="Name37" presStyleLbl="parChTrans1D4" presStyleIdx="2" presStyleCnt="3"/>
      <dgm:spPr/>
    </dgm:pt>
    <dgm:pt modelId="{36E2DAB4-E48A-4874-9205-722E8F2A1751}" type="pres">
      <dgm:prSet presAssocID="{692E5303-CF2F-4D87-A69E-434D4BE7DD66}" presName="hierRoot2" presStyleCnt="0">
        <dgm:presLayoutVars>
          <dgm:hierBranch val="init"/>
        </dgm:presLayoutVars>
      </dgm:prSet>
      <dgm:spPr/>
    </dgm:pt>
    <dgm:pt modelId="{D640DF40-A167-4135-BE92-DEE281EE573A}" type="pres">
      <dgm:prSet presAssocID="{692E5303-CF2F-4D87-A69E-434D4BE7DD66}" presName="rootComposite" presStyleCnt="0"/>
      <dgm:spPr/>
    </dgm:pt>
    <dgm:pt modelId="{28F28782-4826-47AA-B960-26FCDA11669A}" type="pres">
      <dgm:prSet presAssocID="{692E5303-CF2F-4D87-A69E-434D4BE7DD66}" presName="rootText" presStyleLbl="node4" presStyleIdx="2" presStyleCnt="3" custScaleX="206537" custScaleY="193976" custLinFactX="-140237" custLinFactY="-70111" custLinFactNeighborX="-200000" custLinFactNeighborY="-100000">
        <dgm:presLayoutVars>
          <dgm:chPref val="3"/>
        </dgm:presLayoutVars>
      </dgm:prSet>
      <dgm:spPr/>
    </dgm:pt>
    <dgm:pt modelId="{2D680201-8525-40F5-AEF5-B0956CEF2368}" type="pres">
      <dgm:prSet presAssocID="{692E5303-CF2F-4D87-A69E-434D4BE7DD66}" presName="rootConnector" presStyleLbl="node4" presStyleIdx="2" presStyleCnt="3"/>
      <dgm:spPr/>
    </dgm:pt>
    <dgm:pt modelId="{693161F7-D975-46E7-8D00-6ED9671B10B0}" type="pres">
      <dgm:prSet presAssocID="{692E5303-CF2F-4D87-A69E-434D4BE7DD66}" presName="hierChild4" presStyleCnt="0"/>
      <dgm:spPr/>
    </dgm:pt>
    <dgm:pt modelId="{B3C5ED20-9561-455D-9EAF-E4BFD59664D9}" type="pres">
      <dgm:prSet presAssocID="{692E5303-CF2F-4D87-A69E-434D4BE7DD66}" presName="hierChild5" presStyleCnt="0"/>
      <dgm:spPr/>
    </dgm:pt>
    <dgm:pt modelId="{4AEF4C0C-B948-4312-A0CD-C494C0B58FC0}" type="pres">
      <dgm:prSet presAssocID="{6D143E97-7512-4158-9913-ECAD65EDF4D3}" presName="hierChild5" presStyleCnt="0"/>
      <dgm:spPr/>
    </dgm:pt>
    <dgm:pt modelId="{2EBE9408-BF28-4F58-BC63-27C42069A869}" type="pres">
      <dgm:prSet presAssocID="{3195A2B5-092F-4231-8179-AB3A480C8A91}" presName="hierChild5" presStyleCnt="0"/>
      <dgm:spPr/>
    </dgm:pt>
    <dgm:pt modelId="{9BEDCE87-1380-4916-829E-A74AFC12AB71}" type="pres">
      <dgm:prSet presAssocID="{A9A1639D-73E0-4B24-AD36-428DA4C741E0}" presName="hierChild3" presStyleCnt="0"/>
      <dgm:spPr/>
    </dgm:pt>
  </dgm:ptLst>
  <dgm:cxnLst>
    <dgm:cxn modelId="{CC175606-BE79-4946-9248-D5BC17389BB2}" type="presOf" srcId="{A9A1639D-73E0-4B24-AD36-428DA4C741E0}" destId="{E08AC474-AAA9-4AAC-9D62-A101BC6DC9D6}" srcOrd="1" destOrd="0" presId="urn:microsoft.com/office/officeart/2005/8/layout/orgChart1"/>
    <dgm:cxn modelId="{4398AA06-201C-4C37-B252-55BB3EC1A258}" srcId="{A9A1639D-73E0-4B24-AD36-428DA4C741E0}" destId="{3195A2B5-092F-4231-8179-AB3A480C8A91}" srcOrd="3" destOrd="0" parTransId="{202B595D-F731-4622-BBAA-03D18CF8FB18}" sibTransId="{A6F6ED73-5F78-4E94-B173-9E33B21A4A56}"/>
    <dgm:cxn modelId="{7D94A610-E198-4706-938D-1836246250D9}" type="presOf" srcId="{1D55C0D8-E548-407B-8A27-55292E97262A}" destId="{68917BDC-4C24-421F-A750-C58967CD779B}" srcOrd="0" destOrd="0" presId="urn:microsoft.com/office/officeart/2005/8/layout/orgChart1"/>
    <dgm:cxn modelId="{BD0C321A-F404-4C3A-BF56-A724E46B7F3A}" type="presOf" srcId="{C6020F05-D48E-41F6-BC30-843F76145F92}" destId="{37D7A6A3-4A5B-471C-8CAB-F080962DFAC6}" srcOrd="0" destOrd="0" presId="urn:microsoft.com/office/officeart/2005/8/layout/orgChart1"/>
    <dgm:cxn modelId="{ED01F11B-EBF6-45F2-A75D-5922A2DDC893}" type="presOf" srcId="{692E5303-CF2F-4D87-A69E-434D4BE7DD66}" destId="{2D680201-8525-40F5-AEF5-B0956CEF2368}" srcOrd="1" destOrd="0" presId="urn:microsoft.com/office/officeart/2005/8/layout/orgChart1"/>
    <dgm:cxn modelId="{E03EAA2C-8210-4D3E-A1C4-FC9AFCB1FD15}" type="presOf" srcId="{6D143E97-7512-4158-9913-ECAD65EDF4D3}" destId="{E17ED88E-B7B7-4952-8E27-4012F43229E2}" srcOrd="1" destOrd="0" presId="urn:microsoft.com/office/officeart/2005/8/layout/orgChart1"/>
    <dgm:cxn modelId="{E20CB62C-B6E2-4B8E-9C8F-254977C1AD19}" type="presOf" srcId="{FF4C4780-0385-434D-8772-A5E11AACB842}" destId="{895DEC13-C3FC-43AB-BCF8-FFE314282F8A}" srcOrd="0" destOrd="0" presId="urn:microsoft.com/office/officeart/2005/8/layout/orgChart1"/>
    <dgm:cxn modelId="{1BFCF034-C6AC-4ED2-9DBF-AF4239E5FC39}" srcId="{716E0FF9-BFA2-4AD2-A6AD-B54B6318E211}" destId="{D9B935FA-F28D-4537-AF67-829B4205D4C4}" srcOrd="0" destOrd="0" parTransId="{F6981A71-C1D9-4883-B524-D5A7D8C73006}" sibTransId="{15C40298-897F-41E0-984B-D8F11BDD9BBC}"/>
    <dgm:cxn modelId="{B376AA3D-BF88-4AE6-B2AF-AD6E1F8A7D69}" type="presOf" srcId="{716E0FF9-BFA2-4AD2-A6AD-B54B6318E211}" destId="{BD289DC9-780C-4822-8D79-3222C010F471}" srcOrd="1" destOrd="0" presId="urn:microsoft.com/office/officeart/2005/8/layout/orgChart1"/>
    <dgm:cxn modelId="{0BBE595D-FF06-472F-AF9D-7BF6A884DDAE}" type="presOf" srcId="{98FD3F0C-5432-4ECB-BC2A-81D1BC8563BB}" destId="{DBFD0925-286D-4187-8AA9-3CD1DC3391C9}" srcOrd="0" destOrd="0" presId="urn:microsoft.com/office/officeart/2005/8/layout/orgChart1"/>
    <dgm:cxn modelId="{ED209D42-5F2E-4E9B-880F-3C201BAB2FF0}" type="presOf" srcId="{716E0FF9-BFA2-4AD2-A6AD-B54B6318E211}" destId="{D17032DD-AB1E-40D1-8CED-F3C54CB532E6}" srcOrd="0" destOrd="0" presId="urn:microsoft.com/office/officeart/2005/8/layout/orgChart1"/>
    <dgm:cxn modelId="{8216D873-8674-4E6F-B257-07FB155D799B}" srcId="{6D143E97-7512-4158-9913-ECAD65EDF4D3}" destId="{716E0FF9-BFA2-4AD2-A6AD-B54B6318E211}" srcOrd="0" destOrd="0" parTransId="{EF23E44B-32B7-4F51-81D2-4627F705ADBA}" sibTransId="{9D98D6E3-7899-42CB-9440-F5267CBDF874}"/>
    <dgm:cxn modelId="{00C01776-1771-4C82-BA54-0C47426E89FB}" type="presOf" srcId="{F6981A71-C1D9-4883-B524-D5A7D8C73006}" destId="{CDC9EF38-0F63-4BC0-80DA-4FEAC579F2A5}" srcOrd="0" destOrd="0" presId="urn:microsoft.com/office/officeart/2005/8/layout/orgChart1"/>
    <dgm:cxn modelId="{5C167F83-3AF5-43EF-9BEE-1EFDA5D8F894}" srcId="{A9A1639D-73E0-4B24-AD36-428DA4C741E0}" destId="{A2E546D5-D1E4-4142-8621-D951230AC210}" srcOrd="0" destOrd="0" parTransId="{348C7F37-4A54-4FD9-98B5-00F03A1D7400}" sibTransId="{D132C31C-F350-42F2-9ED5-586B0E255B9C}"/>
    <dgm:cxn modelId="{722F1D89-8136-4BBF-856B-4E87552BA299}" type="presOf" srcId="{202B595D-F731-4622-BBAA-03D18CF8FB18}" destId="{1A7BFC08-118F-437F-A458-A15AB8953170}" srcOrd="0" destOrd="0" presId="urn:microsoft.com/office/officeart/2005/8/layout/orgChart1"/>
    <dgm:cxn modelId="{4CBCF789-56BC-422D-97A4-9E1AD31E138C}" type="presOf" srcId="{3195A2B5-092F-4231-8179-AB3A480C8A91}" destId="{4BDCEA42-9F8C-4A9B-9D3F-ECF4B671F566}" srcOrd="0" destOrd="0" presId="urn:microsoft.com/office/officeart/2005/8/layout/orgChart1"/>
    <dgm:cxn modelId="{85A8F88C-7027-4A38-B892-DF29FFC4834C}" type="presOf" srcId="{7C9B3E8E-07A8-4406-BCC4-EFF3EED999A2}" destId="{8FEB40DA-F6E3-4895-90E4-235038BD194F}" srcOrd="1" destOrd="0" presId="urn:microsoft.com/office/officeart/2005/8/layout/orgChart1"/>
    <dgm:cxn modelId="{9A10C791-A920-4F6A-8EFE-62952028A85A}" type="presOf" srcId="{A2E546D5-D1E4-4142-8621-D951230AC210}" destId="{05A19B6D-2A37-4350-9872-AEE48DF4FE16}" srcOrd="1" destOrd="0" presId="urn:microsoft.com/office/officeart/2005/8/layout/orgChart1"/>
    <dgm:cxn modelId="{FE0CE292-AE92-4D39-8F61-C1E5299F89D0}" srcId="{AF5AC33E-5DF2-4D61-BC74-5B813AD60E89}" destId="{A9A1639D-73E0-4B24-AD36-428DA4C741E0}" srcOrd="0" destOrd="0" parTransId="{B83C243F-B3A7-4DE3-A053-1870C6BA1AD0}" sibTransId="{36612899-3926-4E57-B1E4-F964034A8D80}"/>
    <dgm:cxn modelId="{2BC40294-8B46-4749-9FD1-D88F8FF067E8}" srcId="{A9A1639D-73E0-4B24-AD36-428DA4C741E0}" destId="{C6020F05-D48E-41F6-BC30-843F76145F92}" srcOrd="2" destOrd="0" parTransId="{1D55C0D8-E548-407B-8A27-55292E97262A}" sibTransId="{02707972-3688-4DD3-BF74-9A75437CE3D6}"/>
    <dgm:cxn modelId="{6E81C697-5B63-4051-939D-193EE0AE9B80}" type="presOf" srcId="{A2E546D5-D1E4-4142-8621-D951230AC210}" destId="{1A6BA62F-AA03-4D4D-B713-225E1BEF5C51}" srcOrd="0" destOrd="0" presId="urn:microsoft.com/office/officeart/2005/8/layout/orgChart1"/>
    <dgm:cxn modelId="{0C01BD9C-EFE3-4B61-8F3F-DFE228BD7BD5}" srcId="{A9A1639D-73E0-4B24-AD36-428DA4C741E0}" destId="{7C9B3E8E-07A8-4406-BCC4-EFF3EED999A2}" srcOrd="1" destOrd="0" parTransId="{FF4C4780-0385-434D-8772-A5E11AACB842}" sibTransId="{B03D4265-52E3-4975-A98B-ED060F56382B}"/>
    <dgm:cxn modelId="{B32FCE9C-6E03-4A4C-985F-1CDA1E8734AC}" type="presOf" srcId="{C6020F05-D48E-41F6-BC30-843F76145F92}" destId="{E4E053CC-98E4-4788-8225-07943F1530EF}" srcOrd="1" destOrd="0" presId="urn:microsoft.com/office/officeart/2005/8/layout/orgChart1"/>
    <dgm:cxn modelId="{3960489F-B6A8-4E5C-A617-9C39222021AB}" type="presOf" srcId="{D9B935FA-F28D-4537-AF67-829B4205D4C4}" destId="{DED1F648-DC85-4D57-9970-21BFCE3DE68D}" srcOrd="0" destOrd="0" presId="urn:microsoft.com/office/officeart/2005/8/layout/orgChart1"/>
    <dgm:cxn modelId="{86354FA8-C08C-4BEE-84A3-DAE112F6D4C6}" srcId="{6D143E97-7512-4158-9913-ECAD65EDF4D3}" destId="{692E5303-CF2F-4D87-A69E-434D4BE7DD66}" srcOrd="1" destOrd="0" parTransId="{98FD3F0C-5432-4ECB-BC2A-81D1BC8563BB}" sibTransId="{CAA8D066-7606-4B2A-A9A9-D1A0FC78F270}"/>
    <dgm:cxn modelId="{FF203FAD-2D17-4195-AA79-17C13D74398D}" type="presOf" srcId="{348C7F37-4A54-4FD9-98B5-00F03A1D7400}" destId="{96D5ACF8-634C-46F7-9443-646A040620E0}" srcOrd="0" destOrd="0" presId="urn:microsoft.com/office/officeart/2005/8/layout/orgChart1"/>
    <dgm:cxn modelId="{EA9C6CAD-36CE-4691-B170-B06DE26FE1A6}" srcId="{3195A2B5-092F-4231-8179-AB3A480C8A91}" destId="{6D143E97-7512-4158-9913-ECAD65EDF4D3}" srcOrd="0" destOrd="0" parTransId="{E001306C-46A7-4BD8-98C3-B728A12CDE9C}" sibTransId="{7D4F884C-DBCC-4534-8F6A-E3EA4C54AAAC}"/>
    <dgm:cxn modelId="{F71194CE-FBC9-4C3F-AD19-D8CEAB97C3B9}" type="presOf" srcId="{D9B935FA-F28D-4537-AF67-829B4205D4C4}" destId="{89F1AE99-39A9-4AC8-89DB-D4CFD1AEAD50}" srcOrd="1" destOrd="0" presId="urn:microsoft.com/office/officeart/2005/8/layout/orgChart1"/>
    <dgm:cxn modelId="{50959ADD-FB74-4416-AD3C-8F2F468F9E17}" type="presOf" srcId="{AF5AC33E-5DF2-4D61-BC74-5B813AD60E89}" destId="{CCA9EF39-530A-4680-A04B-9FC8F95CC4EF}" srcOrd="0" destOrd="0" presId="urn:microsoft.com/office/officeart/2005/8/layout/orgChart1"/>
    <dgm:cxn modelId="{3501DFDD-4890-481B-AFF0-CA5A7DB59DFE}" type="presOf" srcId="{3195A2B5-092F-4231-8179-AB3A480C8A91}" destId="{25FD2DFB-8F36-4AC1-9B15-2383D415AF16}" srcOrd="1" destOrd="0" presId="urn:microsoft.com/office/officeart/2005/8/layout/orgChart1"/>
    <dgm:cxn modelId="{A3F781EA-5D15-451A-A8A5-C900C9A6D356}" type="presOf" srcId="{A9A1639D-73E0-4B24-AD36-428DA4C741E0}" destId="{C5E3BED8-8DCA-45F3-A599-58DE57D9B853}" srcOrd="0" destOrd="0" presId="urn:microsoft.com/office/officeart/2005/8/layout/orgChart1"/>
    <dgm:cxn modelId="{D891B6EB-9626-4F0E-9552-F1EBB1E5AFDE}" type="presOf" srcId="{E001306C-46A7-4BD8-98C3-B728A12CDE9C}" destId="{E3D57D69-D9BA-4F67-8502-E26AE1BA3D53}" srcOrd="0" destOrd="0" presId="urn:microsoft.com/office/officeart/2005/8/layout/orgChart1"/>
    <dgm:cxn modelId="{E2C7A9EF-9456-4730-B272-794F7AC07DDE}" type="presOf" srcId="{EF23E44B-32B7-4F51-81D2-4627F705ADBA}" destId="{2BB1E1F9-A4CB-498D-82F8-46FB0B08AF18}" srcOrd="0" destOrd="0" presId="urn:microsoft.com/office/officeart/2005/8/layout/orgChart1"/>
    <dgm:cxn modelId="{AE43F6F1-A378-44A8-A678-4A17F64B664A}" type="presOf" srcId="{7C9B3E8E-07A8-4406-BCC4-EFF3EED999A2}" destId="{6A46BACE-9B35-4C96-BF9A-6DF9C694E8C0}" srcOrd="0" destOrd="0" presId="urn:microsoft.com/office/officeart/2005/8/layout/orgChart1"/>
    <dgm:cxn modelId="{46B90CFD-3083-4DBD-B0AD-7866711BF4F3}" type="presOf" srcId="{6D143E97-7512-4158-9913-ECAD65EDF4D3}" destId="{3D66AEFB-2A2A-4049-A631-98FCBFF6811D}" srcOrd="0" destOrd="0" presId="urn:microsoft.com/office/officeart/2005/8/layout/orgChart1"/>
    <dgm:cxn modelId="{F4B37CFD-9B14-4F73-A2BA-CBF0BEC91CFD}" type="presOf" srcId="{692E5303-CF2F-4D87-A69E-434D4BE7DD66}" destId="{28F28782-4826-47AA-B960-26FCDA11669A}" srcOrd="0" destOrd="0" presId="urn:microsoft.com/office/officeart/2005/8/layout/orgChart1"/>
    <dgm:cxn modelId="{A26FBCEB-23DE-4F07-A5D2-B59D0C13A944}" type="presParOf" srcId="{CCA9EF39-530A-4680-A04B-9FC8F95CC4EF}" destId="{D09421AE-A53E-4F74-B507-18A51E270710}" srcOrd="0" destOrd="0" presId="urn:microsoft.com/office/officeart/2005/8/layout/orgChart1"/>
    <dgm:cxn modelId="{2C7CD7D0-E55A-4D82-9226-A2747C6D136A}" type="presParOf" srcId="{D09421AE-A53E-4F74-B507-18A51E270710}" destId="{AFCF3D73-0355-41D0-9A71-20191ACE2B49}" srcOrd="0" destOrd="0" presId="urn:microsoft.com/office/officeart/2005/8/layout/orgChart1"/>
    <dgm:cxn modelId="{7A35C5A4-B810-455B-83F7-0FDB465CE2AD}" type="presParOf" srcId="{AFCF3D73-0355-41D0-9A71-20191ACE2B49}" destId="{C5E3BED8-8DCA-45F3-A599-58DE57D9B853}" srcOrd="0" destOrd="0" presId="urn:microsoft.com/office/officeart/2005/8/layout/orgChart1"/>
    <dgm:cxn modelId="{659E4828-8319-48DE-A840-16CFBB718DA9}" type="presParOf" srcId="{AFCF3D73-0355-41D0-9A71-20191ACE2B49}" destId="{E08AC474-AAA9-4AAC-9D62-A101BC6DC9D6}" srcOrd="1" destOrd="0" presId="urn:microsoft.com/office/officeart/2005/8/layout/orgChart1"/>
    <dgm:cxn modelId="{D255C15E-850D-46F2-AAB7-462183F0B388}" type="presParOf" srcId="{D09421AE-A53E-4F74-B507-18A51E270710}" destId="{6A4E8FC7-1C30-4773-A71A-8F397F7D3D49}" srcOrd="1" destOrd="0" presId="urn:microsoft.com/office/officeart/2005/8/layout/orgChart1"/>
    <dgm:cxn modelId="{ADD9523A-CD7B-4701-9D34-59A1D902AC1F}" type="presParOf" srcId="{6A4E8FC7-1C30-4773-A71A-8F397F7D3D49}" destId="{96D5ACF8-634C-46F7-9443-646A040620E0}" srcOrd="0" destOrd="0" presId="urn:microsoft.com/office/officeart/2005/8/layout/orgChart1"/>
    <dgm:cxn modelId="{E3FC6EE3-AE44-4114-A52F-34B6BB07B098}" type="presParOf" srcId="{6A4E8FC7-1C30-4773-A71A-8F397F7D3D49}" destId="{43DD4958-4437-48F9-B337-0F31758F4912}" srcOrd="1" destOrd="0" presId="urn:microsoft.com/office/officeart/2005/8/layout/orgChart1"/>
    <dgm:cxn modelId="{9EFE38B0-BF75-4072-98E4-5D5E35BD77EF}" type="presParOf" srcId="{43DD4958-4437-48F9-B337-0F31758F4912}" destId="{F20F84E3-2035-47F6-881D-62C91F95FB1A}" srcOrd="0" destOrd="0" presId="urn:microsoft.com/office/officeart/2005/8/layout/orgChart1"/>
    <dgm:cxn modelId="{97082CAD-674D-482A-9839-D8FBD4369353}" type="presParOf" srcId="{F20F84E3-2035-47F6-881D-62C91F95FB1A}" destId="{1A6BA62F-AA03-4D4D-B713-225E1BEF5C51}" srcOrd="0" destOrd="0" presId="urn:microsoft.com/office/officeart/2005/8/layout/orgChart1"/>
    <dgm:cxn modelId="{66AB69AB-59B4-4D38-AEF3-7B138036D802}" type="presParOf" srcId="{F20F84E3-2035-47F6-881D-62C91F95FB1A}" destId="{05A19B6D-2A37-4350-9872-AEE48DF4FE16}" srcOrd="1" destOrd="0" presId="urn:microsoft.com/office/officeart/2005/8/layout/orgChart1"/>
    <dgm:cxn modelId="{F831B0D7-1C0F-4BFD-A1D3-C86EF6BC9607}" type="presParOf" srcId="{43DD4958-4437-48F9-B337-0F31758F4912}" destId="{30870DA3-F6D3-4E91-957A-7DF6B95521E7}" srcOrd="1" destOrd="0" presId="urn:microsoft.com/office/officeart/2005/8/layout/orgChart1"/>
    <dgm:cxn modelId="{AEE97394-A984-4BF6-8D49-72232DACB38D}" type="presParOf" srcId="{43DD4958-4437-48F9-B337-0F31758F4912}" destId="{D099E76F-4B3D-4886-A080-7C5EA64886CF}" srcOrd="2" destOrd="0" presId="urn:microsoft.com/office/officeart/2005/8/layout/orgChart1"/>
    <dgm:cxn modelId="{E8733DF1-D1A5-4206-A165-0BD21FBCF17B}" type="presParOf" srcId="{6A4E8FC7-1C30-4773-A71A-8F397F7D3D49}" destId="{895DEC13-C3FC-43AB-BCF8-FFE314282F8A}" srcOrd="2" destOrd="0" presId="urn:microsoft.com/office/officeart/2005/8/layout/orgChart1"/>
    <dgm:cxn modelId="{819AAA9E-D79E-41AF-BE74-EB201FF1B460}" type="presParOf" srcId="{6A4E8FC7-1C30-4773-A71A-8F397F7D3D49}" destId="{ED1E8D36-31AF-4A48-B702-AA5BC5A2902C}" srcOrd="3" destOrd="0" presId="urn:microsoft.com/office/officeart/2005/8/layout/orgChart1"/>
    <dgm:cxn modelId="{D58D3A2E-0D42-4527-B043-CE7CB818DBFE}" type="presParOf" srcId="{ED1E8D36-31AF-4A48-B702-AA5BC5A2902C}" destId="{842306E1-77B3-4850-A480-B1755EAB0B80}" srcOrd="0" destOrd="0" presId="urn:microsoft.com/office/officeart/2005/8/layout/orgChart1"/>
    <dgm:cxn modelId="{35304B2B-C49F-4950-B020-36DD3C31680A}" type="presParOf" srcId="{842306E1-77B3-4850-A480-B1755EAB0B80}" destId="{6A46BACE-9B35-4C96-BF9A-6DF9C694E8C0}" srcOrd="0" destOrd="0" presId="urn:microsoft.com/office/officeart/2005/8/layout/orgChart1"/>
    <dgm:cxn modelId="{4E469B11-352C-4FDB-9E41-1ACC1F723500}" type="presParOf" srcId="{842306E1-77B3-4850-A480-B1755EAB0B80}" destId="{8FEB40DA-F6E3-4895-90E4-235038BD194F}" srcOrd="1" destOrd="0" presId="urn:microsoft.com/office/officeart/2005/8/layout/orgChart1"/>
    <dgm:cxn modelId="{80B67098-DBBE-4F48-8CDB-CDD1017FCECA}" type="presParOf" srcId="{ED1E8D36-31AF-4A48-B702-AA5BC5A2902C}" destId="{B4F89BA8-8DC7-4055-8617-5426E77198EE}" srcOrd="1" destOrd="0" presId="urn:microsoft.com/office/officeart/2005/8/layout/orgChart1"/>
    <dgm:cxn modelId="{94ACE90E-DE4C-4A5B-9540-492B1952D32B}" type="presParOf" srcId="{ED1E8D36-31AF-4A48-B702-AA5BC5A2902C}" destId="{C29F45DD-4DD8-48B2-A3E0-0400895CF19C}" srcOrd="2" destOrd="0" presId="urn:microsoft.com/office/officeart/2005/8/layout/orgChart1"/>
    <dgm:cxn modelId="{E425B6F5-5B32-47A3-B884-43DB941C78FF}" type="presParOf" srcId="{6A4E8FC7-1C30-4773-A71A-8F397F7D3D49}" destId="{68917BDC-4C24-421F-A750-C58967CD779B}" srcOrd="4" destOrd="0" presId="urn:microsoft.com/office/officeart/2005/8/layout/orgChart1"/>
    <dgm:cxn modelId="{8F857551-0695-41C9-B993-CD87750C4C59}" type="presParOf" srcId="{6A4E8FC7-1C30-4773-A71A-8F397F7D3D49}" destId="{8E0F5FF1-D82D-4BBD-9D5D-2C69300F062A}" srcOrd="5" destOrd="0" presId="urn:microsoft.com/office/officeart/2005/8/layout/orgChart1"/>
    <dgm:cxn modelId="{36558FC2-E6A7-426E-B08D-C19D45C33C29}" type="presParOf" srcId="{8E0F5FF1-D82D-4BBD-9D5D-2C69300F062A}" destId="{EBF1EE86-ACA9-449F-A15F-7A0F7DDA8D28}" srcOrd="0" destOrd="0" presId="urn:microsoft.com/office/officeart/2005/8/layout/orgChart1"/>
    <dgm:cxn modelId="{CA5C74BC-8DD6-4DBD-A058-5E3E6E2DC6F4}" type="presParOf" srcId="{EBF1EE86-ACA9-449F-A15F-7A0F7DDA8D28}" destId="{37D7A6A3-4A5B-471C-8CAB-F080962DFAC6}" srcOrd="0" destOrd="0" presId="urn:microsoft.com/office/officeart/2005/8/layout/orgChart1"/>
    <dgm:cxn modelId="{D74D0982-9A6C-4373-B401-B650D7E706F2}" type="presParOf" srcId="{EBF1EE86-ACA9-449F-A15F-7A0F7DDA8D28}" destId="{E4E053CC-98E4-4788-8225-07943F1530EF}" srcOrd="1" destOrd="0" presId="urn:microsoft.com/office/officeart/2005/8/layout/orgChart1"/>
    <dgm:cxn modelId="{3DEB4147-8016-46B7-9D30-04B71ED57AE0}" type="presParOf" srcId="{8E0F5FF1-D82D-4BBD-9D5D-2C69300F062A}" destId="{E6A5F84E-9DD5-411B-9835-B9692A9A56D4}" srcOrd="1" destOrd="0" presId="urn:microsoft.com/office/officeart/2005/8/layout/orgChart1"/>
    <dgm:cxn modelId="{E3C593E5-6A26-4346-99FB-6DC6B7F48732}" type="presParOf" srcId="{8E0F5FF1-D82D-4BBD-9D5D-2C69300F062A}" destId="{E55CF2A1-A4A0-4429-B4E3-FD8F169AF4D7}" srcOrd="2" destOrd="0" presId="urn:microsoft.com/office/officeart/2005/8/layout/orgChart1"/>
    <dgm:cxn modelId="{FA9BB008-D67F-4B86-8F3D-22033E46BF4F}" type="presParOf" srcId="{6A4E8FC7-1C30-4773-A71A-8F397F7D3D49}" destId="{1A7BFC08-118F-437F-A458-A15AB8953170}" srcOrd="6" destOrd="0" presId="urn:microsoft.com/office/officeart/2005/8/layout/orgChart1"/>
    <dgm:cxn modelId="{D8ACED20-6731-43E3-A585-50565AA3AE76}" type="presParOf" srcId="{6A4E8FC7-1C30-4773-A71A-8F397F7D3D49}" destId="{FBB8F6A4-2566-44F5-961E-F70AE80FFB6E}" srcOrd="7" destOrd="0" presId="urn:microsoft.com/office/officeart/2005/8/layout/orgChart1"/>
    <dgm:cxn modelId="{46CE3E20-13C8-4680-8C7F-88B6202CF963}" type="presParOf" srcId="{FBB8F6A4-2566-44F5-961E-F70AE80FFB6E}" destId="{8D2BF607-A4C2-485C-9800-AA2414394265}" srcOrd="0" destOrd="0" presId="urn:microsoft.com/office/officeart/2005/8/layout/orgChart1"/>
    <dgm:cxn modelId="{7B2FB68D-9E3F-415A-A3F8-91A1A6AE36A3}" type="presParOf" srcId="{8D2BF607-A4C2-485C-9800-AA2414394265}" destId="{4BDCEA42-9F8C-4A9B-9D3F-ECF4B671F566}" srcOrd="0" destOrd="0" presId="urn:microsoft.com/office/officeart/2005/8/layout/orgChart1"/>
    <dgm:cxn modelId="{61E935EF-B4ED-42ED-8FB9-413DB4E2B6D0}" type="presParOf" srcId="{8D2BF607-A4C2-485C-9800-AA2414394265}" destId="{25FD2DFB-8F36-4AC1-9B15-2383D415AF16}" srcOrd="1" destOrd="0" presId="urn:microsoft.com/office/officeart/2005/8/layout/orgChart1"/>
    <dgm:cxn modelId="{12AD2A3F-4582-416D-82AE-D6CFE0053EDA}" type="presParOf" srcId="{FBB8F6A4-2566-44F5-961E-F70AE80FFB6E}" destId="{19C05879-23DA-41FA-B950-00A25C2619B4}" srcOrd="1" destOrd="0" presId="urn:microsoft.com/office/officeart/2005/8/layout/orgChart1"/>
    <dgm:cxn modelId="{DC8EFD31-BF22-49FC-95B5-4A86C3B457D1}" type="presParOf" srcId="{19C05879-23DA-41FA-B950-00A25C2619B4}" destId="{E3D57D69-D9BA-4F67-8502-E26AE1BA3D53}" srcOrd="0" destOrd="0" presId="urn:microsoft.com/office/officeart/2005/8/layout/orgChart1"/>
    <dgm:cxn modelId="{7DA21073-79EE-4EF4-9141-D455DAB4C62A}" type="presParOf" srcId="{19C05879-23DA-41FA-B950-00A25C2619B4}" destId="{95996F6B-24A6-4EA0-86E5-2169E54BBDBD}" srcOrd="1" destOrd="0" presId="urn:microsoft.com/office/officeart/2005/8/layout/orgChart1"/>
    <dgm:cxn modelId="{E0C37606-22B6-43B5-B7EA-1AD9CA230159}" type="presParOf" srcId="{95996F6B-24A6-4EA0-86E5-2169E54BBDBD}" destId="{EE3215AD-7176-43CE-93D1-287B287D1B2A}" srcOrd="0" destOrd="0" presId="urn:microsoft.com/office/officeart/2005/8/layout/orgChart1"/>
    <dgm:cxn modelId="{7568587B-26E7-4CC2-9863-7459DC289CC4}" type="presParOf" srcId="{EE3215AD-7176-43CE-93D1-287B287D1B2A}" destId="{3D66AEFB-2A2A-4049-A631-98FCBFF6811D}" srcOrd="0" destOrd="0" presId="urn:microsoft.com/office/officeart/2005/8/layout/orgChart1"/>
    <dgm:cxn modelId="{9312049E-0720-4BF7-BD92-3364215ED484}" type="presParOf" srcId="{EE3215AD-7176-43CE-93D1-287B287D1B2A}" destId="{E17ED88E-B7B7-4952-8E27-4012F43229E2}" srcOrd="1" destOrd="0" presId="urn:microsoft.com/office/officeart/2005/8/layout/orgChart1"/>
    <dgm:cxn modelId="{C23F1E2A-3BF4-47C7-B8D8-DF6D8D5082FA}" type="presParOf" srcId="{95996F6B-24A6-4EA0-86E5-2169E54BBDBD}" destId="{34AC71E1-B7FE-468B-A18A-F0C788F31B79}" srcOrd="1" destOrd="0" presId="urn:microsoft.com/office/officeart/2005/8/layout/orgChart1"/>
    <dgm:cxn modelId="{97A5B936-A493-4E01-9185-A5D59A6A619F}" type="presParOf" srcId="{34AC71E1-B7FE-468B-A18A-F0C788F31B79}" destId="{2BB1E1F9-A4CB-498D-82F8-46FB0B08AF18}" srcOrd="0" destOrd="0" presId="urn:microsoft.com/office/officeart/2005/8/layout/orgChart1"/>
    <dgm:cxn modelId="{2DCE3D52-15DD-4DCA-B5B6-EF31EE76E52A}" type="presParOf" srcId="{34AC71E1-B7FE-468B-A18A-F0C788F31B79}" destId="{7BC3416B-A00C-436B-90D1-F611D43FE439}" srcOrd="1" destOrd="0" presId="urn:microsoft.com/office/officeart/2005/8/layout/orgChart1"/>
    <dgm:cxn modelId="{296AD507-D82B-4129-9E0F-915A203F40A6}" type="presParOf" srcId="{7BC3416B-A00C-436B-90D1-F611D43FE439}" destId="{5441E3E9-79ED-4B3D-B933-416FFFA6C5A4}" srcOrd="0" destOrd="0" presId="urn:microsoft.com/office/officeart/2005/8/layout/orgChart1"/>
    <dgm:cxn modelId="{82EDF9DE-CF52-4B02-888A-5D28E7E5898A}" type="presParOf" srcId="{5441E3E9-79ED-4B3D-B933-416FFFA6C5A4}" destId="{D17032DD-AB1E-40D1-8CED-F3C54CB532E6}" srcOrd="0" destOrd="0" presId="urn:microsoft.com/office/officeart/2005/8/layout/orgChart1"/>
    <dgm:cxn modelId="{DBB2D9E6-3B32-49B6-BCE9-8CEA8AFC5035}" type="presParOf" srcId="{5441E3E9-79ED-4B3D-B933-416FFFA6C5A4}" destId="{BD289DC9-780C-4822-8D79-3222C010F471}" srcOrd="1" destOrd="0" presId="urn:microsoft.com/office/officeart/2005/8/layout/orgChart1"/>
    <dgm:cxn modelId="{B47693E5-9557-478D-BA52-4A04C5EDB679}" type="presParOf" srcId="{7BC3416B-A00C-436B-90D1-F611D43FE439}" destId="{1E67F299-27AB-41EA-9724-F820995DDF3C}" srcOrd="1" destOrd="0" presId="urn:microsoft.com/office/officeart/2005/8/layout/orgChart1"/>
    <dgm:cxn modelId="{D81A2567-FBB5-491E-9A4B-7D22AD1DC0D4}" type="presParOf" srcId="{1E67F299-27AB-41EA-9724-F820995DDF3C}" destId="{CDC9EF38-0F63-4BC0-80DA-4FEAC579F2A5}" srcOrd="0" destOrd="0" presId="urn:microsoft.com/office/officeart/2005/8/layout/orgChart1"/>
    <dgm:cxn modelId="{75415389-4CE4-4B33-9DC9-F902811E7C28}" type="presParOf" srcId="{1E67F299-27AB-41EA-9724-F820995DDF3C}" destId="{6DC1C502-53FC-4D0C-9849-8A0F71733438}" srcOrd="1" destOrd="0" presId="urn:microsoft.com/office/officeart/2005/8/layout/orgChart1"/>
    <dgm:cxn modelId="{917D2A31-796D-4ACE-859D-1C943947F18A}" type="presParOf" srcId="{6DC1C502-53FC-4D0C-9849-8A0F71733438}" destId="{A258C960-B569-40D0-AAB1-0CFA35DDC99E}" srcOrd="0" destOrd="0" presId="urn:microsoft.com/office/officeart/2005/8/layout/orgChart1"/>
    <dgm:cxn modelId="{CE656AB2-B3C3-4BEE-AC98-B64F22F0417E}" type="presParOf" srcId="{A258C960-B569-40D0-AAB1-0CFA35DDC99E}" destId="{DED1F648-DC85-4D57-9970-21BFCE3DE68D}" srcOrd="0" destOrd="0" presId="urn:microsoft.com/office/officeart/2005/8/layout/orgChart1"/>
    <dgm:cxn modelId="{095493C6-A3F6-4B39-BBA6-D50594C9B606}" type="presParOf" srcId="{A258C960-B569-40D0-AAB1-0CFA35DDC99E}" destId="{89F1AE99-39A9-4AC8-89DB-D4CFD1AEAD50}" srcOrd="1" destOrd="0" presId="urn:microsoft.com/office/officeart/2005/8/layout/orgChart1"/>
    <dgm:cxn modelId="{E416EC32-A512-4D49-9A92-C28D705CBF7D}" type="presParOf" srcId="{6DC1C502-53FC-4D0C-9849-8A0F71733438}" destId="{24EADEB7-33CE-41C9-8F46-DBBB5A42FD50}" srcOrd="1" destOrd="0" presId="urn:microsoft.com/office/officeart/2005/8/layout/orgChart1"/>
    <dgm:cxn modelId="{60E90067-64F5-42E8-BBE2-C847615FDB41}" type="presParOf" srcId="{6DC1C502-53FC-4D0C-9849-8A0F71733438}" destId="{DF6B482C-D1EF-4D37-867D-9B9F672B8184}" srcOrd="2" destOrd="0" presId="urn:microsoft.com/office/officeart/2005/8/layout/orgChart1"/>
    <dgm:cxn modelId="{5CD484DD-3B42-4F1B-BF8D-0842B85B8675}" type="presParOf" srcId="{7BC3416B-A00C-436B-90D1-F611D43FE439}" destId="{5CB80F66-05DE-4ADE-87FC-2924DA4EF23B}" srcOrd="2" destOrd="0" presId="urn:microsoft.com/office/officeart/2005/8/layout/orgChart1"/>
    <dgm:cxn modelId="{09D45DA6-DA0A-4B86-AF7A-0E9365487208}" type="presParOf" srcId="{34AC71E1-B7FE-468B-A18A-F0C788F31B79}" destId="{DBFD0925-286D-4187-8AA9-3CD1DC3391C9}" srcOrd="2" destOrd="0" presId="urn:microsoft.com/office/officeart/2005/8/layout/orgChart1"/>
    <dgm:cxn modelId="{031BEF76-356B-4486-A2AB-BEE4BFBAE9AE}" type="presParOf" srcId="{34AC71E1-B7FE-468B-A18A-F0C788F31B79}" destId="{36E2DAB4-E48A-4874-9205-722E8F2A1751}" srcOrd="3" destOrd="0" presId="urn:microsoft.com/office/officeart/2005/8/layout/orgChart1"/>
    <dgm:cxn modelId="{5CC8BC30-77D9-4DFB-A320-5D6AB4EEFA9A}" type="presParOf" srcId="{36E2DAB4-E48A-4874-9205-722E8F2A1751}" destId="{D640DF40-A167-4135-BE92-DEE281EE573A}" srcOrd="0" destOrd="0" presId="urn:microsoft.com/office/officeart/2005/8/layout/orgChart1"/>
    <dgm:cxn modelId="{1A051977-3C6E-458D-8B63-E345CD45AD87}" type="presParOf" srcId="{D640DF40-A167-4135-BE92-DEE281EE573A}" destId="{28F28782-4826-47AA-B960-26FCDA11669A}" srcOrd="0" destOrd="0" presId="urn:microsoft.com/office/officeart/2005/8/layout/orgChart1"/>
    <dgm:cxn modelId="{C7ABBF0B-90B9-470E-A7EE-2C2C8EA127A6}" type="presParOf" srcId="{D640DF40-A167-4135-BE92-DEE281EE573A}" destId="{2D680201-8525-40F5-AEF5-B0956CEF2368}" srcOrd="1" destOrd="0" presId="urn:microsoft.com/office/officeart/2005/8/layout/orgChart1"/>
    <dgm:cxn modelId="{51AF7956-BB0A-410B-8CFA-0821DC72CDA4}" type="presParOf" srcId="{36E2DAB4-E48A-4874-9205-722E8F2A1751}" destId="{693161F7-D975-46E7-8D00-6ED9671B10B0}" srcOrd="1" destOrd="0" presId="urn:microsoft.com/office/officeart/2005/8/layout/orgChart1"/>
    <dgm:cxn modelId="{8CAEC278-E018-4292-BFD0-4E76D5FA3F88}" type="presParOf" srcId="{36E2DAB4-E48A-4874-9205-722E8F2A1751}" destId="{B3C5ED20-9561-455D-9EAF-E4BFD59664D9}" srcOrd="2" destOrd="0" presId="urn:microsoft.com/office/officeart/2005/8/layout/orgChart1"/>
    <dgm:cxn modelId="{9B4CBC05-DAE8-46AE-BF89-871C94B17AE8}" type="presParOf" srcId="{95996F6B-24A6-4EA0-86E5-2169E54BBDBD}" destId="{4AEF4C0C-B948-4312-A0CD-C494C0B58FC0}" srcOrd="2" destOrd="0" presId="urn:microsoft.com/office/officeart/2005/8/layout/orgChart1"/>
    <dgm:cxn modelId="{35FF1E44-676E-49F2-A408-D818203D7772}" type="presParOf" srcId="{FBB8F6A4-2566-44F5-961E-F70AE80FFB6E}" destId="{2EBE9408-BF28-4F58-BC63-27C42069A869}" srcOrd="2" destOrd="0" presId="urn:microsoft.com/office/officeart/2005/8/layout/orgChart1"/>
    <dgm:cxn modelId="{D44803C2-44A2-4A50-A5C4-BA6E608252FA}" type="presParOf" srcId="{D09421AE-A53E-4F74-B507-18A51E270710}" destId="{9BEDCE87-1380-4916-829E-A74AFC12AB7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FD0925-286D-4187-8AA9-3CD1DC3391C9}">
      <dsp:nvSpPr>
        <dsp:cNvPr id="0" name=""/>
        <dsp:cNvSpPr/>
      </dsp:nvSpPr>
      <dsp:spPr>
        <a:xfrm>
          <a:off x="2094843" y="1977168"/>
          <a:ext cx="3442420" cy="685126"/>
        </a:xfrm>
        <a:custGeom>
          <a:avLst/>
          <a:gdLst/>
          <a:ahLst/>
          <a:cxnLst/>
          <a:rect l="0" t="0" r="0" b="0"/>
          <a:pathLst>
            <a:path>
              <a:moveTo>
                <a:pt x="3442420" y="685126"/>
              </a:moveTo>
              <a:lnTo>
                <a:pt x="0" y="0"/>
              </a:lnTo>
            </a:path>
          </a:pathLst>
        </a:custGeom>
        <a:noFill/>
        <a:ln w="2857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CDC9EF38-0F63-4BC0-80DA-4FEAC579F2A5}">
      <dsp:nvSpPr>
        <dsp:cNvPr id="0" name=""/>
        <dsp:cNvSpPr/>
      </dsp:nvSpPr>
      <dsp:spPr>
        <a:xfrm>
          <a:off x="2560341" y="4217121"/>
          <a:ext cx="495801" cy="123439"/>
        </a:xfrm>
        <a:custGeom>
          <a:avLst/>
          <a:gdLst/>
          <a:ahLst/>
          <a:cxnLst/>
          <a:rect l="0" t="0" r="0" b="0"/>
          <a:pathLst>
            <a:path>
              <a:moveTo>
                <a:pt x="495801" y="0"/>
              </a:moveTo>
              <a:lnTo>
                <a:pt x="495801" y="123439"/>
              </a:lnTo>
              <a:lnTo>
                <a:pt x="0" y="123439"/>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2BB1E1F9-A4CB-498D-82F8-46FB0B08AF18}">
      <dsp:nvSpPr>
        <dsp:cNvPr id="0" name=""/>
        <dsp:cNvSpPr/>
      </dsp:nvSpPr>
      <dsp:spPr>
        <a:xfrm>
          <a:off x="4027372" y="2662294"/>
          <a:ext cx="1509891" cy="536765"/>
        </a:xfrm>
        <a:custGeom>
          <a:avLst/>
          <a:gdLst/>
          <a:ahLst/>
          <a:cxnLst/>
          <a:rect l="0" t="0" r="0" b="0"/>
          <a:pathLst>
            <a:path>
              <a:moveTo>
                <a:pt x="1509891" y="0"/>
              </a:moveTo>
              <a:lnTo>
                <a:pt x="1509891" y="425827"/>
              </a:lnTo>
              <a:lnTo>
                <a:pt x="0" y="425827"/>
              </a:lnTo>
              <a:lnTo>
                <a:pt x="0" y="536765"/>
              </a:lnTo>
            </a:path>
          </a:pathLst>
        </a:custGeom>
        <a:noFill/>
        <a:ln w="254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E3D57D69-D9BA-4F67-8502-E26AE1BA3D53}">
      <dsp:nvSpPr>
        <dsp:cNvPr id="0" name=""/>
        <dsp:cNvSpPr/>
      </dsp:nvSpPr>
      <dsp:spPr>
        <a:xfrm>
          <a:off x="4364649" y="1823038"/>
          <a:ext cx="1172614" cy="230222"/>
        </a:xfrm>
        <a:custGeom>
          <a:avLst/>
          <a:gdLst/>
          <a:ahLst/>
          <a:cxnLst/>
          <a:rect l="0" t="0" r="0" b="0"/>
          <a:pathLst>
            <a:path>
              <a:moveTo>
                <a:pt x="0" y="0"/>
              </a:moveTo>
              <a:lnTo>
                <a:pt x="0" y="119284"/>
              </a:lnTo>
              <a:lnTo>
                <a:pt x="1172614" y="119284"/>
              </a:lnTo>
              <a:lnTo>
                <a:pt x="1172614" y="230222"/>
              </a:lnTo>
            </a:path>
          </a:pathLst>
        </a:custGeom>
        <a:noFill/>
        <a:ln w="254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1A7BFC08-118F-437F-A458-A15AB8953170}">
      <dsp:nvSpPr>
        <dsp:cNvPr id="0" name=""/>
        <dsp:cNvSpPr/>
      </dsp:nvSpPr>
      <dsp:spPr>
        <a:xfrm>
          <a:off x="2459760" y="1032562"/>
          <a:ext cx="1904888" cy="262200"/>
        </a:xfrm>
        <a:custGeom>
          <a:avLst/>
          <a:gdLst/>
          <a:ahLst/>
          <a:cxnLst/>
          <a:rect l="0" t="0" r="0" b="0"/>
          <a:pathLst>
            <a:path>
              <a:moveTo>
                <a:pt x="0" y="0"/>
              </a:moveTo>
              <a:lnTo>
                <a:pt x="0" y="151262"/>
              </a:lnTo>
              <a:lnTo>
                <a:pt x="1904888" y="151262"/>
              </a:lnTo>
              <a:lnTo>
                <a:pt x="1904888" y="262200"/>
              </a:lnTo>
            </a:path>
          </a:pathLst>
        </a:custGeom>
        <a:noFill/>
        <a:ln w="254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68917BDC-4C24-421F-A750-C58967CD779B}">
      <dsp:nvSpPr>
        <dsp:cNvPr id="0" name=""/>
        <dsp:cNvSpPr/>
      </dsp:nvSpPr>
      <dsp:spPr>
        <a:xfrm>
          <a:off x="2459760" y="1032562"/>
          <a:ext cx="626461" cy="262200"/>
        </a:xfrm>
        <a:custGeom>
          <a:avLst/>
          <a:gdLst/>
          <a:ahLst/>
          <a:cxnLst/>
          <a:rect l="0" t="0" r="0" b="0"/>
          <a:pathLst>
            <a:path>
              <a:moveTo>
                <a:pt x="0" y="0"/>
              </a:moveTo>
              <a:lnTo>
                <a:pt x="0" y="151262"/>
              </a:lnTo>
              <a:lnTo>
                <a:pt x="626461" y="151262"/>
              </a:lnTo>
              <a:lnTo>
                <a:pt x="626461" y="262200"/>
              </a:lnTo>
            </a:path>
          </a:pathLst>
        </a:custGeom>
        <a:noFill/>
        <a:ln w="254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895DEC13-C3FC-43AB-BCF8-FFE314282F8A}">
      <dsp:nvSpPr>
        <dsp:cNvPr id="0" name=""/>
        <dsp:cNvSpPr/>
      </dsp:nvSpPr>
      <dsp:spPr>
        <a:xfrm>
          <a:off x="1807794" y="1032562"/>
          <a:ext cx="651966" cy="262200"/>
        </a:xfrm>
        <a:custGeom>
          <a:avLst/>
          <a:gdLst/>
          <a:ahLst/>
          <a:cxnLst/>
          <a:rect l="0" t="0" r="0" b="0"/>
          <a:pathLst>
            <a:path>
              <a:moveTo>
                <a:pt x="651966" y="0"/>
              </a:moveTo>
              <a:lnTo>
                <a:pt x="651966" y="151262"/>
              </a:lnTo>
              <a:lnTo>
                <a:pt x="0" y="151262"/>
              </a:lnTo>
              <a:lnTo>
                <a:pt x="0" y="262200"/>
              </a:lnTo>
            </a:path>
          </a:pathLst>
        </a:custGeom>
        <a:noFill/>
        <a:ln w="254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96D5ACF8-634C-46F7-9443-646A040620E0}">
      <dsp:nvSpPr>
        <dsp:cNvPr id="0" name=""/>
        <dsp:cNvSpPr/>
      </dsp:nvSpPr>
      <dsp:spPr>
        <a:xfrm>
          <a:off x="529366" y="1032562"/>
          <a:ext cx="1930394" cy="262200"/>
        </a:xfrm>
        <a:custGeom>
          <a:avLst/>
          <a:gdLst/>
          <a:ahLst/>
          <a:cxnLst/>
          <a:rect l="0" t="0" r="0" b="0"/>
          <a:pathLst>
            <a:path>
              <a:moveTo>
                <a:pt x="1930394" y="0"/>
              </a:moveTo>
              <a:lnTo>
                <a:pt x="1930394" y="151262"/>
              </a:lnTo>
              <a:lnTo>
                <a:pt x="0" y="151262"/>
              </a:lnTo>
              <a:lnTo>
                <a:pt x="0" y="262200"/>
              </a:lnTo>
            </a:path>
          </a:pathLst>
        </a:custGeom>
        <a:noFill/>
        <a:ln w="254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C5E3BED8-8DCA-45F3-A599-58DE57D9B853}">
      <dsp:nvSpPr>
        <dsp:cNvPr id="0" name=""/>
        <dsp:cNvSpPr/>
      </dsp:nvSpPr>
      <dsp:spPr>
        <a:xfrm>
          <a:off x="1464959" y="0"/>
          <a:ext cx="1989603" cy="1032562"/>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tx1"/>
              </a:solidFill>
            </a:rPr>
            <a:t>Initial Contact</a:t>
          </a:r>
        </a:p>
      </dsp:txBody>
      <dsp:txXfrm>
        <a:off x="1464959" y="0"/>
        <a:ext cx="1989603" cy="1032562"/>
      </dsp:txXfrm>
    </dsp:sp>
    <dsp:sp modelId="{1A6BA62F-AA03-4D4D-B713-225E1BEF5C51}">
      <dsp:nvSpPr>
        <dsp:cNvPr id="0" name=""/>
        <dsp:cNvSpPr/>
      </dsp:nvSpPr>
      <dsp:spPr>
        <a:xfrm>
          <a:off x="1090" y="1294762"/>
          <a:ext cx="1056551" cy="528275"/>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bg2"/>
              </a:solidFill>
            </a:rPr>
            <a:t>Refer to Dr. Jandarov for </a:t>
          </a:r>
          <a:r>
            <a:rPr lang="en-US" sz="900" b="1" kern="1200" dirty="0" err="1">
              <a:solidFill>
                <a:schemeClr val="bg2"/>
              </a:solidFill>
            </a:rPr>
            <a:t>biostatistical</a:t>
          </a:r>
          <a:r>
            <a:rPr lang="en-US" sz="900" b="1" kern="1200" dirty="0">
              <a:solidFill>
                <a:schemeClr val="bg2"/>
              </a:solidFill>
            </a:rPr>
            <a:t> support</a:t>
          </a:r>
        </a:p>
      </dsp:txBody>
      <dsp:txXfrm>
        <a:off x="1090" y="1294762"/>
        <a:ext cx="1056551" cy="528275"/>
      </dsp:txXfrm>
    </dsp:sp>
    <dsp:sp modelId="{6A46BACE-9B35-4C96-BF9A-6DF9C694E8C0}">
      <dsp:nvSpPr>
        <dsp:cNvPr id="0" name=""/>
        <dsp:cNvSpPr/>
      </dsp:nvSpPr>
      <dsp:spPr>
        <a:xfrm>
          <a:off x="1279518" y="1294762"/>
          <a:ext cx="1056551" cy="528275"/>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bg2"/>
              </a:solidFill>
            </a:rPr>
            <a:t>Refer to Stephanie Williams for Regulatory support</a:t>
          </a:r>
        </a:p>
      </dsp:txBody>
      <dsp:txXfrm>
        <a:off x="1279518" y="1294762"/>
        <a:ext cx="1056551" cy="528275"/>
      </dsp:txXfrm>
    </dsp:sp>
    <dsp:sp modelId="{37D7A6A3-4A5B-471C-8CAB-F080962DFAC6}">
      <dsp:nvSpPr>
        <dsp:cNvPr id="0" name=""/>
        <dsp:cNvSpPr/>
      </dsp:nvSpPr>
      <dsp:spPr>
        <a:xfrm>
          <a:off x="2557946" y="1294762"/>
          <a:ext cx="1056551" cy="528275"/>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bg2"/>
              </a:solidFill>
            </a:rPr>
            <a:t>Clinical Laboratory processing support </a:t>
          </a:r>
        </a:p>
      </dsp:txBody>
      <dsp:txXfrm>
        <a:off x="2557946" y="1294762"/>
        <a:ext cx="1056551" cy="528275"/>
      </dsp:txXfrm>
    </dsp:sp>
    <dsp:sp modelId="{4BDCEA42-9F8C-4A9B-9D3F-ECF4B671F566}">
      <dsp:nvSpPr>
        <dsp:cNvPr id="0" name=""/>
        <dsp:cNvSpPr/>
      </dsp:nvSpPr>
      <dsp:spPr>
        <a:xfrm>
          <a:off x="3836373" y="1294762"/>
          <a:ext cx="1056551" cy="528275"/>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bg2"/>
              </a:solidFill>
            </a:rPr>
            <a:t>Grant writing support</a:t>
          </a:r>
        </a:p>
      </dsp:txBody>
      <dsp:txXfrm>
        <a:off x="3836373" y="1294762"/>
        <a:ext cx="1056551" cy="528275"/>
      </dsp:txXfrm>
    </dsp:sp>
    <dsp:sp modelId="{3D66AEFB-2A2A-4049-A631-98FCBFF6811D}">
      <dsp:nvSpPr>
        <dsp:cNvPr id="0" name=""/>
        <dsp:cNvSpPr/>
      </dsp:nvSpPr>
      <dsp:spPr>
        <a:xfrm>
          <a:off x="4537765" y="2053261"/>
          <a:ext cx="1998995" cy="609033"/>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2"/>
              </a:solidFill>
            </a:rPr>
            <a:t>First “Introductory” Meeting with Eric Smith and Emily Dobbs</a:t>
          </a:r>
        </a:p>
      </dsp:txBody>
      <dsp:txXfrm>
        <a:off x="4537765" y="2053261"/>
        <a:ext cx="1998995" cy="609033"/>
      </dsp:txXfrm>
    </dsp:sp>
    <dsp:sp modelId="{D17032DD-AB1E-40D1-8CED-F3C54CB532E6}">
      <dsp:nvSpPr>
        <dsp:cNvPr id="0" name=""/>
        <dsp:cNvSpPr/>
      </dsp:nvSpPr>
      <dsp:spPr>
        <a:xfrm>
          <a:off x="2813335" y="3199060"/>
          <a:ext cx="2428072" cy="1018061"/>
        </a:xfrm>
        <a:prstGeom prst="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bg2"/>
              </a:solidFill>
            </a:rPr>
            <a:t>Eric Smith</a:t>
          </a:r>
        </a:p>
        <a:p>
          <a:pPr marL="0" lvl="0" indent="0" algn="ctr" defTabSz="622300">
            <a:lnSpc>
              <a:spcPct val="90000"/>
            </a:lnSpc>
            <a:spcBef>
              <a:spcPct val="0"/>
            </a:spcBef>
            <a:spcAft>
              <a:spcPct val="35000"/>
            </a:spcAft>
            <a:buNone/>
          </a:pPr>
          <a:r>
            <a:rPr lang="en-US" sz="1400" b="1" kern="1200" dirty="0">
              <a:solidFill>
                <a:schemeClr val="bg2"/>
              </a:solidFill>
            </a:rPr>
            <a:t>Assist with writing, editing and review of grant</a:t>
          </a:r>
        </a:p>
      </dsp:txBody>
      <dsp:txXfrm>
        <a:off x="2813335" y="3199060"/>
        <a:ext cx="2428072" cy="1018061"/>
      </dsp:txXfrm>
    </dsp:sp>
    <dsp:sp modelId="{DED1F648-DC85-4D57-9970-21BFCE3DE68D}">
      <dsp:nvSpPr>
        <dsp:cNvPr id="0" name=""/>
        <dsp:cNvSpPr/>
      </dsp:nvSpPr>
      <dsp:spPr>
        <a:xfrm>
          <a:off x="550558" y="4069104"/>
          <a:ext cx="2009783" cy="542914"/>
        </a:xfrm>
        <a:prstGeom prst="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2"/>
              </a:solidFill>
            </a:rPr>
            <a:t>Grant education and training</a:t>
          </a:r>
        </a:p>
      </dsp:txBody>
      <dsp:txXfrm>
        <a:off x="550558" y="4069104"/>
        <a:ext cx="2009783" cy="542914"/>
      </dsp:txXfrm>
    </dsp:sp>
    <dsp:sp modelId="{28F28782-4826-47AA-B960-26FCDA11669A}">
      <dsp:nvSpPr>
        <dsp:cNvPr id="0" name=""/>
        <dsp:cNvSpPr/>
      </dsp:nvSpPr>
      <dsp:spPr>
        <a:xfrm>
          <a:off x="1003758" y="1977168"/>
          <a:ext cx="2182170" cy="1024728"/>
        </a:xfrm>
        <a:prstGeom prst="rect">
          <a:avLst/>
        </a:prstGeom>
        <a:solidFill>
          <a:srgbClr val="FFCC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2"/>
              </a:solidFill>
            </a:rPr>
            <a:t>Emily Dobbs:</a:t>
          </a:r>
        </a:p>
        <a:p>
          <a:pPr marL="0" lvl="0" indent="0" algn="ctr" defTabSz="533400">
            <a:lnSpc>
              <a:spcPct val="90000"/>
            </a:lnSpc>
            <a:spcBef>
              <a:spcPct val="0"/>
            </a:spcBef>
            <a:spcAft>
              <a:spcPct val="35000"/>
            </a:spcAft>
            <a:buNone/>
          </a:pPr>
          <a:r>
            <a:rPr lang="en-US" sz="1200" b="1" kern="1200" dirty="0">
              <a:solidFill>
                <a:schemeClr val="bg2"/>
              </a:solidFill>
            </a:rPr>
            <a:t>Grant Matching</a:t>
          </a:r>
        </a:p>
        <a:p>
          <a:pPr marL="0" lvl="0" indent="0" algn="ctr" defTabSz="533400">
            <a:lnSpc>
              <a:spcPct val="90000"/>
            </a:lnSpc>
            <a:spcBef>
              <a:spcPct val="0"/>
            </a:spcBef>
            <a:spcAft>
              <a:spcPct val="35000"/>
            </a:spcAft>
            <a:buNone/>
          </a:pPr>
          <a:r>
            <a:rPr lang="en-US" sz="1200" b="1" kern="1200" dirty="0">
              <a:solidFill>
                <a:schemeClr val="bg2"/>
              </a:solidFill>
            </a:rPr>
            <a:t>Manuscript assistance</a:t>
          </a:r>
        </a:p>
        <a:p>
          <a:pPr marL="0" lvl="0" indent="0" algn="ctr" defTabSz="533400">
            <a:lnSpc>
              <a:spcPct val="90000"/>
            </a:lnSpc>
            <a:spcBef>
              <a:spcPct val="0"/>
            </a:spcBef>
            <a:spcAft>
              <a:spcPct val="35000"/>
            </a:spcAft>
            <a:buNone/>
          </a:pPr>
          <a:r>
            <a:rPr lang="en-US" sz="1200" b="1" kern="1200" dirty="0">
              <a:solidFill>
                <a:schemeClr val="bg2"/>
              </a:solidFill>
            </a:rPr>
            <a:t>Review and edit of grant </a:t>
          </a:r>
        </a:p>
      </dsp:txBody>
      <dsp:txXfrm>
        <a:off x="1003758" y="1977168"/>
        <a:ext cx="2182170" cy="102472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890219-D8EE-49F5-B50C-3A035F7384EC}" type="datetimeFigureOut">
              <a:rPr lang="en-US" smtClean="0"/>
              <a:t>6/4/2021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C0EB44C-9481-4DAC-8B45-EC5779BF709E}" type="slidenum">
              <a:rPr lang="en-US" smtClean="0"/>
              <a:t>‹#›</a:t>
            </a:fld>
            <a:endParaRPr lang="en-US"/>
          </a:p>
        </p:txBody>
      </p:sp>
    </p:spTree>
    <p:extLst>
      <p:ext uri="{BB962C8B-B14F-4D97-AF65-F5344CB8AC3E}">
        <p14:creationId xmlns:p14="http://schemas.microsoft.com/office/powerpoint/2010/main" val="16181358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155B404-8E09-4260-8321-6B9001A2F0EA}" type="datetimeFigureOut">
              <a:rPr lang="en-US" smtClean="0"/>
              <a:t>6/4/2021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36DC06F-8FBC-46F2-9DDA-24DBC66CEAE5}" type="slidenum">
              <a:rPr lang="en-US" smtClean="0"/>
              <a:t>‹#›</a:t>
            </a:fld>
            <a:endParaRPr lang="en-US"/>
          </a:p>
        </p:txBody>
      </p:sp>
    </p:spTree>
    <p:extLst>
      <p:ext uri="{BB962C8B-B14F-4D97-AF65-F5344CB8AC3E}">
        <p14:creationId xmlns:p14="http://schemas.microsoft.com/office/powerpoint/2010/main" val="2261938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Arial" panose="020B0604020202020204" pitchFamily="34" charset="0"/>
            </a:endParaRPr>
          </a:p>
        </p:txBody>
      </p:sp>
      <p:sp>
        <p:nvSpPr>
          <p:cNvPr id="1946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57066" indent="-291179">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64717" indent="-232943">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30604" indent="-232943">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96491" indent="-232943">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62377" indent="-232943"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3028264" indent="-232943"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94151" indent="-232943"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960038" indent="-232943"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defTabSz="931774" eaLnBrk="0" fontAlgn="base" hangingPunct="0">
              <a:spcBef>
                <a:spcPct val="0"/>
              </a:spcBef>
              <a:spcAft>
                <a:spcPct val="0"/>
              </a:spcAft>
              <a:defRPr/>
            </a:pPr>
            <a:fld id="{0B62521A-9840-4927-9409-C992E2CA4A9E}" type="slidenum">
              <a:rPr kumimoji="0" lang="en-US" altLang="en-US">
                <a:solidFill>
                  <a:srgbClr val="000000"/>
                </a:solidFill>
                <a:latin typeface="Arial" panose="020B0604020202020204" pitchFamily="34" charset="0"/>
              </a:rPr>
              <a:pPr defTabSz="931774" eaLnBrk="0" fontAlgn="base" hangingPunct="0">
                <a:spcBef>
                  <a:spcPct val="0"/>
                </a:spcBef>
                <a:spcAft>
                  <a:spcPct val="0"/>
                </a:spcAft>
                <a:defRPr/>
              </a:pPr>
              <a:t>4</a:t>
            </a:fld>
            <a:endParaRPr kumimoji="0"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3913633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1414463" y="1162050"/>
            <a:ext cx="4181475" cy="3136900"/>
          </a:xfrm>
          <a:ln/>
        </p:spPr>
      </p:sp>
      <p:sp>
        <p:nvSpPr>
          <p:cNvPr id="102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a:t>recruiting and retention of junior faculty, fellow and residents and the indirect benefit is not negligible. </a:t>
            </a:r>
          </a:p>
          <a:p>
            <a:endParaRPr lang="en-US" altLang="en-US"/>
          </a:p>
        </p:txBody>
      </p:sp>
      <p:sp>
        <p:nvSpPr>
          <p:cNvPr id="1024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57066" indent="-291179">
              <a:defRPr sz="2400">
                <a:solidFill>
                  <a:schemeClr val="tx1"/>
                </a:solidFill>
                <a:latin typeface="Times New Roman" panose="02020603050405020304" pitchFamily="18" charset="0"/>
                <a:ea typeface="MS PGothic" panose="020B0600070205080204" pitchFamily="34" charset="-128"/>
              </a:defRPr>
            </a:lvl2pPr>
            <a:lvl3pPr marL="1164717" indent="-232943">
              <a:defRPr sz="2400">
                <a:solidFill>
                  <a:schemeClr val="tx1"/>
                </a:solidFill>
                <a:latin typeface="Times New Roman" panose="02020603050405020304" pitchFamily="18" charset="0"/>
                <a:ea typeface="MS PGothic" panose="020B0600070205080204" pitchFamily="34" charset="-128"/>
              </a:defRPr>
            </a:lvl3pPr>
            <a:lvl4pPr marL="1630604" indent="-232943">
              <a:defRPr sz="2400">
                <a:solidFill>
                  <a:schemeClr val="tx1"/>
                </a:solidFill>
                <a:latin typeface="Times New Roman" panose="02020603050405020304" pitchFamily="18" charset="0"/>
                <a:ea typeface="MS PGothic" panose="020B0600070205080204" pitchFamily="34" charset="-128"/>
              </a:defRPr>
            </a:lvl4pPr>
            <a:lvl5pPr marL="2096491" indent="-232943">
              <a:defRPr sz="2400">
                <a:solidFill>
                  <a:schemeClr val="tx1"/>
                </a:solidFill>
                <a:latin typeface="Times New Roman" panose="02020603050405020304" pitchFamily="18" charset="0"/>
                <a:ea typeface="MS PGothic"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defTabSz="931774" eaLnBrk="0" fontAlgn="base" hangingPunct="0">
              <a:spcBef>
                <a:spcPct val="0"/>
              </a:spcBef>
              <a:spcAft>
                <a:spcPct val="0"/>
              </a:spcAft>
              <a:defRPr/>
            </a:pPr>
            <a:fld id="{284EF6E3-909F-4A40-B6CC-45968F09F907}" type="slidenum">
              <a:rPr lang="en-US" altLang="en-US" sz="1200">
                <a:solidFill>
                  <a:srgbClr val="000000"/>
                </a:solidFill>
              </a:rPr>
              <a:pPr defTabSz="931774" eaLnBrk="0" fontAlgn="base" hangingPunct="0">
                <a:spcBef>
                  <a:spcPct val="0"/>
                </a:spcBef>
                <a:spcAft>
                  <a:spcPct val="0"/>
                </a:spcAft>
                <a:defRPr/>
              </a:pPr>
              <a:t>5</a:t>
            </a:fld>
            <a:endParaRPr lang="en-US" altLang="en-US" sz="1200">
              <a:solidFill>
                <a:srgbClr val="000000"/>
              </a:solidFill>
            </a:endParaRPr>
          </a:p>
        </p:txBody>
      </p:sp>
    </p:spTree>
    <p:extLst>
      <p:ext uri="{BB962C8B-B14F-4D97-AF65-F5344CB8AC3E}">
        <p14:creationId xmlns:p14="http://schemas.microsoft.com/office/powerpoint/2010/main" val="1964024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1414463" y="1162050"/>
            <a:ext cx="4181475" cy="3136900"/>
          </a:xfrm>
          <a:ln/>
        </p:spPr>
      </p:sp>
      <p:sp>
        <p:nvSpPr>
          <p:cNvPr id="102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a:t>recruiting and retention of junior faculty, fellow and residents and the indirect benefit is not negligible. </a:t>
            </a:r>
          </a:p>
          <a:p>
            <a:endParaRPr lang="en-US" altLang="en-US"/>
          </a:p>
        </p:txBody>
      </p:sp>
      <p:sp>
        <p:nvSpPr>
          <p:cNvPr id="1024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57066" indent="-291179">
              <a:defRPr sz="2400">
                <a:solidFill>
                  <a:schemeClr val="tx1"/>
                </a:solidFill>
                <a:latin typeface="Times New Roman" panose="02020603050405020304" pitchFamily="18" charset="0"/>
                <a:ea typeface="MS PGothic" panose="020B0600070205080204" pitchFamily="34" charset="-128"/>
              </a:defRPr>
            </a:lvl2pPr>
            <a:lvl3pPr marL="1164717" indent="-232943">
              <a:defRPr sz="2400">
                <a:solidFill>
                  <a:schemeClr val="tx1"/>
                </a:solidFill>
                <a:latin typeface="Times New Roman" panose="02020603050405020304" pitchFamily="18" charset="0"/>
                <a:ea typeface="MS PGothic" panose="020B0600070205080204" pitchFamily="34" charset="-128"/>
              </a:defRPr>
            </a:lvl3pPr>
            <a:lvl4pPr marL="1630604" indent="-232943">
              <a:defRPr sz="2400">
                <a:solidFill>
                  <a:schemeClr val="tx1"/>
                </a:solidFill>
                <a:latin typeface="Times New Roman" panose="02020603050405020304" pitchFamily="18" charset="0"/>
                <a:ea typeface="MS PGothic" panose="020B0600070205080204" pitchFamily="34" charset="-128"/>
              </a:defRPr>
            </a:lvl4pPr>
            <a:lvl5pPr marL="2096491" indent="-232943">
              <a:defRPr sz="2400">
                <a:solidFill>
                  <a:schemeClr val="tx1"/>
                </a:solidFill>
                <a:latin typeface="Times New Roman" panose="02020603050405020304" pitchFamily="18" charset="0"/>
                <a:ea typeface="MS PGothic"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defTabSz="931774" eaLnBrk="0" fontAlgn="base" hangingPunct="0">
              <a:spcBef>
                <a:spcPct val="0"/>
              </a:spcBef>
              <a:spcAft>
                <a:spcPct val="0"/>
              </a:spcAft>
              <a:defRPr/>
            </a:pPr>
            <a:fld id="{284EF6E3-909F-4A40-B6CC-45968F09F907}" type="slidenum">
              <a:rPr lang="en-US" altLang="en-US" sz="1200">
                <a:solidFill>
                  <a:srgbClr val="000000"/>
                </a:solidFill>
              </a:rPr>
              <a:pPr defTabSz="931774" eaLnBrk="0" fontAlgn="base" hangingPunct="0">
                <a:spcBef>
                  <a:spcPct val="0"/>
                </a:spcBef>
                <a:spcAft>
                  <a:spcPct val="0"/>
                </a:spcAft>
                <a:defRPr/>
              </a:pPr>
              <a:t>6</a:t>
            </a:fld>
            <a:endParaRPr lang="en-US" altLang="en-US" sz="1200">
              <a:solidFill>
                <a:srgbClr val="000000"/>
              </a:solidFill>
            </a:endParaRPr>
          </a:p>
        </p:txBody>
      </p:sp>
    </p:spTree>
    <p:extLst>
      <p:ext uri="{BB962C8B-B14F-4D97-AF65-F5344CB8AC3E}">
        <p14:creationId xmlns:p14="http://schemas.microsoft.com/office/powerpoint/2010/main" val="700761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a:t>Reiterate COM policy on submission of grant funding applications. This includes foundation grant applications. 5 day rule with final science submitted within 2 days. </a:t>
            </a:r>
          </a:p>
        </p:txBody>
      </p:sp>
      <p:sp>
        <p:nvSpPr>
          <p:cNvPr id="133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57066" indent="-291179">
              <a:defRPr sz="2400">
                <a:solidFill>
                  <a:schemeClr val="tx1"/>
                </a:solidFill>
                <a:latin typeface="Times New Roman" panose="02020603050405020304" pitchFamily="18" charset="0"/>
                <a:ea typeface="MS PGothic" panose="020B0600070205080204" pitchFamily="34" charset="-128"/>
              </a:defRPr>
            </a:lvl2pPr>
            <a:lvl3pPr marL="1164717" indent="-232943">
              <a:defRPr sz="2400">
                <a:solidFill>
                  <a:schemeClr val="tx1"/>
                </a:solidFill>
                <a:latin typeface="Times New Roman" panose="02020603050405020304" pitchFamily="18" charset="0"/>
                <a:ea typeface="MS PGothic" panose="020B0600070205080204" pitchFamily="34" charset="-128"/>
              </a:defRPr>
            </a:lvl3pPr>
            <a:lvl4pPr marL="1630604" indent="-232943">
              <a:defRPr sz="2400">
                <a:solidFill>
                  <a:schemeClr val="tx1"/>
                </a:solidFill>
                <a:latin typeface="Times New Roman" panose="02020603050405020304" pitchFamily="18" charset="0"/>
                <a:ea typeface="MS PGothic" panose="020B0600070205080204" pitchFamily="34" charset="-128"/>
              </a:defRPr>
            </a:lvl4pPr>
            <a:lvl5pPr marL="2096491" indent="-232943">
              <a:defRPr sz="2400">
                <a:solidFill>
                  <a:schemeClr val="tx1"/>
                </a:solidFill>
                <a:latin typeface="Times New Roman" panose="02020603050405020304" pitchFamily="18" charset="0"/>
                <a:ea typeface="MS PGothic"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defTabSz="931774" eaLnBrk="0" fontAlgn="base" hangingPunct="0">
              <a:spcBef>
                <a:spcPct val="0"/>
              </a:spcBef>
              <a:spcAft>
                <a:spcPct val="0"/>
              </a:spcAft>
              <a:defRPr/>
            </a:pPr>
            <a:fld id="{A1020022-5635-4DC2-8C0C-F9881F395B79}" type="slidenum">
              <a:rPr lang="en-US" altLang="en-US" sz="1200">
                <a:solidFill>
                  <a:srgbClr val="000000"/>
                </a:solidFill>
              </a:rPr>
              <a:pPr defTabSz="931774" eaLnBrk="0" fontAlgn="base" hangingPunct="0">
                <a:spcBef>
                  <a:spcPct val="0"/>
                </a:spcBef>
                <a:spcAft>
                  <a:spcPct val="0"/>
                </a:spcAft>
                <a:defRPr/>
              </a:pPr>
              <a:t>8</a:t>
            </a:fld>
            <a:endParaRPr lang="en-US" altLang="en-US" sz="1200">
              <a:solidFill>
                <a:srgbClr val="000000"/>
              </a:solidFill>
            </a:endParaRPr>
          </a:p>
        </p:txBody>
      </p:sp>
    </p:spTree>
    <p:extLst>
      <p:ext uri="{BB962C8B-B14F-4D97-AF65-F5344CB8AC3E}">
        <p14:creationId xmlns:p14="http://schemas.microsoft.com/office/powerpoint/2010/main" val="3405988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673395-C068-4118-BEB0-D9857A523F72}"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EE4F0-A1D7-426E-8BCE-9C36DD94D652}" type="slidenum">
              <a:rPr lang="en-US" smtClean="0"/>
              <a:t>‹#›</a:t>
            </a:fld>
            <a:endParaRPr lang="en-US"/>
          </a:p>
        </p:txBody>
      </p:sp>
    </p:spTree>
    <p:extLst>
      <p:ext uri="{BB962C8B-B14F-4D97-AF65-F5344CB8AC3E}">
        <p14:creationId xmlns:p14="http://schemas.microsoft.com/office/powerpoint/2010/main" val="111838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673395-C068-4118-BEB0-D9857A523F72}"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EE4F0-A1D7-426E-8BCE-9C36DD94D652}" type="slidenum">
              <a:rPr lang="en-US" smtClean="0"/>
              <a:t>‹#›</a:t>
            </a:fld>
            <a:endParaRPr lang="en-US"/>
          </a:p>
        </p:txBody>
      </p:sp>
    </p:spTree>
    <p:extLst>
      <p:ext uri="{BB962C8B-B14F-4D97-AF65-F5344CB8AC3E}">
        <p14:creationId xmlns:p14="http://schemas.microsoft.com/office/powerpoint/2010/main" val="2708561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673395-C068-4118-BEB0-D9857A523F72}"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EE4F0-A1D7-426E-8BCE-9C36DD94D652}" type="slidenum">
              <a:rPr lang="en-US" smtClean="0"/>
              <a:t>‹#›</a:t>
            </a:fld>
            <a:endParaRPr lang="en-US"/>
          </a:p>
        </p:txBody>
      </p:sp>
    </p:spTree>
    <p:extLst>
      <p:ext uri="{BB962C8B-B14F-4D97-AF65-F5344CB8AC3E}">
        <p14:creationId xmlns:p14="http://schemas.microsoft.com/office/powerpoint/2010/main" val="1146562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0324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defRPr>
            </a:lvl1pPr>
          </a:lstStyle>
          <a:p>
            <a:pPr>
              <a:defRPr/>
            </a:pPr>
            <a:endParaRPr lang="en-US"/>
          </a:p>
        </p:txBody>
      </p:sp>
      <p:sp>
        <p:nvSpPr>
          <p:cNvPr id="3"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a:latin typeface="Arial" charset="0"/>
              </a:defRPr>
            </a:lvl1pPr>
          </a:lstStyle>
          <a:p>
            <a:pPr>
              <a:defRPr/>
            </a:pPr>
            <a:endParaRPr lang="en-US"/>
          </a:p>
        </p:txBody>
      </p:sp>
      <p:sp>
        <p:nvSpPr>
          <p:cNvPr id="4" name="Rectangle 6"/>
          <p:cNvSpPr>
            <a:spLocks noGrp="1" noChangeArrowheads="1"/>
          </p:cNvSpPr>
          <p:nvPr>
            <p:ph type="sldNum" sz="quarter" idx="12"/>
          </p:nvPr>
        </p:nvSpPr>
        <p:spPr>
          <a:xfrm>
            <a:off x="0" y="0"/>
            <a:ext cx="0" cy="0"/>
          </a:xfrm>
        </p:spPr>
        <p:txBody>
          <a:bodyPr/>
          <a:lstStyle>
            <a:lvl1pPr>
              <a:defRPr/>
            </a:lvl1pPr>
          </a:lstStyle>
          <a:p>
            <a:pPr>
              <a:defRPr/>
            </a:pPr>
            <a:fld id="{4F5940B0-DC65-4802-9E52-DE90A1DCB3D5}" type="slidenum">
              <a:rPr lang="en-US" altLang="en-US"/>
              <a:pPr>
                <a:defRPr/>
              </a:pPr>
              <a:t>‹#›</a:t>
            </a:fld>
            <a:endParaRPr lang="en-US" altLang="en-US"/>
          </a:p>
        </p:txBody>
      </p:sp>
    </p:spTree>
    <p:extLst>
      <p:ext uri="{BB962C8B-B14F-4D97-AF65-F5344CB8AC3E}">
        <p14:creationId xmlns:p14="http://schemas.microsoft.com/office/powerpoint/2010/main" val="240426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xfrm>
            <a:off x="0" y="0"/>
            <a:ext cx="0" cy="0"/>
          </a:xfrm>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xfrm>
            <a:off x="0" y="0"/>
            <a:ext cx="0" cy="0"/>
          </a:xfrm>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0" y="0"/>
            <a:ext cx="0" cy="0"/>
          </a:xfrm>
        </p:spPr>
        <p:txBody>
          <a:bodyPr/>
          <a:lstStyle>
            <a:lvl1pPr>
              <a:defRPr/>
            </a:lvl1pPr>
          </a:lstStyle>
          <a:p>
            <a:pPr>
              <a:defRPr/>
            </a:pPr>
            <a:fld id="{C2C4753C-7B34-408A-A1E2-9A91306326B8}" type="slidenum">
              <a:rPr lang="en-US" altLang="en-US"/>
              <a:pPr>
                <a:defRPr/>
              </a:pPr>
              <a:t>‹#›</a:t>
            </a:fld>
            <a:endParaRPr lang="en-US" altLang="en-US" dirty="0"/>
          </a:p>
        </p:txBody>
      </p:sp>
    </p:spTree>
    <p:extLst>
      <p:ext uri="{BB962C8B-B14F-4D97-AF65-F5344CB8AC3E}">
        <p14:creationId xmlns:p14="http://schemas.microsoft.com/office/powerpoint/2010/main" val="2043613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29" name="Rectangle 57"/>
          <p:cNvSpPr>
            <a:spLocks noGrp="1" noChangeArrowheads="1"/>
          </p:cNvSpPr>
          <p:nvPr>
            <p:ph type="ctrTitle" sz="quarter"/>
          </p:nvPr>
        </p:nvSpPr>
        <p:spPr>
          <a:xfrm>
            <a:off x="1371600" y="533400"/>
            <a:ext cx="7772400" cy="685800"/>
          </a:xfrm>
        </p:spPr>
        <p:txBody>
          <a:bodyPr/>
          <a:lstStyle>
            <a:lvl1pPr>
              <a:defRPr>
                <a:solidFill>
                  <a:schemeClr val="bg2"/>
                </a:solidFill>
              </a:defRPr>
            </a:lvl1pPr>
          </a:lstStyle>
          <a:p>
            <a:r>
              <a:rPr lang="en-US"/>
              <a:t>Click to edit Master title style</a:t>
            </a:r>
          </a:p>
        </p:txBody>
      </p:sp>
      <p:sp>
        <p:nvSpPr>
          <p:cNvPr id="3130" name="Rectangle 58"/>
          <p:cNvSpPr>
            <a:spLocks noGrp="1" noChangeArrowheads="1"/>
          </p:cNvSpPr>
          <p:nvPr>
            <p:ph type="subTitle" sz="quarter" idx="1"/>
          </p:nvPr>
        </p:nvSpPr>
        <p:spPr>
          <a:xfrm>
            <a:off x="1752600" y="1371600"/>
            <a:ext cx="7010400" cy="4572000"/>
          </a:xfrm>
        </p:spPr>
        <p:txBody>
          <a:bodyPr/>
          <a:lstStyle>
            <a:lvl1pPr marL="0" indent="0" algn="ctr">
              <a:buSzPct val="110000"/>
              <a:buFont typeface="Times" pitchFamily="18" charset="0"/>
              <a:buNone/>
              <a:defRPr sz="2800">
                <a:latin typeface="ArialMS" charset="0"/>
              </a:defRPr>
            </a:lvl1pPr>
          </a:lstStyle>
          <a:p>
            <a:r>
              <a:rPr lang="en-US"/>
              <a:t>Click to edit Master subtitle style</a:t>
            </a:r>
          </a:p>
        </p:txBody>
      </p:sp>
    </p:spTree>
    <p:extLst>
      <p:ext uri="{BB962C8B-B14F-4D97-AF65-F5344CB8AC3E}">
        <p14:creationId xmlns:p14="http://schemas.microsoft.com/office/powerpoint/2010/main" val="2844801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0299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504350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00200" y="1295400"/>
            <a:ext cx="35433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95900" y="1295400"/>
            <a:ext cx="35433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95965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267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673395-C068-4118-BEB0-D9857A523F72}"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EE4F0-A1D7-426E-8BCE-9C36DD94D652}" type="slidenum">
              <a:rPr lang="en-US" smtClean="0"/>
              <a:t>‹#›</a:t>
            </a:fld>
            <a:endParaRPr lang="en-US"/>
          </a:p>
        </p:txBody>
      </p:sp>
    </p:spTree>
    <p:extLst>
      <p:ext uri="{BB962C8B-B14F-4D97-AF65-F5344CB8AC3E}">
        <p14:creationId xmlns:p14="http://schemas.microsoft.com/office/powerpoint/2010/main" val="3513972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8736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362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409256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558079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72972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457200"/>
            <a:ext cx="18097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00200" y="457200"/>
            <a:ext cx="52768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32994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7239000" cy="609600"/>
          </a:xfrm>
        </p:spPr>
        <p:txBody>
          <a:bodyPr/>
          <a:lstStyle/>
          <a:p>
            <a:r>
              <a:rPr lang="en-US"/>
              <a:t>Click to edit Master title style</a:t>
            </a:r>
          </a:p>
        </p:txBody>
      </p:sp>
      <p:sp>
        <p:nvSpPr>
          <p:cNvPr id="3" name="Text Placeholder 2"/>
          <p:cNvSpPr>
            <a:spLocks noGrp="1"/>
          </p:cNvSpPr>
          <p:nvPr>
            <p:ph type="body" sz="half" idx="1"/>
          </p:nvPr>
        </p:nvSpPr>
        <p:spPr>
          <a:xfrm>
            <a:off x="1600200" y="1295400"/>
            <a:ext cx="35433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95900" y="1295400"/>
            <a:ext cx="35433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64549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Text, and Photo">
    <p:spTree>
      <p:nvGrpSpPr>
        <p:cNvPr id="1" name=""/>
        <p:cNvGrpSpPr/>
        <p:nvPr/>
      </p:nvGrpSpPr>
      <p:grpSpPr>
        <a:xfrm>
          <a:off x="0" y="0"/>
          <a:ext cx="0" cy="0"/>
          <a:chOff x="0" y="0"/>
          <a:chExt cx="0" cy="0"/>
        </a:xfrm>
      </p:grpSpPr>
      <p:pic>
        <p:nvPicPr>
          <p:cNvPr id="7" name="Content Placeholder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628650" y="909639"/>
            <a:ext cx="7886700" cy="1325563"/>
          </a:xfrm>
        </p:spPr>
        <p:txBody>
          <a:bodyPr/>
          <a:lstStyle/>
          <a:p>
            <a:r>
              <a:rPr lang="en-US"/>
              <a:t>Click to edit Master title style</a:t>
            </a:r>
            <a:endParaRPr lang="en-US" dirty="0"/>
          </a:p>
        </p:txBody>
      </p:sp>
      <p:sp>
        <p:nvSpPr>
          <p:cNvPr id="5" name="Content Placeholder 2"/>
          <p:cNvSpPr>
            <a:spLocks noGrp="1"/>
          </p:cNvSpPr>
          <p:nvPr>
            <p:ph sz="half" idx="1"/>
          </p:nvPr>
        </p:nvSpPr>
        <p:spPr>
          <a:xfrm>
            <a:off x="628650" y="2370138"/>
            <a:ext cx="3886200" cy="37707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3"/>
          <p:cNvSpPr>
            <a:spLocks noGrp="1"/>
          </p:cNvSpPr>
          <p:nvPr>
            <p:ph sz="half" idx="2"/>
          </p:nvPr>
        </p:nvSpPr>
        <p:spPr>
          <a:xfrm>
            <a:off x="4629150" y="2370138"/>
            <a:ext cx="3886200" cy="37707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997987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and Photo/Figure">
    <p:spTree>
      <p:nvGrpSpPr>
        <p:cNvPr id="1" name=""/>
        <p:cNvGrpSpPr/>
        <p:nvPr/>
      </p:nvGrpSpPr>
      <p:grpSpPr>
        <a:xfrm>
          <a:off x="0" y="0"/>
          <a:ext cx="0" cy="0"/>
          <a:chOff x="0" y="0"/>
          <a:chExt cx="0" cy="0"/>
        </a:xfrm>
      </p:grpSpPr>
      <p:pic>
        <p:nvPicPr>
          <p:cNvPr id="7" name="Content Placeholder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629841" y="944563"/>
            <a:ext cx="2949178" cy="1600200"/>
          </a:xfrm>
        </p:spPr>
        <p:txBody>
          <a:bodyPr anchor="b"/>
          <a:lstStyle>
            <a:lvl1pPr>
              <a:defRPr sz="3200"/>
            </a:lvl1pPr>
          </a:lstStyle>
          <a:p>
            <a:r>
              <a:rPr lang="en-US"/>
              <a:t>Click to edit Master title style</a:t>
            </a:r>
            <a:endParaRPr lang="en-US" dirty="0"/>
          </a:p>
        </p:txBody>
      </p:sp>
      <p:sp>
        <p:nvSpPr>
          <p:cNvPr id="5" name="Picture Placeholder 2"/>
          <p:cNvSpPr>
            <a:spLocks noGrp="1" noChangeAspect="1"/>
          </p:cNvSpPr>
          <p:nvPr>
            <p:ph type="pic" idx="1"/>
          </p:nvPr>
        </p:nvSpPr>
        <p:spPr>
          <a:xfrm>
            <a:off x="3887391" y="944563"/>
            <a:ext cx="4629150" cy="514822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6" name="Text Placeholder 3"/>
          <p:cNvSpPr>
            <a:spLocks noGrp="1"/>
          </p:cNvSpPr>
          <p:nvPr>
            <p:ph type="body" sz="half" idx="2"/>
          </p:nvPr>
        </p:nvSpPr>
        <p:spPr>
          <a:xfrm>
            <a:off x="629841" y="2544763"/>
            <a:ext cx="2949178" cy="354802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2363080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lumn Text/Photo">
    <p:spTree>
      <p:nvGrpSpPr>
        <p:cNvPr id="1" name=""/>
        <p:cNvGrpSpPr/>
        <p:nvPr/>
      </p:nvGrpSpPr>
      <p:grpSpPr>
        <a:xfrm>
          <a:off x="0" y="0"/>
          <a:ext cx="0" cy="0"/>
          <a:chOff x="0" y="0"/>
          <a:chExt cx="0" cy="0"/>
        </a:xfrm>
      </p:grpSpPr>
      <p:pic>
        <p:nvPicPr>
          <p:cNvPr id="7" name="Content Placeholder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629841" y="944563"/>
            <a:ext cx="2949178" cy="1600200"/>
          </a:xfrm>
        </p:spPr>
        <p:txBody>
          <a:bodyPr anchor="b"/>
          <a:lstStyle>
            <a:lvl1pPr>
              <a:defRPr sz="3200"/>
            </a:lvl1pPr>
          </a:lstStyle>
          <a:p>
            <a:r>
              <a:rPr lang="en-US"/>
              <a:t>Click to edit Master title style</a:t>
            </a:r>
            <a:endParaRPr lang="en-US" dirty="0"/>
          </a:p>
        </p:txBody>
      </p:sp>
      <p:sp>
        <p:nvSpPr>
          <p:cNvPr id="5" name="Content Placeholder 2"/>
          <p:cNvSpPr>
            <a:spLocks noGrp="1"/>
          </p:cNvSpPr>
          <p:nvPr>
            <p:ph idx="1"/>
          </p:nvPr>
        </p:nvSpPr>
        <p:spPr>
          <a:xfrm>
            <a:off x="3887391" y="944563"/>
            <a:ext cx="4629150" cy="51867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3"/>
          <p:cNvSpPr>
            <a:spLocks noGrp="1"/>
          </p:cNvSpPr>
          <p:nvPr>
            <p:ph type="body" sz="half" idx="2"/>
          </p:nvPr>
        </p:nvSpPr>
        <p:spPr>
          <a:xfrm>
            <a:off x="629841" y="2544763"/>
            <a:ext cx="2949178" cy="35865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071974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673395-C068-4118-BEB0-D9857A523F72}"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EE4F0-A1D7-426E-8BCE-9C36DD94D652}" type="slidenum">
              <a:rPr lang="en-US" smtClean="0"/>
              <a:t>‹#›</a:t>
            </a:fld>
            <a:endParaRPr lang="en-US"/>
          </a:p>
        </p:txBody>
      </p:sp>
    </p:spTree>
    <p:extLst>
      <p:ext uri="{BB962C8B-B14F-4D97-AF65-F5344CB8AC3E}">
        <p14:creationId xmlns:p14="http://schemas.microsoft.com/office/powerpoint/2010/main" val="14352529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mpare Two Lists/Figures">
    <p:spTree>
      <p:nvGrpSpPr>
        <p:cNvPr id="1" name=""/>
        <p:cNvGrpSpPr/>
        <p:nvPr/>
      </p:nvGrpSpPr>
      <p:grpSpPr>
        <a:xfrm>
          <a:off x="0" y="0"/>
          <a:ext cx="0" cy="0"/>
          <a:chOff x="0" y="0"/>
          <a:chExt cx="0" cy="0"/>
        </a:xfrm>
      </p:grpSpPr>
      <p:pic>
        <p:nvPicPr>
          <p:cNvPr id="9" name="Content Placeholder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2"/>
          <p:cNvSpPr>
            <a:spLocks noGrp="1"/>
          </p:cNvSpPr>
          <p:nvPr>
            <p:ph type="body" idx="1"/>
          </p:nvPr>
        </p:nvSpPr>
        <p:spPr>
          <a:xfrm>
            <a:off x="629842" y="111327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3"/>
          <p:cNvSpPr>
            <a:spLocks noGrp="1"/>
          </p:cNvSpPr>
          <p:nvPr>
            <p:ph sz="half" idx="2"/>
          </p:nvPr>
        </p:nvSpPr>
        <p:spPr>
          <a:xfrm>
            <a:off x="629842" y="193718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4"/>
          <p:cNvSpPr>
            <a:spLocks noGrp="1"/>
          </p:cNvSpPr>
          <p:nvPr>
            <p:ph type="body" sz="quarter" idx="3"/>
          </p:nvPr>
        </p:nvSpPr>
        <p:spPr>
          <a:xfrm>
            <a:off x="4629150" y="111327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Content Placeholder 5"/>
          <p:cNvSpPr>
            <a:spLocks noGrp="1"/>
          </p:cNvSpPr>
          <p:nvPr>
            <p:ph sz="quarter" idx="4"/>
          </p:nvPr>
        </p:nvSpPr>
        <p:spPr>
          <a:xfrm>
            <a:off x="4629150" y="193718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340845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with Header">
    <p:spTree>
      <p:nvGrpSpPr>
        <p:cNvPr id="1" name=""/>
        <p:cNvGrpSpPr/>
        <p:nvPr/>
      </p:nvGrpSpPr>
      <p:grpSpPr>
        <a:xfrm>
          <a:off x="0" y="0"/>
          <a:ext cx="0" cy="0"/>
          <a:chOff x="0" y="0"/>
          <a:chExt cx="0" cy="0"/>
        </a:xfrm>
      </p:grpSpPr>
      <p:pic>
        <p:nvPicPr>
          <p:cNvPr id="3" name="Content Placeholder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628650" y="952267"/>
            <a:ext cx="7886700" cy="1325563"/>
          </a:xfrm>
        </p:spPr>
        <p:txBody>
          <a:bodyPr/>
          <a:lstStyle/>
          <a:p>
            <a:r>
              <a:rPr lang="en-US"/>
              <a:t>Click to edit Master title style</a:t>
            </a:r>
            <a:endParaRPr lang="en-US" dirty="0"/>
          </a:p>
        </p:txBody>
      </p:sp>
    </p:spTree>
    <p:extLst>
      <p:ext uri="{BB962C8B-B14F-4D97-AF65-F5344CB8AC3E}">
        <p14:creationId xmlns:p14="http://schemas.microsoft.com/office/powerpoint/2010/main" val="24754440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a:xfrm>
            <a:off x="628650" y="385446"/>
            <a:ext cx="7886700" cy="1325563"/>
          </a:xfrm>
        </p:spPr>
        <p:txBody>
          <a:bodyPr/>
          <a:lstStyle>
            <a:lvl1pPr>
              <a:defRPr>
                <a:solidFill>
                  <a:srgbClr val="345884"/>
                </a:solidFill>
              </a:defRPr>
            </a:lvl1pPr>
          </a:lstStyle>
          <a:p>
            <a:r>
              <a:rPr lang="en-US" dirty="0"/>
              <a:t>Click to edit Master title style</a:t>
            </a:r>
          </a:p>
        </p:txBody>
      </p:sp>
    </p:spTree>
    <p:extLst>
      <p:ext uri="{BB962C8B-B14F-4D97-AF65-F5344CB8AC3E}">
        <p14:creationId xmlns:p14="http://schemas.microsoft.com/office/powerpoint/2010/main" val="1500842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otated">
    <p:spTree>
      <p:nvGrpSpPr>
        <p:cNvPr id="1" name=""/>
        <p:cNvGrpSpPr/>
        <p:nvPr/>
      </p:nvGrpSpPr>
      <p:grpSpPr>
        <a:xfrm>
          <a:off x="0" y="0"/>
          <a:ext cx="0" cy="0"/>
          <a:chOff x="0" y="0"/>
          <a:chExt cx="0" cy="0"/>
        </a:xfrm>
      </p:grpSpPr>
      <p:pic>
        <p:nvPicPr>
          <p:cNvPr id="5" name="Content Placeholder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Vertical Title 1"/>
          <p:cNvSpPr>
            <a:spLocks noGrp="1"/>
          </p:cNvSpPr>
          <p:nvPr>
            <p:ph type="title" orient="vert"/>
          </p:nvPr>
        </p:nvSpPr>
        <p:spPr>
          <a:xfrm>
            <a:off x="6543675" y="943275"/>
            <a:ext cx="1971675" cy="5233687"/>
          </a:xfrm>
        </p:spPr>
        <p:txBody>
          <a:bodyPr vert="eaVert"/>
          <a:lstStyle/>
          <a:p>
            <a:r>
              <a:rPr lang="en-US"/>
              <a:t>Click to edit Master title style</a:t>
            </a:r>
            <a:endParaRPr lang="en-US" dirty="0"/>
          </a:p>
        </p:txBody>
      </p:sp>
      <p:sp>
        <p:nvSpPr>
          <p:cNvPr id="4" name="Vertical Text Placeholder 2"/>
          <p:cNvSpPr>
            <a:spLocks noGrp="1"/>
          </p:cNvSpPr>
          <p:nvPr>
            <p:ph type="body" orient="vert" idx="1"/>
          </p:nvPr>
        </p:nvSpPr>
        <p:spPr>
          <a:xfrm>
            <a:off x="628650" y="943276"/>
            <a:ext cx="5800725" cy="52336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271387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Rotated List">
    <p:spTree>
      <p:nvGrpSpPr>
        <p:cNvPr id="1" name=""/>
        <p:cNvGrpSpPr/>
        <p:nvPr/>
      </p:nvGrpSpPr>
      <p:grpSpPr>
        <a:xfrm>
          <a:off x="0" y="0"/>
          <a:ext cx="0" cy="0"/>
          <a:chOff x="0" y="0"/>
          <a:chExt cx="0" cy="0"/>
        </a:xfrm>
      </p:grpSpPr>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rcRect r="69901"/>
          <a:stretch>
            <a:fillRect/>
          </a:stretch>
        </p:blipFill>
        <p:spPr bwMode="auto">
          <a:xfrm>
            <a:off x="0" y="0"/>
            <a:ext cx="2752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330438" y="671639"/>
            <a:ext cx="2105266" cy="1873124"/>
          </a:xfrm>
        </p:spPr>
        <p:txBody>
          <a:bodyPr anchor="b"/>
          <a:lstStyle>
            <a:lvl1pPr>
              <a:defRPr sz="3200"/>
            </a:lvl1pPr>
          </a:lstStyle>
          <a:p>
            <a:r>
              <a:rPr lang="en-US" dirty="0"/>
              <a:t>Click to edit Master title style</a:t>
            </a:r>
          </a:p>
        </p:txBody>
      </p:sp>
      <p:sp>
        <p:nvSpPr>
          <p:cNvPr id="9" name="Content Placeholder 2"/>
          <p:cNvSpPr>
            <a:spLocks noGrp="1"/>
          </p:cNvSpPr>
          <p:nvPr>
            <p:ph idx="1"/>
          </p:nvPr>
        </p:nvSpPr>
        <p:spPr>
          <a:xfrm>
            <a:off x="3058788" y="944563"/>
            <a:ext cx="5640149" cy="51867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3"/>
          <p:cNvSpPr>
            <a:spLocks noGrp="1"/>
          </p:cNvSpPr>
          <p:nvPr>
            <p:ph type="body" sz="half" idx="2"/>
          </p:nvPr>
        </p:nvSpPr>
        <p:spPr>
          <a:xfrm>
            <a:off x="330437" y="2544763"/>
            <a:ext cx="2105267" cy="3586531"/>
          </a:xfrm>
        </p:spPr>
        <p:txBody>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869070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673395-C068-4118-BEB0-D9857A523F72}"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EE4F0-A1D7-426E-8BCE-9C36DD94D652}" type="slidenum">
              <a:rPr lang="en-US" smtClean="0"/>
              <a:t>‹#›</a:t>
            </a:fld>
            <a:endParaRPr lang="en-US"/>
          </a:p>
        </p:txBody>
      </p:sp>
    </p:spTree>
    <p:extLst>
      <p:ext uri="{BB962C8B-B14F-4D97-AF65-F5344CB8AC3E}">
        <p14:creationId xmlns:p14="http://schemas.microsoft.com/office/powerpoint/2010/main" val="233503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673395-C068-4118-BEB0-D9857A523F72}" type="datetimeFigureOut">
              <a:rPr lang="en-US" smtClean="0"/>
              <a:t>6/4/2021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3EE4F0-A1D7-426E-8BCE-9C36DD94D652}" type="slidenum">
              <a:rPr lang="en-US" smtClean="0"/>
              <a:t>‹#›</a:t>
            </a:fld>
            <a:endParaRPr lang="en-US"/>
          </a:p>
        </p:txBody>
      </p:sp>
    </p:spTree>
    <p:extLst>
      <p:ext uri="{BB962C8B-B14F-4D97-AF65-F5344CB8AC3E}">
        <p14:creationId xmlns:p14="http://schemas.microsoft.com/office/powerpoint/2010/main" val="3580015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673395-C068-4118-BEB0-D9857A523F72}" type="datetimeFigureOut">
              <a:rPr lang="en-US" smtClean="0"/>
              <a:t>6/4/2021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3EE4F0-A1D7-426E-8BCE-9C36DD94D652}" type="slidenum">
              <a:rPr lang="en-US" smtClean="0"/>
              <a:t>‹#›</a:t>
            </a:fld>
            <a:endParaRPr lang="en-US"/>
          </a:p>
        </p:txBody>
      </p:sp>
    </p:spTree>
    <p:extLst>
      <p:ext uri="{BB962C8B-B14F-4D97-AF65-F5344CB8AC3E}">
        <p14:creationId xmlns:p14="http://schemas.microsoft.com/office/powerpoint/2010/main" val="293888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73395-C068-4118-BEB0-D9857A523F72}" type="datetimeFigureOut">
              <a:rPr lang="en-US" smtClean="0"/>
              <a:t>6/4/2021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3EE4F0-A1D7-426E-8BCE-9C36DD94D652}" type="slidenum">
              <a:rPr lang="en-US" smtClean="0"/>
              <a:t>‹#›</a:t>
            </a:fld>
            <a:endParaRPr lang="en-US"/>
          </a:p>
        </p:txBody>
      </p:sp>
    </p:spTree>
    <p:extLst>
      <p:ext uri="{BB962C8B-B14F-4D97-AF65-F5344CB8AC3E}">
        <p14:creationId xmlns:p14="http://schemas.microsoft.com/office/powerpoint/2010/main" val="3049651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673395-C068-4118-BEB0-D9857A523F72}"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EE4F0-A1D7-426E-8BCE-9C36DD94D652}" type="slidenum">
              <a:rPr lang="en-US" smtClean="0"/>
              <a:t>‹#›</a:t>
            </a:fld>
            <a:endParaRPr lang="en-US"/>
          </a:p>
        </p:txBody>
      </p:sp>
    </p:spTree>
    <p:extLst>
      <p:ext uri="{BB962C8B-B14F-4D97-AF65-F5344CB8AC3E}">
        <p14:creationId xmlns:p14="http://schemas.microsoft.com/office/powerpoint/2010/main" val="3067057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673395-C068-4118-BEB0-D9857A523F72}"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EE4F0-A1D7-426E-8BCE-9C36DD94D652}" type="slidenum">
              <a:rPr lang="en-US" smtClean="0"/>
              <a:t>‹#›</a:t>
            </a:fld>
            <a:endParaRPr lang="en-US"/>
          </a:p>
        </p:txBody>
      </p:sp>
    </p:spTree>
    <p:extLst>
      <p:ext uri="{BB962C8B-B14F-4D97-AF65-F5344CB8AC3E}">
        <p14:creationId xmlns:p14="http://schemas.microsoft.com/office/powerpoint/2010/main" val="1148734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3" Type="http://schemas.openxmlformats.org/officeDocument/2006/relationships/slideLayout" Target="../slideLayouts/slideLayout17.xml"/><Relationship Id="rId21" Type="http://schemas.openxmlformats.org/officeDocument/2006/relationships/theme" Target="../theme/theme3.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20" Type="http://schemas.openxmlformats.org/officeDocument/2006/relationships/slideLayout" Target="../slideLayouts/slideLayout34.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19" Type="http://schemas.openxmlformats.org/officeDocument/2006/relationships/slideLayout" Target="../slideLayouts/slideLayout33.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73395-C068-4118-BEB0-D9857A523F72}" type="datetimeFigureOut">
              <a:rPr lang="en-US" smtClean="0"/>
              <a:t>6/4/2021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3EE4F0-A1D7-426E-8BCE-9C36DD94D652}" type="slidenum">
              <a:rPr lang="en-US" smtClean="0"/>
              <a:t>‹#›</a:t>
            </a:fld>
            <a:endParaRPr lang="en-US"/>
          </a:p>
        </p:txBody>
      </p:sp>
    </p:spTree>
    <p:extLst>
      <p:ext uri="{BB962C8B-B14F-4D97-AF65-F5344CB8AC3E}">
        <p14:creationId xmlns:p14="http://schemas.microsoft.com/office/powerpoint/2010/main" val="25602848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7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4" name="Rectangle 70"/>
          <p:cNvSpPr>
            <a:spLocks noGrp="1" noChangeArrowheads="1"/>
          </p:cNvSpPr>
          <p:nvPr>
            <p:ph type="title"/>
          </p:nvPr>
        </p:nvSpPr>
        <p:spPr bwMode="auto">
          <a:xfrm>
            <a:off x="1600200" y="457200"/>
            <a:ext cx="7239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71"/>
          <p:cNvSpPr>
            <a:spLocks noGrp="1" noChangeArrowheads="1"/>
          </p:cNvSpPr>
          <p:nvPr>
            <p:ph type="body" idx="1"/>
          </p:nvPr>
        </p:nvSpPr>
        <p:spPr bwMode="auto">
          <a:xfrm>
            <a:off x="1600200" y="1295400"/>
            <a:ext cx="7239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888949600"/>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mj-lt"/>
          <a:ea typeface="MS PGothic" pitchFamily="34" charset="-128"/>
          <a:cs typeface="MS PGothic" charset="0"/>
        </a:defRPr>
      </a:lvl1pPr>
      <a:lvl2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pitchFamily="34" charset="0"/>
          <a:ea typeface="MS PGothic" pitchFamily="34" charset="-128"/>
          <a:cs typeface="MS PGothic" charset="0"/>
        </a:defRPr>
      </a:lvl2pPr>
      <a:lvl3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pitchFamily="34" charset="0"/>
          <a:ea typeface="MS PGothic" pitchFamily="34" charset="-128"/>
          <a:cs typeface="MS PGothic" charset="0"/>
        </a:defRPr>
      </a:lvl3pPr>
      <a:lvl4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pitchFamily="34" charset="0"/>
          <a:ea typeface="MS PGothic" pitchFamily="34" charset="-128"/>
          <a:cs typeface="MS PGothic" charset="0"/>
        </a:defRPr>
      </a:lvl4pPr>
      <a:lvl5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pitchFamily="34" charset="0"/>
          <a:ea typeface="MS PGothic" pitchFamily="34" charset="-128"/>
          <a:cs typeface="MS PGothic" charset="0"/>
        </a:defRPr>
      </a:lvl5pPr>
      <a:lvl6pPr marL="457200" algn="l" rtl="0" fontAlgn="base">
        <a:spcBef>
          <a:spcPct val="0"/>
        </a:spcBef>
        <a:spcAft>
          <a:spcPct val="0"/>
        </a:spcAft>
        <a:defRPr sz="3200">
          <a:solidFill>
            <a:schemeClr val="bg1"/>
          </a:solidFill>
          <a:effectLst>
            <a:outerShdw blurRad="38100" dist="38100" dir="2700000" algn="tl">
              <a:srgbClr val="C0C0C0"/>
            </a:outerShdw>
          </a:effectLst>
          <a:latin typeface="Arial" pitchFamily="34" charset="0"/>
        </a:defRPr>
      </a:lvl6pPr>
      <a:lvl7pPr marL="914400" algn="l" rtl="0" fontAlgn="base">
        <a:spcBef>
          <a:spcPct val="0"/>
        </a:spcBef>
        <a:spcAft>
          <a:spcPct val="0"/>
        </a:spcAft>
        <a:defRPr sz="3200">
          <a:solidFill>
            <a:schemeClr val="bg1"/>
          </a:solidFill>
          <a:effectLst>
            <a:outerShdw blurRad="38100" dist="38100" dir="2700000" algn="tl">
              <a:srgbClr val="C0C0C0"/>
            </a:outerShdw>
          </a:effectLst>
          <a:latin typeface="Arial" pitchFamily="34" charset="0"/>
        </a:defRPr>
      </a:lvl7pPr>
      <a:lvl8pPr marL="1371600" algn="l" rtl="0" fontAlgn="base">
        <a:spcBef>
          <a:spcPct val="0"/>
        </a:spcBef>
        <a:spcAft>
          <a:spcPct val="0"/>
        </a:spcAft>
        <a:defRPr sz="3200">
          <a:solidFill>
            <a:schemeClr val="bg1"/>
          </a:solidFill>
          <a:effectLst>
            <a:outerShdw blurRad="38100" dist="38100" dir="2700000" algn="tl">
              <a:srgbClr val="C0C0C0"/>
            </a:outerShdw>
          </a:effectLst>
          <a:latin typeface="Arial" pitchFamily="34" charset="0"/>
        </a:defRPr>
      </a:lvl8pPr>
      <a:lvl9pPr marL="1828800" algn="l" rtl="0" fontAlgn="base">
        <a:spcBef>
          <a:spcPct val="0"/>
        </a:spcBef>
        <a:spcAft>
          <a:spcPct val="0"/>
        </a:spcAft>
        <a:defRPr sz="3200">
          <a:solidFill>
            <a:schemeClr val="bg1"/>
          </a:solidFill>
          <a:effectLst>
            <a:outerShdw blurRad="38100" dist="38100" dir="2700000" algn="tl">
              <a:srgbClr val="C0C0C0"/>
            </a:outerShdw>
          </a:effectLst>
          <a:latin typeface="Arial" pitchFamily="34" charset="0"/>
        </a:defRPr>
      </a:lvl9pPr>
    </p:titleStyle>
    <p:bodyStyle>
      <a:lvl1pPr marL="342900" indent="-342900" algn="l" rtl="0" eaLnBrk="0" fontAlgn="base" hangingPunct="0">
        <a:spcBef>
          <a:spcPct val="20000"/>
        </a:spcBef>
        <a:spcAft>
          <a:spcPct val="0"/>
        </a:spcAft>
        <a:buClr>
          <a:srgbClr val="FF3300"/>
        </a:buClr>
        <a:buSzPct val="80000"/>
        <a:defRPr sz="3200">
          <a:solidFill>
            <a:schemeClr val="bg2"/>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rgbClr val="FF3300"/>
        </a:buClr>
        <a:buSzPct val="80000"/>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rgbClr val="FF3300"/>
        </a:buClr>
        <a:buSzPct val="80000"/>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rgbClr val="FF3300"/>
        </a:buClr>
        <a:buSzPct val="80000"/>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rgbClr val="FF3300"/>
        </a:buClr>
        <a:buSzPct val="80000"/>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lr>
          <a:srgbClr val="FF3300"/>
        </a:buClr>
        <a:buSzPct val="80000"/>
        <a:buChar char="•"/>
        <a:defRPr sz="2000">
          <a:solidFill>
            <a:schemeClr val="tx1"/>
          </a:solidFill>
          <a:latin typeface="+mn-lt"/>
        </a:defRPr>
      </a:lvl6pPr>
      <a:lvl7pPr marL="2971800" indent="-228600" algn="l" rtl="0" fontAlgn="base">
        <a:spcBef>
          <a:spcPct val="20000"/>
        </a:spcBef>
        <a:spcAft>
          <a:spcPct val="0"/>
        </a:spcAft>
        <a:buClr>
          <a:srgbClr val="FF3300"/>
        </a:buClr>
        <a:buSzPct val="80000"/>
        <a:buChar char="•"/>
        <a:defRPr sz="2000">
          <a:solidFill>
            <a:schemeClr val="tx1"/>
          </a:solidFill>
          <a:latin typeface="+mn-lt"/>
        </a:defRPr>
      </a:lvl7pPr>
      <a:lvl8pPr marL="3429000" indent="-228600" algn="l" rtl="0" fontAlgn="base">
        <a:spcBef>
          <a:spcPct val="20000"/>
        </a:spcBef>
        <a:spcAft>
          <a:spcPct val="0"/>
        </a:spcAft>
        <a:buClr>
          <a:srgbClr val="FF3300"/>
        </a:buClr>
        <a:buSzPct val="80000"/>
        <a:buChar char="•"/>
        <a:defRPr sz="2000">
          <a:solidFill>
            <a:schemeClr val="tx1"/>
          </a:solidFill>
          <a:latin typeface="+mn-lt"/>
        </a:defRPr>
      </a:lvl8pPr>
      <a:lvl9pPr marL="3886200" indent="-228600" algn="l" rtl="0" fontAlgn="base">
        <a:spcBef>
          <a:spcPct val="20000"/>
        </a:spcBef>
        <a:spcAft>
          <a:spcPct val="0"/>
        </a:spcAft>
        <a:buClr>
          <a:srgbClr val="FF3300"/>
        </a:buClr>
        <a:buSzPct val="8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72"/>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4" name="Rectangle 70"/>
          <p:cNvSpPr>
            <a:spLocks noGrp="1" noChangeArrowheads="1"/>
          </p:cNvSpPr>
          <p:nvPr>
            <p:ph type="title"/>
          </p:nvPr>
        </p:nvSpPr>
        <p:spPr bwMode="auto">
          <a:xfrm>
            <a:off x="1600200" y="457200"/>
            <a:ext cx="7239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71"/>
          <p:cNvSpPr>
            <a:spLocks noGrp="1" noChangeArrowheads="1"/>
          </p:cNvSpPr>
          <p:nvPr>
            <p:ph type="body" idx="1"/>
          </p:nvPr>
        </p:nvSpPr>
        <p:spPr bwMode="auto">
          <a:xfrm>
            <a:off x="1600200" y="1295400"/>
            <a:ext cx="7239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967851208"/>
      </p:ext>
    </p:extLst>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 id="2147483694" r:id="rId18"/>
    <p:sldLayoutId id="2147483695" r:id="rId19"/>
    <p:sldLayoutId id="2147483696" r:id="rId20"/>
  </p:sldLayoutIdLst>
  <p:txStyles>
    <p:titleStyle>
      <a:lvl1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mj-lt"/>
          <a:ea typeface="MS PGothic" pitchFamily="34" charset="-128"/>
          <a:cs typeface="+mj-cs"/>
        </a:defRPr>
      </a:lvl1pPr>
      <a:lvl2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pitchFamily="34" charset="0"/>
          <a:ea typeface="MS PGothic" pitchFamily="34" charset="-128"/>
        </a:defRPr>
      </a:lvl2pPr>
      <a:lvl3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pitchFamily="34" charset="0"/>
          <a:ea typeface="MS PGothic" pitchFamily="34" charset="-128"/>
        </a:defRPr>
      </a:lvl3pPr>
      <a:lvl4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pitchFamily="34" charset="0"/>
          <a:ea typeface="MS PGothic" pitchFamily="34" charset="-128"/>
        </a:defRPr>
      </a:lvl4pPr>
      <a:lvl5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pitchFamily="34" charset="0"/>
          <a:ea typeface="MS PGothic" pitchFamily="34" charset="-128"/>
        </a:defRPr>
      </a:lvl5pPr>
      <a:lvl6pPr marL="457200" algn="l" rtl="0" fontAlgn="base">
        <a:spcBef>
          <a:spcPct val="0"/>
        </a:spcBef>
        <a:spcAft>
          <a:spcPct val="0"/>
        </a:spcAft>
        <a:defRPr sz="3200">
          <a:solidFill>
            <a:schemeClr val="bg1"/>
          </a:solidFill>
          <a:effectLst>
            <a:outerShdw blurRad="38100" dist="38100" dir="2700000" algn="tl">
              <a:srgbClr val="C0C0C0"/>
            </a:outerShdw>
          </a:effectLst>
          <a:latin typeface="Arial" pitchFamily="34" charset="0"/>
        </a:defRPr>
      </a:lvl6pPr>
      <a:lvl7pPr marL="914400" algn="l" rtl="0" fontAlgn="base">
        <a:spcBef>
          <a:spcPct val="0"/>
        </a:spcBef>
        <a:spcAft>
          <a:spcPct val="0"/>
        </a:spcAft>
        <a:defRPr sz="3200">
          <a:solidFill>
            <a:schemeClr val="bg1"/>
          </a:solidFill>
          <a:effectLst>
            <a:outerShdw blurRad="38100" dist="38100" dir="2700000" algn="tl">
              <a:srgbClr val="C0C0C0"/>
            </a:outerShdw>
          </a:effectLst>
          <a:latin typeface="Arial" pitchFamily="34" charset="0"/>
        </a:defRPr>
      </a:lvl7pPr>
      <a:lvl8pPr marL="1371600" algn="l" rtl="0" fontAlgn="base">
        <a:spcBef>
          <a:spcPct val="0"/>
        </a:spcBef>
        <a:spcAft>
          <a:spcPct val="0"/>
        </a:spcAft>
        <a:defRPr sz="3200">
          <a:solidFill>
            <a:schemeClr val="bg1"/>
          </a:solidFill>
          <a:effectLst>
            <a:outerShdw blurRad="38100" dist="38100" dir="2700000" algn="tl">
              <a:srgbClr val="C0C0C0"/>
            </a:outerShdw>
          </a:effectLst>
          <a:latin typeface="Arial" pitchFamily="34" charset="0"/>
        </a:defRPr>
      </a:lvl8pPr>
      <a:lvl9pPr marL="1828800" algn="l" rtl="0" fontAlgn="base">
        <a:spcBef>
          <a:spcPct val="0"/>
        </a:spcBef>
        <a:spcAft>
          <a:spcPct val="0"/>
        </a:spcAft>
        <a:defRPr sz="3200">
          <a:solidFill>
            <a:schemeClr val="bg1"/>
          </a:solidFill>
          <a:effectLst>
            <a:outerShdw blurRad="38100" dist="38100" dir="2700000" algn="tl">
              <a:srgbClr val="C0C0C0"/>
            </a:outerShdw>
          </a:effectLst>
          <a:latin typeface="Arial" pitchFamily="34" charset="0"/>
        </a:defRPr>
      </a:lvl9pPr>
    </p:titleStyle>
    <p:bodyStyle>
      <a:lvl1pPr marL="342900" indent="-342900" algn="l" rtl="0" eaLnBrk="0" fontAlgn="base" hangingPunct="0">
        <a:spcBef>
          <a:spcPct val="20000"/>
        </a:spcBef>
        <a:spcAft>
          <a:spcPct val="0"/>
        </a:spcAft>
        <a:buClr>
          <a:srgbClr val="FF3300"/>
        </a:buClr>
        <a:buSzPct val="80000"/>
        <a:defRPr sz="3200">
          <a:solidFill>
            <a:schemeClr val="bg2"/>
          </a:solidFill>
          <a:latin typeface="+mn-lt"/>
          <a:ea typeface="MS PGothic" pitchFamily="34" charset="-128"/>
          <a:cs typeface="+mn-cs"/>
        </a:defRPr>
      </a:lvl1pPr>
      <a:lvl2pPr marL="742950" indent="-285750" algn="l" rtl="0" eaLnBrk="0" fontAlgn="base" hangingPunct="0">
        <a:spcBef>
          <a:spcPct val="20000"/>
        </a:spcBef>
        <a:spcAft>
          <a:spcPct val="0"/>
        </a:spcAft>
        <a:buClr>
          <a:srgbClr val="FF3300"/>
        </a:buClr>
        <a:buSzPct val="80000"/>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FF3300"/>
        </a:buClr>
        <a:buSzPct val="80000"/>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FF3300"/>
        </a:buClr>
        <a:buSzPct val="8000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FF3300"/>
        </a:buClr>
        <a:buSzPct val="80000"/>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rgbClr val="FF3300"/>
        </a:buClr>
        <a:buSzPct val="80000"/>
        <a:buChar char="•"/>
        <a:defRPr sz="2000">
          <a:solidFill>
            <a:schemeClr val="tx1"/>
          </a:solidFill>
          <a:latin typeface="+mn-lt"/>
        </a:defRPr>
      </a:lvl6pPr>
      <a:lvl7pPr marL="2971800" indent="-228600" algn="l" rtl="0" fontAlgn="base">
        <a:spcBef>
          <a:spcPct val="20000"/>
        </a:spcBef>
        <a:spcAft>
          <a:spcPct val="0"/>
        </a:spcAft>
        <a:buClr>
          <a:srgbClr val="FF3300"/>
        </a:buClr>
        <a:buSzPct val="80000"/>
        <a:buChar char="•"/>
        <a:defRPr sz="2000">
          <a:solidFill>
            <a:schemeClr val="tx1"/>
          </a:solidFill>
          <a:latin typeface="+mn-lt"/>
        </a:defRPr>
      </a:lvl7pPr>
      <a:lvl8pPr marL="3429000" indent="-228600" algn="l" rtl="0" fontAlgn="base">
        <a:spcBef>
          <a:spcPct val="20000"/>
        </a:spcBef>
        <a:spcAft>
          <a:spcPct val="0"/>
        </a:spcAft>
        <a:buClr>
          <a:srgbClr val="FF3300"/>
        </a:buClr>
        <a:buSzPct val="80000"/>
        <a:buChar char="•"/>
        <a:defRPr sz="2000">
          <a:solidFill>
            <a:schemeClr val="tx1"/>
          </a:solidFill>
          <a:latin typeface="+mn-lt"/>
        </a:defRPr>
      </a:lvl8pPr>
      <a:lvl9pPr marL="3886200" indent="-228600" algn="l" rtl="0" fontAlgn="base">
        <a:spcBef>
          <a:spcPct val="20000"/>
        </a:spcBef>
        <a:spcAft>
          <a:spcPct val="0"/>
        </a:spcAft>
        <a:buClr>
          <a:srgbClr val="FF3300"/>
        </a:buClr>
        <a:buSzPct val="8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2" Type="http://schemas.openxmlformats.org/officeDocument/2006/relationships/hyperlink" Target="http://www.med.uc.edu/research/funding/grant-pre-review"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bl-1.com/h/RVD6zdh?url=http://orcid.org" TargetMode="External"/><Relationship Id="rId2" Type="http://schemas.openxmlformats.org/officeDocument/2006/relationships/hyperlink" Target="http://s.bl-1.com/h/RVD6tDf?url=https://orcid.org/content/requiring-orcid-publication-workflows-open-letter" TargetMode="Externa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8" Type="http://schemas.openxmlformats.org/officeDocument/2006/relationships/hyperlink" Target="mailto:eric.smith@uc.edu" TargetMode="External"/><Relationship Id="rId3" Type="http://schemas.openxmlformats.org/officeDocument/2006/relationships/diagramLayout" Target="../diagrams/layout1.xml"/><Relationship Id="rId7" Type="http://schemas.openxmlformats.org/officeDocument/2006/relationships/hyperlink" Target="mailto:wessyy@uc.edu" TargetMode="Externa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hyperlink" Target="mailto:dobbsek@ucmail.uc.edu" TargetMode="External"/><Relationship Id="rId4" Type="http://schemas.openxmlformats.org/officeDocument/2006/relationships/diagramQuickStyle" Target="../diagrams/quickStyle1.xml"/><Relationship Id="rId9" Type="http://schemas.openxmlformats.org/officeDocument/2006/relationships/hyperlink" Target="mailto:dukeaa@ucmail.uc.ed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wessyy@uc.edu" TargetMode="External"/><Relationship Id="rId7" Type="http://schemas.openxmlformats.org/officeDocument/2006/relationships/hyperlink" Target="mailto:divisionlabservices@ucmail.uc.edu"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mailto:dobbsek@ucmail.uc.edu" TargetMode="External"/><Relationship Id="rId5" Type="http://schemas.openxmlformats.org/officeDocument/2006/relationships/hyperlink" Target="mailto:dukeaa@ucmail.uc.edu" TargetMode="External"/><Relationship Id="rId4" Type="http://schemas.openxmlformats.org/officeDocument/2006/relationships/hyperlink" Target="mailto:eric.smith@uc.edu"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smithep@uc.edu"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hyperlink" Target="mailto:wessyy@uc.edu"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DivisionLabServices@ucmail.uc.edu"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www.ncbi.nlm.nih.gov/sciencv/" TargetMode="Externa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1"/>
          <p:cNvSpPr>
            <a:spLocks noGrp="1"/>
          </p:cNvSpPr>
          <p:nvPr>
            <p:ph type="sldNum" sz="quarter" idx="4294967295"/>
          </p:nvPr>
        </p:nvSpPr>
        <p:spPr bwMode="auto">
          <a:xfrm>
            <a:off x="457200" y="6381750"/>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FF3300"/>
              </a:buClr>
              <a:buSzPct val="80000"/>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3300"/>
              </a:buClr>
              <a:buSzPct val="8000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pPr>
            <a:fld id="{DBA0C70E-2C8C-4C96-AE1A-577C2C98837A}" type="slidenum">
              <a:rPr lang="en-US" altLang="en-US" sz="1200" smtClean="0">
                <a:solidFill>
                  <a:schemeClr val="tx1"/>
                </a:solidFill>
              </a:rPr>
              <a:pPr>
                <a:spcBef>
                  <a:spcPct val="0"/>
                </a:spcBef>
                <a:buClrTx/>
                <a:buSzTx/>
              </a:pPr>
              <a:t>1</a:t>
            </a:fld>
            <a:endParaRPr lang="en-US" altLang="en-US" sz="1200">
              <a:solidFill>
                <a:schemeClr val="tx1"/>
              </a:solidFill>
            </a:endParaRPr>
          </a:p>
        </p:txBody>
      </p:sp>
      <p:sp>
        <p:nvSpPr>
          <p:cNvPr id="6147" name="Rectangle 2"/>
          <p:cNvSpPr>
            <a:spLocks noChangeArrowheads="1"/>
          </p:cNvSpPr>
          <p:nvPr/>
        </p:nvSpPr>
        <p:spPr bwMode="auto">
          <a:xfrm>
            <a:off x="762000" y="1295400"/>
            <a:ext cx="4114800" cy="1077913"/>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3300"/>
              </a:buClr>
              <a:buSzPct val="80000"/>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3300"/>
              </a:buClr>
              <a:buSzPct val="8000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pPr>
            <a:r>
              <a:rPr lang="en-US" altLang="en-US" sz="1600" b="1"/>
              <a:t>Carl Fichtenbaum, MD</a:t>
            </a:r>
          </a:p>
          <a:p>
            <a:pPr eaLnBrk="1" hangingPunct="1">
              <a:spcBef>
                <a:spcPct val="0"/>
              </a:spcBef>
              <a:buClrTx/>
              <a:buSzTx/>
            </a:pPr>
            <a:r>
              <a:rPr lang="en-US" altLang="en-US" sz="1600" b="1"/>
              <a:t>Assoc. Chair for Translational Research </a:t>
            </a:r>
          </a:p>
          <a:p>
            <a:pPr eaLnBrk="1" hangingPunct="1">
              <a:spcBef>
                <a:spcPct val="0"/>
              </a:spcBef>
              <a:buClrTx/>
              <a:buSzTx/>
            </a:pPr>
            <a:r>
              <a:rPr lang="en-US" altLang="en-US" sz="1600"/>
              <a:t>Department of Internal Medicine </a:t>
            </a:r>
          </a:p>
          <a:p>
            <a:pPr eaLnBrk="1" hangingPunct="1">
              <a:spcBef>
                <a:spcPct val="0"/>
              </a:spcBef>
              <a:buClrTx/>
              <a:buSzTx/>
            </a:pPr>
            <a:r>
              <a:rPr lang="en-US" altLang="en-US" sz="1600"/>
              <a:t>Division of Infectious Diseases</a:t>
            </a:r>
            <a:endParaRPr lang="en-US" altLang="en-US" sz="1600" b="1"/>
          </a:p>
        </p:txBody>
      </p:sp>
      <p:sp>
        <p:nvSpPr>
          <p:cNvPr id="6148" name="Rectangle 3"/>
          <p:cNvSpPr>
            <a:spLocks noChangeArrowheads="1"/>
          </p:cNvSpPr>
          <p:nvPr/>
        </p:nvSpPr>
        <p:spPr bwMode="auto">
          <a:xfrm>
            <a:off x="5181600" y="1292225"/>
            <a:ext cx="3886200" cy="1076325"/>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3300"/>
              </a:buClr>
              <a:buSzPct val="80000"/>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3300"/>
              </a:buClr>
              <a:buSzPct val="8000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pPr>
            <a:r>
              <a:rPr lang="en-US" altLang="en-US" sz="1600" b="1"/>
              <a:t>Manoocher Soleimani, MD</a:t>
            </a:r>
          </a:p>
          <a:p>
            <a:pPr eaLnBrk="1" hangingPunct="1">
              <a:spcBef>
                <a:spcPct val="0"/>
              </a:spcBef>
              <a:buClrTx/>
              <a:buSzTx/>
            </a:pPr>
            <a:r>
              <a:rPr lang="en-US" altLang="en-US" sz="1600" b="1"/>
              <a:t>Assoc. Chair for Research</a:t>
            </a:r>
            <a:br>
              <a:rPr lang="en-US" altLang="en-US" sz="1600" b="1"/>
            </a:br>
            <a:r>
              <a:rPr lang="en-US" altLang="en-US" sz="1600"/>
              <a:t>Department of Internal Medicine</a:t>
            </a:r>
          </a:p>
          <a:p>
            <a:pPr eaLnBrk="1" hangingPunct="1">
              <a:spcBef>
                <a:spcPct val="0"/>
              </a:spcBef>
              <a:buClrTx/>
              <a:buSzTx/>
            </a:pPr>
            <a:r>
              <a:rPr lang="en-US" altLang="en-US" sz="1600"/>
              <a:t>Division of Nephrology and Hypertension</a:t>
            </a:r>
            <a:endParaRPr lang="en-US" altLang="en-US" sz="1600" b="1"/>
          </a:p>
        </p:txBody>
      </p:sp>
      <p:sp>
        <p:nvSpPr>
          <p:cNvPr id="6149" name="Rectangle 4"/>
          <p:cNvSpPr>
            <a:spLocks noChangeArrowheads="1"/>
          </p:cNvSpPr>
          <p:nvPr/>
        </p:nvSpPr>
        <p:spPr bwMode="auto">
          <a:xfrm>
            <a:off x="3276600" y="2860675"/>
            <a:ext cx="4648200" cy="1570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3300"/>
              </a:buClr>
              <a:buSzPct val="80000"/>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3300"/>
              </a:buClr>
              <a:buSzPct val="8000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pPr>
            <a:r>
              <a:rPr lang="en-US" altLang="en-US" sz="1600" b="1">
                <a:solidFill>
                  <a:srgbClr val="333333"/>
                </a:solidFill>
                <a:latin typeface="Helvetica" panose="020B0604020202020204" pitchFamily="34" charset="0"/>
              </a:rPr>
              <a:t>Kelly C. Niederhausen, BA</a:t>
            </a:r>
            <a:br>
              <a:rPr lang="en-US" altLang="en-US" sz="1600">
                <a:solidFill>
                  <a:srgbClr val="333333"/>
                </a:solidFill>
                <a:latin typeface="Helvetica" panose="020B0604020202020204" pitchFamily="34" charset="0"/>
              </a:rPr>
            </a:br>
            <a:r>
              <a:rPr lang="en-US" altLang="en-US" sz="1600">
                <a:latin typeface="Helvetica" panose="020B0604020202020204" pitchFamily="34" charset="0"/>
              </a:rPr>
              <a:t>Senior Business Admin.</a:t>
            </a:r>
          </a:p>
          <a:p>
            <a:pPr eaLnBrk="1" hangingPunct="1">
              <a:spcBef>
                <a:spcPct val="0"/>
              </a:spcBef>
              <a:buClrTx/>
              <a:buSzTx/>
            </a:pPr>
            <a:r>
              <a:rPr lang="en-US" altLang="en-US" sz="1600">
                <a:latin typeface="Helvetica" panose="020B0604020202020204" pitchFamily="34" charset="0"/>
              </a:rPr>
              <a:t>Assistant Director of Research and Education</a:t>
            </a:r>
          </a:p>
          <a:p>
            <a:pPr eaLnBrk="1" hangingPunct="1">
              <a:spcBef>
                <a:spcPct val="0"/>
              </a:spcBef>
              <a:buClrTx/>
              <a:buSzTx/>
            </a:pPr>
            <a:r>
              <a:rPr lang="en-US" altLang="en-US" sz="1600"/>
              <a:t>Department of Internal Medicine </a:t>
            </a:r>
          </a:p>
          <a:p>
            <a:pPr eaLnBrk="1" hangingPunct="1">
              <a:spcBef>
                <a:spcPct val="0"/>
              </a:spcBef>
              <a:buClrTx/>
              <a:buSzTx/>
            </a:pPr>
            <a:r>
              <a:rPr lang="en-US" altLang="en-US" sz="1600"/>
              <a:t>Division of Infectious Diseases </a:t>
            </a:r>
          </a:p>
          <a:p>
            <a:pPr eaLnBrk="1" hangingPunct="1">
              <a:spcBef>
                <a:spcPct val="0"/>
              </a:spcBef>
              <a:buClrTx/>
              <a:buSzTx/>
            </a:pPr>
            <a:r>
              <a:rPr lang="en-US" altLang="en-US" sz="1600"/>
              <a:t>Division of Nephrology, Kidney CARE </a:t>
            </a:r>
          </a:p>
        </p:txBody>
      </p:sp>
      <p:sp>
        <p:nvSpPr>
          <p:cNvPr id="6150" name="Rectangle 5"/>
          <p:cNvSpPr>
            <a:spLocks noChangeArrowheads="1"/>
          </p:cNvSpPr>
          <p:nvPr/>
        </p:nvSpPr>
        <p:spPr bwMode="auto">
          <a:xfrm>
            <a:off x="3467100" y="4673600"/>
            <a:ext cx="3429000" cy="584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3300"/>
              </a:buClr>
              <a:buSzPct val="80000"/>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3300"/>
              </a:buClr>
              <a:buSzPct val="8000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pPr>
            <a:r>
              <a:rPr lang="en-US" altLang="en-US" sz="1600" b="1">
                <a:solidFill>
                  <a:srgbClr val="333333"/>
                </a:solidFill>
                <a:latin typeface="Helvetica" panose="020B0604020202020204" pitchFamily="34" charset="0"/>
              </a:rPr>
              <a:t>Yolanda Y. Wess, MEd, BSN, RN</a:t>
            </a:r>
            <a:br>
              <a:rPr lang="en-US" altLang="en-US" sz="1600">
                <a:solidFill>
                  <a:srgbClr val="333333"/>
                </a:solidFill>
                <a:latin typeface="Helvetica" panose="020B0604020202020204" pitchFamily="34" charset="0"/>
              </a:rPr>
            </a:br>
            <a:r>
              <a:rPr lang="en-US" altLang="en-US" sz="1600">
                <a:solidFill>
                  <a:srgbClr val="333333"/>
                </a:solidFill>
                <a:latin typeface="Helvetica" panose="020B0604020202020204" pitchFamily="34" charset="0"/>
              </a:rPr>
              <a:t>Research Manager, ARS</a:t>
            </a:r>
            <a:endParaRPr lang="en-US" altLang="en-US" sz="1600">
              <a:solidFill>
                <a:schemeClr val="tx1"/>
              </a:solidFill>
            </a:endParaRPr>
          </a:p>
        </p:txBody>
      </p:sp>
      <p:sp>
        <p:nvSpPr>
          <p:cNvPr id="6151" name="Rectangle 6"/>
          <p:cNvSpPr>
            <a:spLocks noChangeArrowheads="1"/>
          </p:cNvSpPr>
          <p:nvPr/>
        </p:nvSpPr>
        <p:spPr bwMode="auto">
          <a:xfrm>
            <a:off x="4038600" y="5783263"/>
            <a:ext cx="1905000" cy="738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3300"/>
              </a:buClr>
              <a:buSzPct val="80000"/>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3300"/>
              </a:buClr>
              <a:buSzPct val="8000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pPr>
            <a:r>
              <a:rPr lang="en-US" altLang="en-US" sz="1400" b="1">
                <a:solidFill>
                  <a:srgbClr val="333333"/>
                </a:solidFill>
                <a:latin typeface="Helvetica" panose="020B0604020202020204" pitchFamily="34" charset="0"/>
              </a:rPr>
              <a:t>Eric P. Smith, M.D.</a:t>
            </a:r>
          </a:p>
          <a:p>
            <a:pPr>
              <a:spcBef>
                <a:spcPct val="0"/>
              </a:spcBef>
              <a:buClrTx/>
              <a:buSzTx/>
            </a:pPr>
            <a:r>
              <a:rPr lang="en-US" altLang="en-US" sz="1400">
                <a:solidFill>
                  <a:srgbClr val="333333"/>
                </a:solidFill>
                <a:latin typeface="Helvetica" panose="020B0604020202020204" pitchFamily="34" charset="0"/>
              </a:rPr>
              <a:t>Research Associate</a:t>
            </a:r>
          </a:p>
          <a:p>
            <a:pPr>
              <a:spcBef>
                <a:spcPct val="0"/>
              </a:spcBef>
              <a:buClrTx/>
              <a:buSzTx/>
            </a:pPr>
            <a:r>
              <a:rPr lang="en-US" altLang="en-US" sz="1400">
                <a:solidFill>
                  <a:srgbClr val="333333"/>
                </a:solidFill>
                <a:latin typeface="Helvetica" panose="020B0604020202020204" pitchFamily="34" charset="0"/>
              </a:rPr>
              <a:t>Grant Writer, ARS</a:t>
            </a:r>
            <a:endParaRPr lang="en-US" altLang="en-US" sz="1400">
              <a:solidFill>
                <a:schemeClr val="tx1"/>
              </a:solidFill>
            </a:endParaRPr>
          </a:p>
        </p:txBody>
      </p:sp>
      <p:sp>
        <p:nvSpPr>
          <p:cNvPr id="6152" name="TextBox 1"/>
          <p:cNvSpPr txBox="1">
            <a:spLocks noChangeArrowheads="1"/>
          </p:cNvSpPr>
          <p:nvPr/>
        </p:nvSpPr>
        <p:spPr bwMode="auto">
          <a:xfrm>
            <a:off x="2654300" y="427038"/>
            <a:ext cx="45227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3300"/>
              </a:buClr>
              <a:buSzPct val="80000"/>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3300"/>
              </a:buClr>
              <a:buSzPct val="8000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pPr>
            <a:r>
              <a:rPr lang="en-US" altLang="en-US" sz="2400" b="1">
                <a:solidFill>
                  <a:schemeClr val="bg1"/>
                </a:solidFill>
              </a:rPr>
              <a:t>ARS ORGANIZATION  CHART</a:t>
            </a:r>
          </a:p>
        </p:txBody>
      </p:sp>
      <p:sp>
        <p:nvSpPr>
          <p:cNvPr id="10" name="Right Bracket 9"/>
          <p:cNvSpPr/>
          <p:nvPr/>
        </p:nvSpPr>
        <p:spPr>
          <a:xfrm rot="5400000">
            <a:off x="4725988" y="1981200"/>
            <a:ext cx="381000" cy="1139825"/>
          </a:xfrm>
          <a:prstGeom prst="rightBracket">
            <a:avLst>
              <a:gd name="adj" fmla="val 0"/>
            </a:avLst>
          </a:prstGeom>
          <a:noFill/>
          <a:ln w="25400">
            <a:solidFill>
              <a:schemeClr val="bg2"/>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12" name="Straight Connector 11"/>
          <p:cNvCxnSpPr/>
          <p:nvPr/>
        </p:nvCxnSpPr>
        <p:spPr>
          <a:xfrm flipH="1">
            <a:off x="4916488" y="2763838"/>
            <a:ext cx="4762" cy="104775"/>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4895850" y="4438650"/>
            <a:ext cx="20638" cy="223838"/>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76800" y="5257800"/>
            <a:ext cx="0" cy="525463"/>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6157" name="Rectangle 6"/>
          <p:cNvSpPr>
            <a:spLocks noChangeArrowheads="1"/>
          </p:cNvSpPr>
          <p:nvPr/>
        </p:nvSpPr>
        <p:spPr bwMode="auto">
          <a:xfrm>
            <a:off x="6286500" y="5757863"/>
            <a:ext cx="2324100" cy="738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3300"/>
              </a:buClr>
              <a:buSzPct val="80000"/>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3300"/>
              </a:buClr>
              <a:buSzPct val="8000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pPr>
            <a:r>
              <a:rPr lang="en-US" altLang="en-US" sz="1400" b="1">
                <a:solidFill>
                  <a:srgbClr val="333333"/>
                </a:solidFill>
                <a:latin typeface="Helvetica" panose="020B0604020202020204" pitchFamily="34" charset="0"/>
              </a:rPr>
              <a:t>Emily Dobbs, MS, BA</a:t>
            </a:r>
          </a:p>
          <a:p>
            <a:pPr>
              <a:spcBef>
                <a:spcPct val="0"/>
              </a:spcBef>
              <a:buClrTx/>
              <a:buSzTx/>
            </a:pPr>
            <a:r>
              <a:rPr lang="en-US" altLang="en-US" sz="1400">
                <a:solidFill>
                  <a:srgbClr val="333333"/>
                </a:solidFill>
                <a:latin typeface="Helvetica" panose="020B0604020202020204" pitchFamily="34" charset="0"/>
              </a:rPr>
              <a:t>Research Associate</a:t>
            </a:r>
          </a:p>
          <a:p>
            <a:pPr>
              <a:spcBef>
                <a:spcPct val="0"/>
              </a:spcBef>
              <a:buClrTx/>
              <a:buSzTx/>
            </a:pPr>
            <a:r>
              <a:rPr lang="en-US" altLang="en-US" sz="1400">
                <a:solidFill>
                  <a:srgbClr val="333333"/>
                </a:solidFill>
                <a:latin typeface="Helvetica" panose="020B0604020202020204" pitchFamily="34" charset="0"/>
              </a:rPr>
              <a:t>Grant Writer, ARS</a:t>
            </a:r>
            <a:endParaRPr lang="en-US" altLang="en-US" sz="1400">
              <a:solidFill>
                <a:schemeClr val="tx1"/>
              </a:solidFill>
            </a:endParaRPr>
          </a:p>
        </p:txBody>
      </p:sp>
      <p:sp>
        <p:nvSpPr>
          <p:cNvPr id="6158" name="Rectangle 6"/>
          <p:cNvSpPr>
            <a:spLocks noChangeArrowheads="1"/>
          </p:cNvSpPr>
          <p:nvPr/>
        </p:nvSpPr>
        <p:spPr bwMode="auto">
          <a:xfrm>
            <a:off x="7177088" y="5018088"/>
            <a:ext cx="1905000" cy="5222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3300"/>
              </a:buClr>
              <a:buSzPct val="80000"/>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3300"/>
              </a:buClr>
              <a:buSzPct val="8000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pPr>
            <a:r>
              <a:rPr lang="en-US" altLang="en-US" sz="1400" b="1">
                <a:solidFill>
                  <a:srgbClr val="333333"/>
                </a:solidFill>
                <a:latin typeface="Helvetica" panose="020B0604020202020204" pitchFamily="34" charset="0"/>
              </a:rPr>
              <a:t>Angela Duke, BS</a:t>
            </a:r>
          </a:p>
          <a:p>
            <a:pPr>
              <a:spcBef>
                <a:spcPct val="0"/>
              </a:spcBef>
              <a:buClrTx/>
              <a:buSzTx/>
            </a:pPr>
            <a:r>
              <a:rPr lang="en-US" altLang="en-US" sz="1400" b="1">
                <a:solidFill>
                  <a:srgbClr val="333333"/>
                </a:solidFill>
                <a:latin typeface="Helvetica" panose="020B0604020202020204" pitchFamily="34" charset="0"/>
              </a:rPr>
              <a:t>Associate to Chair</a:t>
            </a:r>
          </a:p>
        </p:txBody>
      </p:sp>
      <p:cxnSp>
        <p:nvCxnSpPr>
          <p:cNvPr id="6159" name="Straight Connector 2"/>
          <p:cNvCxnSpPr>
            <a:cxnSpLocks noChangeShapeType="1"/>
          </p:cNvCxnSpPr>
          <p:nvPr/>
        </p:nvCxnSpPr>
        <p:spPr bwMode="auto">
          <a:xfrm>
            <a:off x="5943600" y="5278438"/>
            <a:ext cx="762000" cy="474662"/>
          </a:xfrm>
          <a:prstGeom prst="line">
            <a:avLst/>
          </a:prstGeom>
          <a:noFill/>
          <a:ln w="19050" cap="sq" algn="ctr">
            <a:solidFill>
              <a:schemeClr val="bg2"/>
            </a:solidFill>
            <a:round/>
            <a:headEnd type="none" w="sm" len="sm"/>
            <a:tailEnd type="none" w="sm" len="sm"/>
          </a:ln>
          <a:extLst>
            <a:ext uri="{909E8E84-426E-40DD-AFC4-6F175D3DCCD1}">
              <a14:hiddenFill xmlns:a14="http://schemas.microsoft.com/office/drawing/2010/main">
                <a:noFill/>
              </a14:hiddenFill>
            </a:ext>
          </a:extLst>
        </p:spPr>
      </p:cxnSp>
      <p:cxnSp>
        <p:nvCxnSpPr>
          <p:cNvPr id="6160" name="Straight Connector 20"/>
          <p:cNvCxnSpPr>
            <a:cxnSpLocks noChangeShapeType="1"/>
          </p:cNvCxnSpPr>
          <p:nvPr/>
        </p:nvCxnSpPr>
        <p:spPr bwMode="auto">
          <a:xfrm>
            <a:off x="6910388" y="5018088"/>
            <a:ext cx="266700" cy="195262"/>
          </a:xfrm>
          <a:prstGeom prst="line">
            <a:avLst/>
          </a:prstGeom>
          <a:noFill/>
          <a:ln w="19050" cap="sq" algn="ctr">
            <a:solidFill>
              <a:schemeClr val="bg2"/>
            </a:solidFill>
            <a:round/>
            <a:headEnd type="none" w="sm" len="sm"/>
            <a:tailEnd type="none" w="sm" len="sm"/>
          </a:ln>
          <a:extLst>
            <a:ext uri="{909E8E84-426E-40DD-AFC4-6F175D3DCCD1}">
              <a14:hiddenFill xmlns:a14="http://schemas.microsoft.com/office/drawing/2010/main">
                <a:noFill/>
              </a14:hiddenFill>
            </a:ext>
          </a:extLst>
        </p:spPr>
      </p:cxnSp>
      <p:sp>
        <p:nvSpPr>
          <p:cNvPr id="2" name="TextBox 1"/>
          <p:cNvSpPr txBox="1"/>
          <p:nvPr/>
        </p:nvSpPr>
        <p:spPr>
          <a:xfrm>
            <a:off x="1706880" y="3770811"/>
            <a:ext cx="1159292" cy="369332"/>
          </a:xfrm>
          <a:prstGeom prst="rect">
            <a:avLst/>
          </a:prstGeom>
          <a:noFill/>
          <a:ln>
            <a:solidFill>
              <a:schemeClr val="bg2"/>
            </a:solidFill>
          </a:ln>
        </p:spPr>
        <p:txBody>
          <a:bodyPr wrap="none" rtlCol="0">
            <a:spAutoFit/>
          </a:bodyPr>
          <a:lstStyle/>
          <a:p>
            <a:r>
              <a:rPr lang="en-US" b="1" dirty="0"/>
              <a:t>U</a:t>
            </a:r>
            <a:r>
              <a:rPr lang="en-US" b="1" dirty="0">
                <a:solidFill>
                  <a:schemeClr val="bg2"/>
                </a:solidFill>
              </a:rPr>
              <a:t>UCRRL</a:t>
            </a:r>
            <a:endParaRPr lang="en-US" b="1" dirty="0"/>
          </a:p>
        </p:txBody>
      </p:sp>
      <p:cxnSp>
        <p:nvCxnSpPr>
          <p:cNvPr id="4" name="Straight Arrow Connector 3"/>
          <p:cNvCxnSpPr/>
          <p:nvPr/>
        </p:nvCxnSpPr>
        <p:spPr bwMode="auto">
          <a:xfrm>
            <a:off x="2159726" y="2490651"/>
            <a:ext cx="8708" cy="1280160"/>
          </a:xfrm>
          <a:prstGeom prst="straightConnector1">
            <a:avLst/>
          </a:prstGeom>
          <a:solidFill>
            <a:schemeClr val="accent1"/>
          </a:solidFill>
          <a:ln w="12700" cap="sq" cmpd="sng" algn="ctr">
            <a:solidFill>
              <a:schemeClr val="bg2"/>
            </a:solidFill>
            <a:prstDash val="solid"/>
            <a:round/>
            <a:headEnd type="none" w="sm" len="sm"/>
            <a:tailEnd type="triangle"/>
          </a:ln>
          <a:effectLst/>
        </p:spPr>
      </p:cxnSp>
    </p:spTree>
    <p:extLst>
      <p:ext uri="{BB962C8B-B14F-4D97-AF65-F5344CB8AC3E}">
        <p14:creationId xmlns:p14="http://schemas.microsoft.com/office/powerpoint/2010/main" val="3121703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8800" y="1371600"/>
            <a:ext cx="6797675" cy="4708525"/>
          </a:xfrm>
          <a:prstGeom prst="rect">
            <a:avLst/>
          </a:prstGeom>
        </p:spPr>
        <p:txBody>
          <a:bodyPr>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The goal of the </a:t>
            </a:r>
            <a:r>
              <a:rPr kumimoji="0" lang="en-US" sz="2000" b="0" i="0" u="none" strike="noStrike" kern="1200" cap="none" spc="0" normalizeH="0" baseline="0" noProof="0" dirty="0" err="1">
                <a:ln>
                  <a:noFill/>
                </a:ln>
                <a:solidFill>
                  <a:srgbClr val="000000"/>
                </a:solidFill>
                <a:effectLst/>
                <a:uLnTx/>
                <a:uFillTx/>
                <a:latin typeface="Times New Roman" panose="02020603050405020304" pitchFamily="18" charset="0"/>
                <a:ea typeface="MS PGothic" panose="020B0600070205080204" pitchFamily="34" charset="-128"/>
                <a:cs typeface="+mn-cs"/>
              </a:rPr>
              <a:t>CoM</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 Grant Pre-Review Program is to support the refinement of scientific projects and </a:t>
            </a:r>
            <a:r>
              <a:rPr kumimoji="0" lang="en-US" sz="2000" b="0" i="0" u="none" strike="noStrike" kern="1200" cap="none" spc="0" normalizeH="0" baseline="0" noProof="0" dirty="0" err="1">
                <a:ln>
                  <a:noFill/>
                </a:ln>
                <a:solidFill>
                  <a:srgbClr val="000000"/>
                </a:solidFill>
                <a:effectLst/>
                <a:uLnTx/>
                <a:uFillTx/>
                <a:latin typeface="Times New Roman" panose="02020603050405020304" pitchFamily="18" charset="0"/>
                <a:ea typeface="MS PGothic" panose="020B0600070205080204" pitchFamily="34" charset="-128"/>
                <a:cs typeface="+mn-cs"/>
              </a:rPr>
              <a:t>grantsmanship</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 of proposals from </a:t>
            </a:r>
            <a:r>
              <a:rPr kumimoji="0" lang="en-US" sz="2000" b="0" i="0" u="none" strike="noStrike" kern="1200" cap="none" spc="0" normalizeH="0" baseline="0" noProof="0" dirty="0" err="1">
                <a:ln>
                  <a:noFill/>
                </a:ln>
                <a:solidFill>
                  <a:srgbClr val="000000"/>
                </a:solidFill>
                <a:effectLst/>
                <a:uLnTx/>
                <a:uFillTx/>
                <a:latin typeface="Times New Roman" panose="02020603050405020304" pitchFamily="18" charset="0"/>
                <a:ea typeface="MS PGothic" panose="020B0600070205080204" pitchFamily="34" charset="-128"/>
                <a:cs typeface="+mn-cs"/>
              </a:rPr>
              <a:t>CoM</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 faculty prior to official submission of a grant application to a funding agency.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The Grant Pre-Review Program accepts electronic submissions of grant proposals on a rolling basis and provides NIH style reviews from our expert faculty. </a:t>
            </a:r>
          </a:p>
          <a:p>
            <a:pPr marL="457200" marR="0" lvl="1" indent="0" algn="l"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hlinkClick r:id="rId2"/>
              </a:rPr>
              <a:t>http://www.med.uc.edu/research/funding/grant-pre-review</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a:t>
            </a: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Applications for pre-review need to be submitted 60 days prior to the actual grant deadline.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The intent of the program is to provide expert reviews within 30 days prior to the submission date of the application</a:t>
            </a:r>
          </a:p>
        </p:txBody>
      </p:sp>
      <p:sp>
        <p:nvSpPr>
          <p:cNvPr id="4" name="Title 1"/>
          <p:cNvSpPr txBox="1">
            <a:spLocks/>
          </p:cNvSpPr>
          <p:nvPr/>
        </p:nvSpPr>
        <p:spPr>
          <a:xfrm>
            <a:off x="914400" y="163945"/>
            <a:ext cx="7924800" cy="1066800"/>
          </a:xfrm>
          <a:prstGeom prst="rect">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path path="circle">
              <a:fillToRect l="50000" t="50000" r="50000" b="50000"/>
            </a:path>
            <a:tileRect/>
          </a:gradFill>
          <a:extLst/>
        </p:spPr>
        <p:txBody>
          <a:bodyPr/>
          <a:lstStyle>
            <a:lvl1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mj-lt"/>
                <a:ea typeface="MS PGothic" pitchFamily="34" charset="-128"/>
                <a:cs typeface="MS PGothic" charset="0"/>
              </a:defRPr>
            </a:lvl1pPr>
            <a:lvl2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pitchFamily="34" charset="0"/>
                <a:ea typeface="MS PGothic" pitchFamily="34" charset="-128"/>
                <a:cs typeface="MS PGothic" charset="0"/>
              </a:defRPr>
            </a:lvl2pPr>
            <a:lvl3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pitchFamily="34" charset="0"/>
                <a:ea typeface="MS PGothic" pitchFamily="34" charset="-128"/>
                <a:cs typeface="MS PGothic" charset="0"/>
              </a:defRPr>
            </a:lvl3pPr>
            <a:lvl4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pitchFamily="34" charset="0"/>
                <a:ea typeface="MS PGothic" pitchFamily="34" charset="-128"/>
                <a:cs typeface="MS PGothic" charset="0"/>
              </a:defRPr>
            </a:lvl4pPr>
            <a:lvl5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pitchFamily="34" charset="0"/>
                <a:ea typeface="MS PGothic" pitchFamily="34" charset="-128"/>
                <a:cs typeface="MS PGothic" charset="0"/>
              </a:defRPr>
            </a:lvl5pPr>
            <a:lvl6pPr marL="457200" algn="l" rtl="0" fontAlgn="base">
              <a:spcBef>
                <a:spcPct val="0"/>
              </a:spcBef>
              <a:spcAft>
                <a:spcPct val="0"/>
              </a:spcAft>
              <a:defRPr sz="3200">
                <a:solidFill>
                  <a:schemeClr val="bg1"/>
                </a:solidFill>
                <a:effectLst>
                  <a:outerShdw blurRad="38100" dist="38100" dir="2700000" algn="tl">
                    <a:srgbClr val="C0C0C0"/>
                  </a:outerShdw>
                </a:effectLst>
                <a:latin typeface="Arial" pitchFamily="34" charset="0"/>
              </a:defRPr>
            </a:lvl6pPr>
            <a:lvl7pPr marL="914400" algn="l" rtl="0" fontAlgn="base">
              <a:spcBef>
                <a:spcPct val="0"/>
              </a:spcBef>
              <a:spcAft>
                <a:spcPct val="0"/>
              </a:spcAft>
              <a:defRPr sz="3200">
                <a:solidFill>
                  <a:schemeClr val="bg1"/>
                </a:solidFill>
                <a:effectLst>
                  <a:outerShdw blurRad="38100" dist="38100" dir="2700000" algn="tl">
                    <a:srgbClr val="C0C0C0"/>
                  </a:outerShdw>
                </a:effectLst>
                <a:latin typeface="Arial" pitchFamily="34" charset="0"/>
              </a:defRPr>
            </a:lvl7pPr>
            <a:lvl8pPr marL="1371600" algn="l" rtl="0" fontAlgn="base">
              <a:spcBef>
                <a:spcPct val="0"/>
              </a:spcBef>
              <a:spcAft>
                <a:spcPct val="0"/>
              </a:spcAft>
              <a:defRPr sz="3200">
                <a:solidFill>
                  <a:schemeClr val="bg1"/>
                </a:solidFill>
                <a:effectLst>
                  <a:outerShdw blurRad="38100" dist="38100" dir="2700000" algn="tl">
                    <a:srgbClr val="C0C0C0"/>
                  </a:outerShdw>
                </a:effectLst>
                <a:latin typeface="Arial" pitchFamily="34" charset="0"/>
              </a:defRPr>
            </a:lvl8pPr>
            <a:lvl9pPr marL="1828800" algn="l" rtl="0" fontAlgn="base">
              <a:spcBef>
                <a:spcPct val="0"/>
              </a:spcBef>
              <a:spcAft>
                <a:spcPct val="0"/>
              </a:spcAft>
              <a:defRPr sz="3200">
                <a:solidFill>
                  <a:schemeClr val="bg1"/>
                </a:solidFill>
                <a:effectLst>
                  <a:outerShdw blurRad="38100" dist="38100" dir="2700000" algn="tl">
                    <a:srgbClr val="C0C0C0"/>
                  </a:outerShdw>
                </a:effectLst>
                <a:latin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0" cap="none" spc="0" normalizeH="0" baseline="0" noProof="0" dirty="0">
                <a:ln>
                  <a:noFill/>
                </a:ln>
                <a:solidFill>
                  <a:srgbClr val="FC1921"/>
                </a:solidFill>
                <a:effectLst>
                  <a:outerShdw blurRad="38100" dist="38100" dir="2700000" algn="tl">
                    <a:srgbClr val="C0C0C0"/>
                  </a:outerShdw>
                </a:effectLst>
                <a:uLnTx/>
                <a:uFillTx/>
                <a:latin typeface="Arial"/>
                <a:ea typeface="MS PGothic" pitchFamily="34" charset="-128"/>
              </a:rPr>
              <a:t>College of Medicine: Grant Pre-Review Program</a:t>
            </a:r>
          </a:p>
        </p:txBody>
      </p:sp>
    </p:spTree>
    <p:extLst>
      <p:ext uri="{BB962C8B-B14F-4D97-AF65-F5344CB8AC3E}">
        <p14:creationId xmlns:p14="http://schemas.microsoft.com/office/powerpoint/2010/main" val="2159221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ubtitle 2"/>
          <p:cNvSpPr>
            <a:spLocks noGrp="1"/>
          </p:cNvSpPr>
          <p:nvPr>
            <p:ph type="subTitle" idx="1"/>
          </p:nvPr>
        </p:nvSpPr>
        <p:spPr>
          <a:xfrm>
            <a:off x="725488" y="496389"/>
            <a:ext cx="7275512" cy="2246811"/>
          </a:xfrm>
        </p:spPr>
        <p:txBody>
          <a:bodyPr/>
          <a:lstStyle/>
          <a:p>
            <a:r>
              <a:rPr lang="en-US" altLang="en-US" sz="2800" b="1" dirty="0">
                <a:solidFill>
                  <a:srgbClr val="CC0000"/>
                </a:solidFill>
                <a:cs typeface="Times New Roman" panose="02020603050405020304" pitchFamily="18" charset="0"/>
              </a:rPr>
              <a:t>Register for Open Researcher and Contributor ID (ORCID)</a:t>
            </a:r>
            <a:endParaRPr lang="en-US" altLang="en-US" sz="2800" b="1" dirty="0">
              <a:solidFill>
                <a:srgbClr val="000000"/>
              </a:solidFill>
              <a:latin typeface="Times New Roman" panose="02020603050405020304" pitchFamily="18" charset="0"/>
            </a:endParaRPr>
          </a:p>
          <a:p>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val="3230395153"/>
              </p:ext>
            </p:extLst>
          </p:nvPr>
        </p:nvGraphicFramePr>
        <p:xfrm>
          <a:off x="-1295400" y="1828800"/>
          <a:ext cx="9906000" cy="5532438"/>
        </p:xfrm>
        <a:graphic>
          <a:graphicData uri="http://schemas.openxmlformats.org/drawingml/2006/table">
            <a:tbl>
              <a:tblPr firstRow="1" firstCol="1" bandRow="1"/>
              <a:tblGrid>
                <a:gridCol w="2476501">
                  <a:extLst>
                    <a:ext uri="{9D8B030D-6E8A-4147-A177-3AD203B41FA5}">
                      <a16:colId xmlns:a16="http://schemas.microsoft.com/office/drawing/2014/main" val="3256232945"/>
                    </a:ext>
                  </a:extLst>
                </a:gridCol>
                <a:gridCol w="7429499">
                  <a:extLst>
                    <a:ext uri="{9D8B030D-6E8A-4147-A177-3AD203B41FA5}">
                      <a16:colId xmlns:a16="http://schemas.microsoft.com/office/drawing/2014/main" val="2338252214"/>
                    </a:ext>
                  </a:extLst>
                </a:gridCol>
              </a:tblGrid>
              <a:tr h="5532438">
                <a:tc>
                  <a:txBody>
                    <a:bodyPr/>
                    <a:lstStyle/>
                    <a:p>
                      <a:pPr marL="0" marR="0" algn="ctr">
                        <a:spcBef>
                          <a:spcPts val="0"/>
                        </a:spcBef>
                        <a:spcAft>
                          <a:spcPts val="1200"/>
                        </a:spcAft>
                      </a:pPr>
                      <a:endParaRPr lang="en-US" sz="900" dirty="0">
                        <a:solidFill>
                          <a:srgbClr val="000000"/>
                        </a:solidFill>
                        <a:effectLst/>
                        <a:latin typeface="Arial" panose="020B0604020202020204" pitchFamily="34" charset="0"/>
                        <a:ea typeface="Calibri" panose="020F0502020204030204" pitchFamily="34" charset="0"/>
                      </a:endParaRPr>
                    </a:p>
                  </a:txBody>
                  <a:tcPr marL="76196" marR="76196" marT="76207" marB="76207">
                    <a:lnL>
                      <a:noFill/>
                    </a:lnL>
                    <a:lnR>
                      <a:noFill/>
                    </a:lnR>
                    <a:lnT>
                      <a:noFill/>
                    </a:lnT>
                    <a:lnB>
                      <a:noFill/>
                    </a:lnB>
                  </a:tcPr>
                </a:tc>
                <a:tc>
                  <a:txBody>
                    <a:bodyPr/>
                    <a:lstStyle/>
                    <a:p>
                      <a:pPr marL="0" marR="0">
                        <a:spcBef>
                          <a:spcPts val="0"/>
                        </a:spcBef>
                        <a:spcAft>
                          <a:spcPts val="1200"/>
                        </a:spcAft>
                      </a:pPr>
                      <a:r>
                        <a:rPr lang="en-US" sz="1600" dirty="0">
                          <a:solidFill>
                            <a:srgbClr val="000000"/>
                          </a:solidFill>
                          <a:effectLst/>
                          <a:latin typeface="Arial" panose="020B0604020202020204" pitchFamily="34" charset="0"/>
                          <a:ea typeface="Calibri" panose="020F0502020204030204" pitchFamily="34" charset="0"/>
                        </a:rPr>
                        <a:t>ORCID, a sort of Social Security number for researchers, is a permanent, unique identifier that can be associated with a researcher's work to resolve any uncertainty about authorship. Nearly 2 million academics have signed up for an ORCID, in total laying claim to over 12 million documents. </a:t>
                      </a:r>
                      <a:endParaRPr lang="en-US" sz="1600" dirty="0">
                        <a:solidFill>
                          <a:srgbClr val="000000"/>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solidFill>
                            <a:srgbClr val="000000"/>
                          </a:solidFill>
                          <a:effectLst/>
                          <a:latin typeface="Arial" panose="020B0604020202020204" pitchFamily="34" charset="0"/>
                          <a:ea typeface="Times New Roman" panose="02020603050405020304" pitchFamily="18" charset="0"/>
                        </a:rPr>
                        <a:t>An ORCID removes author ambiguity especially for individuals with common names or for people who change their name through the course of their career.</a:t>
                      </a:r>
                      <a:endParaRPr lang="en-US" sz="1600" dirty="0">
                        <a:solidFill>
                          <a:srgbClr val="000000"/>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solidFill>
                            <a:srgbClr val="000000"/>
                          </a:solidFill>
                          <a:effectLst/>
                          <a:latin typeface="Arial" panose="020B0604020202020204" pitchFamily="34" charset="0"/>
                          <a:ea typeface="Times New Roman" panose="02020603050405020304" pitchFamily="18" charset="0"/>
                        </a:rPr>
                        <a:t>Certain Publishers and Granting Agencies require that applicants have an </a:t>
                      </a:r>
                      <a:r>
                        <a:rPr lang="en-US" sz="1600" u="none" strike="noStrike" dirty="0">
                          <a:solidFill>
                            <a:srgbClr val="000000"/>
                          </a:solidFill>
                          <a:effectLst/>
                          <a:latin typeface="Arial" panose="020B0604020202020204" pitchFamily="34" charset="0"/>
                          <a:ea typeface="Times New Roman" panose="02020603050405020304" pitchFamily="18" charset="0"/>
                          <a:hlinkClick r:id="rId2"/>
                        </a:rPr>
                        <a:t>ORCID</a:t>
                      </a:r>
                      <a:r>
                        <a:rPr lang="en-US" sz="1600" dirty="0">
                          <a:solidFill>
                            <a:srgbClr val="000000"/>
                          </a:solidFill>
                          <a:effectLst/>
                          <a:latin typeface="Arial" panose="020B0604020202020204" pitchFamily="34" charset="0"/>
                          <a:ea typeface="Times New Roman" panose="02020603050405020304" pitchFamily="18" charset="0"/>
                        </a:rPr>
                        <a:t>.  </a:t>
                      </a:r>
                      <a:endParaRPr lang="en-US" sz="1600" dirty="0">
                        <a:solidFill>
                          <a:srgbClr val="000000"/>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b="1" dirty="0">
                          <a:solidFill>
                            <a:schemeClr val="accent6"/>
                          </a:solidFill>
                          <a:effectLst/>
                          <a:latin typeface="Arial" panose="020B0604020202020204" pitchFamily="34" charset="0"/>
                          <a:ea typeface="Times New Roman" panose="02020603050405020304" pitchFamily="18" charset="0"/>
                        </a:rPr>
                        <a:t>It helps generate an NIH biosketch more easily</a:t>
                      </a:r>
                      <a:endParaRPr lang="en-US" sz="1600" b="1" dirty="0">
                        <a:solidFill>
                          <a:schemeClr val="accent6"/>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solidFill>
                            <a:srgbClr val="000000"/>
                          </a:solidFill>
                          <a:effectLst/>
                          <a:latin typeface="Arial" panose="020B0604020202020204" pitchFamily="34" charset="0"/>
                          <a:ea typeface="Times New Roman" panose="02020603050405020304" pitchFamily="18" charset="0"/>
                        </a:rPr>
                        <a:t>A researcher can build an online profile of scholarly works at </a:t>
                      </a:r>
                      <a:r>
                        <a:rPr lang="en-US" sz="1600" u="none" strike="noStrike" dirty="0">
                          <a:solidFill>
                            <a:srgbClr val="000000"/>
                          </a:solidFill>
                          <a:effectLst/>
                          <a:latin typeface="Arial" panose="020B0604020202020204" pitchFamily="34" charset="0"/>
                          <a:ea typeface="Times New Roman" panose="02020603050405020304" pitchFamily="18" charset="0"/>
                          <a:hlinkClick r:id="rId3"/>
                        </a:rPr>
                        <a:t>http://orcid.org</a:t>
                      </a:r>
                      <a:r>
                        <a:rPr lang="en-US" sz="1600" dirty="0">
                          <a:solidFill>
                            <a:srgbClr val="000000"/>
                          </a:solidFill>
                          <a:effectLst/>
                          <a:latin typeface="Arial" panose="020B0604020202020204" pitchFamily="34" charset="0"/>
                          <a:ea typeface="Times New Roman" panose="02020603050405020304" pitchFamily="18" charset="0"/>
                        </a:rPr>
                        <a:t>.</a:t>
                      </a:r>
                      <a:endParaRPr lang="en-US" sz="1600" dirty="0">
                        <a:solidFill>
                          <a:srgbClr val="000000"/>
                        </a:solidFill>
                        <a:effectLst/>
                        <a:latin typeface="Times New Roman" panose="02020603050405020304" pitchFamily="18" charset="0"/>
                        <a:ea typeface="Calibri" panose="020F0502020204030204" pitchFamily="34" charset="0"/>
                      </a:endParaRPr>
                    </a:p>
                    <a:p>
                      <a:pPr marL="0" marR="0">
                        <a:spcBef>
                          <a:spcPts val="0"/>
                        </a:spcBef>
                        <a:spcAft>
                          <a:spcPts val="1200"/>
                        </a:spcAft>
                      </a:pPr>
                      <a:r>
                        <a:rPr lang="en-US" sz="1600" dirty="0">
                          <a:solidFill>
                            <a:srgbClr val="000000"/>
                          </a:solidFill>
                          <a:effectLst/>
                          <a:latin typeface="Arial" panose="020B0604020202020204" pitchFamily="34" charset="0"/>
                          <a:ea typeface="Calibri" panose="020F0502020204030204" pitchFamily="34" charset="0"/>
                        </a:rPr>
                        <a:t>Register directly on the website (</a:t>
                      </a:r>
                      <a:r>
                        <a:rPr lang="en-US" sz="1600" u="none" strike="noStrike" dirty="0">
                          <a:solidFill>
                            <a:srgbClr val="000000"/>
                          </a:solidFill>
                          <a:effectLst/>
                          <a:latin typeface="Arial" panose="020B0604020202020204" pitchFamily="34" charset="0"/>
                          <a:ea typeface="Calibri" panose="020F0502020204030204" pitchFamily="34" charset="0"/>
                          <a:hlinkClick r:id="rId3"/>
                        </a:rPr>
                        <a:t>http://orcid.org</a:t>
                      </a:r>
                      <a:r>
                        <a:rPr lang="en-US" sz="1600" dirty="0">
                          <a:solidFill>
                            <a:srgbClr val="000000"/>
                          </a:solidFill>
                          <a:effectLst/>
                          <a:latin typeface="Arial" panose="020B0604020202020204" pitchFamily="34" charset="0"/>
                          <a:ea typeface="Calibri" panose="020F0502020204030204" pitchFamily="34" charset="0"/>
                        </a:rPr>
                        <a:t>). Upon registering (</a:t>
                      </a:r>
                      <a:r>
                        <a:rPr lang="en-US" sz="1600" dirty="0">
                          <a:solidFill>
                            <a:srgbClr val="FF0000"/>
                          </a:solidFill>
                          <a:effectLst/>
                          <a:latin typeface="Arial" panose="020B0604020202020204" pitchFamily="34" charset="0"/>
                          <a:ea typeface="Calibri" panose="020F0502020204030204" pitchFamily="34" charset="0"/>
                        </a:rPr>
                        <a:t>very easy to do</a:t>
                      </a:r>
                      <a:r>
                        <a:rPr lang="en-US" sz="1600" dirty="0">
                          <a:solidFill>
                            <a:srgbClr val="000000"/>
                          </a:solidFill>
                          <a:effectLst/>
                          <a:latin typeface="Arial" panose="020B0604020202020204" pitchFamily="34" charset="0"/>
                          <a:ea typeface="Calibri" panose="020F0502020204030204" pitchFamily="34" charset="0"/>
                        </a:rPr>
                        <a:t>), access your ORCID account using your UC login. Visit the ORCID login page and click the Institutional Account button. Choose University of Cincinnati Main Campus. You will be prompted to link the two accounts. </a:t>
                      </a:r>
                      <a:endParaRPr lang="en-US" sz="1600" dirty="0">
                        <a:solidFill>
                          <a:srgbClr val="000000"/>
                        </a:solidFill>
                        <a:effectLst/>
                        <a:latin typeface="Times New Roman" panose="02020603050405020304" pitchFamily="18" charset="0"/>
                        <a:ea typeface="Calibri" panose="020F0502020204030204" pitchFamily="34" charset="0"/>
                      </a:endParaRPr>
                    </a:p>
                  </a:txBody>
                  <a:tcPr marL="76196" marR="76196" marT="76207" marB="76207">
                    <a:lnL>
                      <a:noFill/>
                    </a:lnL>
                    <a:lnR>
                      <a:noFill/>
                    </a:lnR>
                    <a:lnT>
                      <a:noFill/>
                    </a:lnT>
                    <a:lnB>
                      <a:noFill/>
                    </a:lnB>
                  </a:tcPr>
                </a:tc>
                <a:extLst>
                  <a:ext uri="{0D108BD9-81ED-4DB2-BD59-A6C34878D82A}">
                    <a16:rowId xmlns:a16="http://schemas.microsoft.com/office/drawing/2014/main" val="3505315364"/>
                  </a:ext>
                </a:extLst>
              </a:tr>
            </a:tbl>
          </a:graphicData>
        </a:graphic>
      </p:graphicFrame>
      <p:pic>
        <p:nvPicPr>
          <p:cNvPr id="15366" name="Picture 2" descr="Begoña Campos-Naciff, PhD, is currently a research associate and laboratory manager for the Dialysis Vascular Access Research Group within the division of nephrology at U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938" y="1752600"/>
            <a:ext cx="8763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4916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services</a:t>
            </a:r>
          </a:p>
        </p:txBody>
      </p:sp>
      <p:sp>
        <p:nvSpPr>
          <p:cNvPr id="3" name="Content Placeholder 2"/>
          <p:cNvSpPr>
            <a:spLocks noGrp="1"/>
          </p:cNvSpPr>
          <p:nvPr>
            <p:ph idx="1"/>
          </p:nvPr>
        </p:nvSpPr>
        <p:spPr/>
        <p:txBody>
          <a:bodyPr>
            <a:normAutofit fontScale="85000" lnSpcReduction="10000"/>
          </a:bodyPr>
          <a:lstStyle/>
          <a:p>
            <a:r>
              <a:rPr lang="en-US" b="1" dirty="0"/>
              <a:t>Intramural funding competitions-</a:t>
            </a:r>
            <a:r>
              <a:rPr lang="en-US" dirty="0"/>
              <a:t>(Sr. and Jr. Faculty Pilot, Rehn, Collaborative, Distinguished, Submission Incentive, Research Recognition, Trainee and Post-Doc Travel Awards)</a:t>
            </a:r>
          </a:p>
          <a:p>
            <a:r>
              <a:rPr lang="en-US" dirty="0"/>
              <a:t>Research symposium, poster competition and image gallery</a:t>
            </a:r>
          </a:p>
          <a:p>
            <a:r>
              <a:rPr lang="en-US" dirty="0"/>
              <a:t>Assist with Divisional publications listings and profiles for Annual Report</a:t>
            </a:r>
          </a:p>
          <a:p>
            <a:r>
              <a:rPr lang="en-US" b="1" dirty="0"/>
              <a:t>Monthly Research Conferences- </a:t>
            </a:r>
            <a:r>
              <a:rPr lang="en-US" dirty="0"/>
              <a:t>September through June</a:t>
            </a:r>
          </a:p>
          <a:p>
            <a:r>
              <a:rPr lang="en-US" dirty="0"/>
              <a:t>Web resources-</a:t>
            </a:r>
            <a:r>
              <a:rPr lang="en-US" b="1" dirty="0">
                <a:solidFill>
                  <a:schemeClr val="accent1"/>
                </a:solidFill>
              </a:rPr>
              <a:t>http://www.med.uc.edu/intmed/research/ars</a:t>
            </a:r>
          </a:p>
          <a:p>
            <a:r>
              <a:rPr lang="en-US" dirty="0"/>
              <a:t>Assist with </a:t>
            </a:r>
            <a:r>
              <a:rPr lang="en-US" b="1" dirty="0" err="1"/>
              <a:t>Biosketches</a:t>
            </a:r>
            <a:r>
              <a:rPr lang="en-US" dirty="0"/>
              <a:t> and other grant documents</a:t>
            </a:r>
          </a:p>
          <a:p>
            <a:r>
              <a:rPr lang="en-US" b="1" dirty="0"/>
              <a:t>Clinical Trial of the month- </a:t>
            </a:r>
            <a:r>
              <a:rPr lang="en-US" dirty="0"/>
              <a:t>IM Internal views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44397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Academic Research Services (ARS)</a:t>
            </a:r>
          </a:p>
        </p:txBody>
      </p:sp>
      <p:sp>
        <p:nvSpPr>
          <p:cNvPr id="3" name="Content Placeholder 2"/>
          <p:cNvSpPr>
            <a:spLocks noGrp="1"/>
          </p:cNvSpPr>
          <p:nvPr>
            <p:ph idx="1"/>
          </p:nvPr>
        </p:nvSpPr>
        <p:spPr/>
        <p:txBody>
          <a:bodyPr>
            <a:normAutofit fontScale="55000" lnSpcReduction="20000"/>
          </a:bodyPr>
          <a:lstStyle/>
          <a:p>
            <a:pPr marL="0" indent="0">
              <a:defRPr/>
            </a:pPr>
            <a:r>
              <a:rPr lang="en-US" b="1" dirty="0"/>
              <a:t>  One-stop shop for all things research in DOIM</a:t>
            </a:r>
          </a:p>
          <a:p>
            <a:pPr marL="857250" lvl="1" indent="-457200">
              <a:buFont typeface="Arial" panose="020B0604020202020204" pitchFamily="34" charset="0"/>
              <a:buChar char="•"/>
              <a:defRPr/>
            </a:pPr>
            <a:r>
              <a:rPr lang="en-US" dirty="0">
                <a:solidFill>
                  <a:schemeClr val="bg2"/>
                </a:solidFill>
              </a:rPr>
              <a:t>Research Manager – Yolanda Wess, MEd</a:t>
            </a:r>
          </a:p>
          <a:p>
            <a:pPr marL="857250" lvl="1" indent="-457200">
              <a:buFont typeface="Arial" panose="020B0604020202020204" pitchFamily="34" charset="0"/>
              <a:buChar char="•"/>
              <a:defRPr/>
            </a:pPr>
            <a:r>
              <a:rPr lang="en-US" dirty="0">
                <a:solidFill>
                  <a:schemeClr val="bg2"/>
                </a:solidFill>
              </a:rPr>
              <a:t>Grant support – Eric Smith, MD</a:t>
            </a:r>
          </a:p>
          <a:p>
            <a:pPr marL="857250" lvl="1" indent="-457200">
              <a:buFont typeface="Arial" panose="020B0604020202020204" pitchFamily="34" charset="0"/>
              <a:buChar char="•"/>
              <a:defRPr/>
            </a:pPr>
            <a:r>
              <a:rPr lang="en-US" dirty="0">
                <a:solidFill>
                  <a:schemeClr val="bg2"/>
                </a:solidFill>
              </a:rPr>
              <a:t>Grant matching- Emily Dobbs, MS</a:t>
            </a:r>
          </a:p>
          <a:p>
            <a:pPr marL="857250" lvl="1" indent="-457200">
              <a:buFont typeface="Arial" panose="020B0604020202020204" pitchFamily="34" charset="0"/>
              <a:buChar char="•"/>
              <a:defRPr/>
            </a:pPr>
            <a:r>
              <a:rPr lang="en-US" dirty="0">
                <a:solidFill>
                  <a:schemeClr val="bg2"/>
                </a:solidFill>
              </a:rPr>
              <a:t>Administrative and project support- Angie Duke, BA</a:t>
            </a:r>
          </a:p>
          <a:p>
            <a:pPr marL="0" indent="0">
              <a:defRPr/>
            </a:pPr>
            <a:r>
              <a:rPr lang="en-US" b="1" dirty="0"/>
              <a:t>  Services offered</a:t>
            </a:r>
          </a:p>
          <a:p>
            <a:pPr marL="857250" lvl="1" indent="-457200">
              <a:buFont typeface="Arial" panose="020B0604020202020204" pitchFamily="34" charset="0"/>
              <a:buChar char="•"/>
              <a:defRPr/>
            </a:pPr>
            <a:r>
              <a:rPr lang="en-US" dirty="0">
                <a:solidFill>
                  <a:schemeClr val="bg2"/>
                </a:solidFill>
              </a:rPr>
              <a:t>Grant preparation, grant matching and support</a:t>
            </a:r>
          </a:p>
          <a:p>
            <a:pPr marL="857250" lvl="1" indent="-457200">
              <a:buFont typeface="Arial" panose="020B0604020202020204" pitchFamily="34" charset="0"/>
              <a:buChar char="•"/>
              <a:defRPr/>
            </a:pPr>
            <a:r>
              <a:rPr lang="en-US" dirty="0">
                <a:solidFill>
                  <a:schemeClr val="bg2"/>
                </a:solidFill>
              </a:rPr>
              <a:t>Technical assistance</a:t>
            </a:r>
          </a:p>
          <a:p>
            <a:pPr marL="857250" lvl="1" indent="-457200">
              <a:buFont typeface="Arial" panose="020B0604020202020204" pitchFamily="34" charset="0"/>
              <a:buChar char="•"/>
              <a:defRPr/>
            </a:pPr>
            <a:r>
              <a:rPr lang="en-US" dirty="0">
                <a:solidFill>
                  <a:schemeClr val="bg2"/>
                </a:solidFill>
              </a:rPr>
              <a:t>Laboratory processing/shipping</a:t>
            </a:r>
          </a:p>
          <a:p>
            <a:pPr marL="857250" lvl="1" indent="-457200">
              <a:buFont typeface="Arial" panose="020B0604020202020204" pitchFamily="34" charset="0"/>
              <a:buChar char="•"/>
              <a:defRPr/>
            </a:pPr>
            <a:r>
              <a:rPr lang="en-US" dirty="0">
                <a:solidFill>
                  <a:schemeClr val="bg2"/>
                </a:solidFill>
              </a:rPr>
              <a:t>Faculty and Staff Development</a:t>
            </a:r>
          </a:p>
          <a:p>
            <a:pPr marL="857250" lvl="1" indent="-457200">
              <a:buFont typeface="Arial" panose="020B0604020202020204" pitchFamily="34" charset="0"/>
              <a:buChar char="•"/>
              <a:defRPr/>
            </a:pPr>
            <a:r>
              <a:rPr lang="en-US" dirty="0">
                <a:solidFill>
                  <a:schemeClr val="bg2"/>
                </a:solidFill>
              </a:rPr>
              <a:t>Research processes and procedures</a:t>
            </a:r>
          </a:p>
          <a:p>
            <a:pPr marL="857250" lvl="1" indent="-457200">
              <a:buFont typeface="Arial" panose="020B0604020202020204" pitchFamily="34" charset="0"/>
              <a:buChar char="•"/>
              <a:defRPr/>
            </a:pPr>
            <a:r>
              <a:rPr lang="en-US" dirty="0">
                <a:solidFill>
                  <a:schemeClr val="bg2"/>
                </a:solidFill>
              </a:rPr>
              <a:t>Biostatistical support for DOIM researchers</a:t>
            </a:r>
          </a:p>
          <a:p>
            <a:pPr marL="857250" lvl="1" indent="-457200">
              <a:buFont typeface="Arial" panose="020B0604020202020204" pitchFamily="34" charset="0"/>
              <a:buChar char="•"/>
              <a:defRPr/>
            </a:pPr>
            <a:r>
              <a:rPr lang="en-US" dirty="0">
                <a:solidFill>
                  <a:schemeClr val="bg2"/>
                </a:solidFill>
              </a:rPr>
              <a:t>Support for trainees</a:t>
            </a:r>
          </a:p>
          <a:p>
            <a:pPr marL="857250" lvl="1" indent="-457200">
              <a:buFont typeface="Arial" panose="020B0604020202020204" pitchFamily="34" charset="0"/>
              <a:buChar char="•"/>
              <a:defRPr/>
            </a:pPr>
            <a:r>
              <a:rPr lang="en-US" dirty="0">
                <a:solidFill>
                  <a:schemeClr val="bg2"/>
                </a:solidFill>
              </a:rPr>
              <a:t>Grant education workshops</a:t>
            </a:r>
          </a:p>
          <a:p>
            <a:pPr marL="857250" lvl="1" indent="-457200">
              <a:buFont typeface="Arial" panose="020B0604020202020204" pitchFamily="34" charset="0"/>
              <a:buChar char="•"/>
              <a:defRPr/>
            </a:pPr>
            <a:r>
              <a:rPr lang="en-US" dirty="0">
                <a:solidFill>
                  <a:schemeClr val="bg2"/>
                </a:solidFill>
              </a:rPr>
              <a:t>Research conferences </a:t>
            </a:r>
          </a:p>
          <a:p>
            <a:pPr marL="857250" lvl="1" indent="-457200">
              <a:buFont typeface="Arial" panose="020B0604020202020204" pitchFamily="34" charset="0"/>
              <a:buChar char="•"/>
              <a:defRPr/>
            </a:pPr>
            <a:endParaRPr lang="en-US" dirty="0">
              <a:solidFill>
                <a:schemeClr val="bg2"/>
              </a:solidFill>
            </a:endParaRPr>
          </a:p>
          <a:p>
            <a:pPr marL="0" indent="0">
              <a:defRPr/>
            </a:pPr>
            <a:r>
              <a:rPr lang="en-US" b="1" dirty="0"/>
              <a:t>     Services in the planning stages</a:t>
            </a:r>
          </a:p>
          <a:p>
            <a:pPr marL="857250" lvl="1" indent="-457200">
              <a:buFont typeface="Arial" panose="020B0604020202020204" pitchFamily="34" charset="0"/>
              <a:buChar char="•"/>
              <a:defRPr/>
            </a:pPr>
            <a:r>
              <a:rPr lang="en-US" dirty="0">
                <a:solidFill>
                  <a:schemeClr val="bg2"/>
                </a:solidFill>
              </a:rPr>
              <a:t>Regulatory and compliance support</a:t>
            </a:r>
          </a:p>
        </p:txBody>
      </p:sp>
    </p:spTree>
    <p:extLst>
      <p:ext uri="{BB962C8B-B14F-4D97-AF65-F5344CB8AC3E}">
        <p14:creationId xmlns:p14="http://schemas.microsoft.com/office/powerpoint/2010/main" val="498657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803180241"/>
              </p:ext>
            </p:extLst>
          </p:nvPr>
        </p:nvGraphicFramePr>
        <p:xfrm>
          <a:off x="910862" y="116312"/>
          <a:ext cx="67818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5" name="Rectangle 5"/>
          <p:cNvSpPr>
            <a:spLocks noChangeArrowheads="1"/>
          </p:cNvSpPr>
          <p:nvPr/>
        </p:nvSpPr>
        <p:spPr bwMode="auto">
          <a:xfrm>
            <a:off x="4514850" y="184150"/>
            <a:ext cx="3714750" cy="7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FF3300"/>
              </a:buClr>
              <a:buSzPct val="80000"/>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3300"/>
              </a:buClr>
              <a:buSzPct val="8000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0" fontAlgn="ctr" latinLnBrk="0" hangingPunct="0">
              <a:lnSpc>
                <a:spcPct val="107000"/>
              </a:lnSpc>
              <a:spcBef>
                <a:spcPct val="0"/>
              </a:spcBef>
              <a:spcAft>
                <a:spcPct val="0"/>
              </a:spcAft>
              <a:buClrTx/>
              <a:buSzTx/>
              <a:buFontTx/>
              <a:buNone/>
              <a:tabLst/>
              <a:defRPr/>
            </a:pPr>
            <a:r>
              <a:rPr kumimoji="0" lang="en-US" altLang="en-US" sz="1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rPr>
              <a:t>Yolanda Wess at </a:t>
            </a:r>
            <a:r>
              <a:rPr kumimoji="0" lang="en-US" altLang="en-US" sz="1000" b="0" i="0" u="sng"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hlinkClick r:id="rId7"/>
              </a:rPr>
              <a:t>wessyy@uc.edu</a:t>
            </a:r>
            <a:r>
              <a:rPr kumimoji="0" lang="en-US" altLang="en-US" sz="1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rPr>
              <a:t> (513-558-5131), </a:t>
            </a:r>
          </a:p>
          <a:p>
            <a:pPr marL="0" marR="0" lvl="0" indent="0" algn="l" defTabSz="914400" rtl="0" eaLnBrk="0" fontAlgn="ctr" latinLnBrk="0" hangingPunct="0">
              <a:lnSpc>
                <a:spcPct val="107000"/>
              </a:lnSpc>
              <a:spcBef>
                <a:spcPct val="0"/>
              </a:spcBef>
              <a:spcAft>
                <a:spcPct val="0"/>
              </a:spcAft>
              <a:buClrTx/>
              <a:buSzTx/>
              <a:buFontTx/>
              <a:buNone/>
              <a:tabLst/>
              <a:defRPr/>
            </a:pPr>
            <a:r>
              <a:rPr kumimoji="0" lang="en-US" altLang="en-US" sz="1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rPr>
              <a:t>Eric Smith at </a:t>
            </a:r>
            <a:r>
              <a:rPr kumimoji="0" lang="en-US" altLang="en-US" sz="1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hlinkClick r:id="rId8"/>
              </a:rPr>
              <a:t>eric.smith@uc.edu</a:t>
            </a:r>
            <a:r>
              <a:rPr kumimoji="0" lang="en-US" altLang="en-US" sz="1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rPr>
              <a:t> (513-558-2017)</a:t>
            </a:r>
          </a:p>
          <a:p>
            <a:pPr lvl="0" defTabSz="914400" eaLnBrk="0" fontAlgn="ctr" hangingPunct="0">
              <a:lnSpc>
                <a:spcPct val="107000"/>
              </a:lnSpc>
              <a:spcBef>
                <a:spcPct val="0"/>
              </a:spcBef>
              <a:spcAft>
                <a:spcPct val="0"/>
              </a:spcAft>
              <a:buClrTx/>
              <a:buSzTx/>
              <a:defRPr/>
            </a:pPr>
            <a:r>
              <a:rPr kumimoji="0" lang="en-US" altLang="en-US" sz="1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rPr>
              <a:t>Angela Duke at </a:t>
            </a:r>
            <a:r>
              <a:rPr kumimoji="0" lang="en-US" altLang="en-US" sz="1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hlinkClick r:id="rId9"/>
              </a:rPr>
              <a:t>dukeaa@ucmail.uc.edu</a:t>
            </a:r>
            <a:r>
              <a:rPr kumimoji="0" lang="en-US" altLang="en-US" sz="1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rPr>
              <a:t> </a:t>
            </a:r>
            <a:r>
              <a:rPr lang="en-US" altLang="en-US" sz="1000" dirty="0">
                <a:solidFill>
                  <a:srgbClr val="000000"/>
                </a:solidFill>
                <a:latin typeface="Calibri" panose="020F0502020204030204" pitchFamily="34" charset="0"/>
                <a:cs typeface="Times New Roman" panose="02020603050405020304" pitchFamily="18" charset="0"/>
              </a:rPr>
              <a:t>at (513-558-0827</a:t>
            </a:r>
            <a:endParaRPr kumimoji="0" lang="en-US" altLang="en-US" sz="1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a:p>
            <a:pPr marL="0" marR="0" lvl="0" indent="0" algn="l" defTabSz="914400" rtl="0" eaLnBrk="0" fontAlgn="ctr" latinLnBrk="0" hangingPunct="0">
              <a:lnSpc>
                <a:spcPct val="107000"/>
              </a:lnSpc>
              <a:spcBef>
                <a:spcPct val="0"/>
              </a:spcBef>
              <a:spcAft>
                <a:spcPct val="0"/>
              </a:spcAft>
              <a:buClrTx/>
              <a:buSzTx/>
              <a:buFontTx/>
              <a:buNone/>
              <a:tabLst/>
              <a:defRPr/>
            </a:pPr>
            <a:r>
              <a:rPr kumimoji="0" lang="en-US" altLang="en-US" sz="1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rPr>
              <a:t>Emily Dobbs) </a:t>
            </a:r>
            <a:r>
              <a:rPr kumimoji="0" lang="en-US" altLang="en-US" sz="1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hlinkClick r:id="rId10"/>
              </a:rPr>
              <a:t>dobbsek@ucmail.uc.edu</a:t>
            </a:r>
            <a:r>
              <a:rPr kumimoji="0" lang="en-US" altLang="en-US" sz="1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rPr>
              <a:t> at (513-558-7116)</a:t>
            </a:r>
          </a:p>
        </p:txBody>
      </p:sp>
      <p:sp>
        <p:nvSpPr>
          <p:cNvPr id="8196" name="Rectangle 6"/>
          <p:cNvSpPr>
            <a:spLocks noChangeArrowheads="1"/>
          </p:cNvSpPr>
          <p:nvPr/>
        </p:nvSpPr>
        <p:spPr bwMode="auto">
          <a:xfrm>
            <a:off x="6130925" y="3049588"/>
            <a:ext cx="2895600" cy="2084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rgbClr val="FF3300"/>
              </a:buClr>
              <a:buSzPct val="80000"/>
              <a:tabLst>
                <a:tab pos="914400" algn="l"/>
              </a:tabLst>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tabLst>
                <a:tab pos="914400" algn="l"/>
              </a:tabLst>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3300"/>
              </a:buClr>
              <a:buSzPct val="80000"/>
              <a:buChar char="•"/>
              <a:tabLst>
                <a:tab pos="914400"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tabLst>
                <a:tab pos="914400"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tabLst>
                <a:tab pos="914400"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tabLst>
                <a:tab pos="914400"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tabLst>
                <a:tab pos="914400"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tabLst>
                <a:tab pos="914400"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tabLst>
                <a:tab pos="914400" algn="l"/>
              </a:tabLst>
              <a:defRPr sz="2000">
                <a:solidFill>
                  <a:schemeClr val="tx1"/>
                </a:solidFill>
                <a:latin typeface="Arial" panose="020B0604020202020204" pitchFamily="34" charset="0"/>
                <a:ea typeface="MS PGothic" panose="020B0600070205080204" pitchFamily="34" charset="-128"/>
              </a:defRPr>
            </a:lvl9pPr>
          </a:lstStyle>
          <a:p>
            <a:pPr marL="742950" marR="0" lvl="1" indent="-285750" algn="l" defTabSz="914400" rtl="0" eaLnBrk="0" fontAlgn="ctr" latinLnBrk="0" hangingPunct="0">
              <a:lnSpc>
                <a:spcPct val="107000"/>
              </a:lnSpc>
              <a:spcBef>
                <a:spcPct val="0"/>
              </a:spcBef>
              <a:spcAft>
                <a:spcPct val="0"/>
              </a:spcAft>
              <a:buClrTx/>
              <a:buSzTx/>
              <a:buFont typeface="Symbol" panose="05050102010706020507" pitchFamily="18" charset="2"/>
              <a:buChar char=""/>
              <a:tabLst>
                <a:tab pos="914400" algn="l"/>
              </a:tabLst>
              <a:defRPr/>
            </a:pPr>
            <a:r>
              <a:rPr kumimoji="0" lang="en-US" altLang="en-US" sz="1100" b="1" i="0" u="none" strike="noStrike" kern="1200" cap="none" spc="0" normalizeH="0" baseline="0" noProof="0" dirty="0">
                <a:ln>
                  <a:noFill/>
                </a:ln>
                <a:solidFill>
                  <a:srgbClr val="0070C0"/>
                </a:solidFill>
                <a:effectLst/>
                <a:uLnTx/>
                <a:uFillTx/>
                <a:latin typeface="Calibri" panose="020F0502020204030204" pitchFamily="34" charset="0"/>
                <a:ea typeface="MS PGothic" panose="020B0600070205080204" pitchFamily="34" charset="-128"/>
                <a:cs typeface="Times New Roman" panose="02020603050405020304" pitchFamily="18" charset="0"/>
              </a:rPr>
              <a:t>Copy of most current CV/biosketch</a:t>
            </a:r>
            <a:endParaRPr kumimoji="0" lang="en-US" altLang="en-US" sz="11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l" defTabSz="914400" rtl="0" eaLnBrk="0" fontAlgn="ctr" latinLnBrk="0" hangingPunct="0">
              <a:lnSpc>
                <a:spcPct val="107000"/>
              </a:lnSpc>
              <a:spcBef>
                <a:spcPct val="0"/>
              </a:spcBef>
              <a:spcAft>
                <a:spcPct val="0"/>
              </a:spcAft>
              <a:buClrTx/>
              <a:buSzTx/>
              <a:buFont typeface="Symbol" panose="05050102010706020507" pitchFamily="18" charset="2"/>
              <a:buChar char=""/>
              <a:tabLst>
                <a:tab pos="914400" algn="l"/>
              </a:tabLst>
              <a:defRPr/>
            </a:pPr>
            <a:r>
              <a:rPr kumimoji="0" lang="en-US" altLang="en-US" sz="1100" b="1" i="0" u="none" strike="noStrike" kern="1200" cap="none" spc="0" normalizeH="0" baseline="0" noProof="0" dirty="0">
                <a:ln>
                  <a:noFill/>
                </a:ln>
                <a:solidFill>
                  <a:srgbClr val="0070C0"/>
                </a:solidFill>
                <a:effectLst/>
                <a:uLnTx/>
                <a:uFillTx/>
                <a:latin typeface="Calibri" panose="020F0502020204030204" pitchFamily="34" charset="0"/>
                <a:ea typeface="MS PGothic" panose="020B0600070205080204" pitchFamily="34" charset="-128"/>
                <a:cs typeface="Times New Roman" panose="02020603050405020304" pitchFamily="18" charset="0"/>
              </a:rPr>
              <a:t>Kind of grant being submitted- (Funding Opportunity Announcement (FOA) or Request for Application (RFA) or Program Announcement (PA) name and number)</a:t>
            </a:r>
          </a:p>
          <a:p>
            <a:pPr marL="742950" marR="0" lvl="1" indent="-285750" algn="l" defTabSz="914400" rtl="0" eaLnBrk="0" fontAlgn="ctr" latinLnBrk="0" hangingPunct="0">
              <a:lnSpc>
                <a:spcPct val="107000"/>
              </a:lnSpc>
              <a:spcBef>
                <a:spcPct val="0"/>
              </a:spcBef>
              <a:spcAft>
                <a:spcPct val="0"/>
              </a:spcAft>
              <a:buClrTx/>
              <a:buSzTx/>
              <a:buFont typeface="Symbol" panose="05050102010706020507" pitchFamily="18" charset="2"/>
              <a:buChar char=""/>
              <a:tabLst>
                <a:tab pos="914400" algn="l"/>
              </a:tabLst>
              <a:defRPr/>
            </a:pPr>
            <a:r>
              <a:rPr kumimoji="0" lang="en-US" altLang="en-US" sz="1100" b="1" i="0" u="none" strike="noStrike" kern="1200" cap="none" spc="0" normalizeH="0" baseline="0" noProof="0" dirty="0">
                <a:ln>
                  <a:noFill/>
                </a:ln>
                <a:solidFill>
                  <a:srgbClr val="0070C0"/>
                </a:solidFill>
                <a:effectLst/>
                <a:uLnTx/>
                <a:uFillTx/>
                <a:latin typeface="Calibri" panose="020F0502020204030204" pitchFamily="34" charset="0"/>
                <a:ea typeface="MS PGothic" panose="020B0600070205080204" pitchFamily="34" charset="-128"/>
                <a:cs typeface="Times New Roman" panose="02020603050405020304" pitchFamily="18" charset="0"/>
              </a:rPr>
              <a:t>Make up of laboratory and/or clinical study personnel support</a:t>
            </a:r>
          </a:p>
          <a:p>
            <a:pPr marL="742950" marR="0" lvl="1" indent="-285750" algn="l" defTabSz="914400" rtl="0" eaLnBrk="0" fontAlgn="ctr" latinLnBrk="0" hangingPunct="0">
              <a:lnSpc>
                <a:spcPct val="107000"/>
              </a:lnSpc>
              <a:spcBef>
                <a:spcPct val="0"/>
              </a:spcBef>
              <a:spcAft>
                <a:spcPct val="0"/>
              </a:spcAft>
              <a:buClrTx/>
              <a:buSzTx/>
              <a:buFont typeface="Symbol" panose="05050102010706020507" pitchFamily="18" charset="2"/>
              <a:buChar char=""/>
              <a:tabLst>
                <a:tab pos="914400" algn="l"/>
              </a:tabLst>
              <a:defRPr/>
            </a:pPr>
            <a:r>
              <a:rPr kumimoji="0" lang="en-US" altLang="en-US" sz="1100" b="1" i="0" u="none" strike="noStrike" kern="1200" cap="none" spc="0" normalizeH="0" baseline="0" noProof="0" dirty="0">
                <a:ln>
                  <a:noFill/>
                </a:ln>
                <a:solidFill>
                  <a:srgbClr val="0070C0"/>
                </a:solidFill>
                <a:effectLst/>
                <a:uLnTx/>
                <a:uFillTx/>
                <a:latin typeface="Calibri" panose="020F0502020204030204" pitchFamily="34" charset="0"/>
                <a:ea typeface="MS PGothic" panose="020B0600070205080204" pitchFamily="34" charset="-128"/>
                <a:cs typeface="Times New Roman" panose="02020603050405020304" pitchFamily="18" charset="0"/>
              </a:rPr>
              <a:t>Mentor or collaborator listing</a:t>
            </a:r>
          </a:p>
        </p:txBody>
      </p:sp>
      <p:sp>
        <p:nvSpPr>
          <p:cNvPr id="8197" name="TextBox 7"/>
          <p:cNvSpPr txBox="1">
            <a:spLocks noChangeArrowheads="1"/>
          </p:cNvSpPr>
          <p:nvPr/>
        </p:nvSpPr>
        <p:spPr bwMode="auto">
          <a:xfrm>
            <a:off x="6670675" y="2776538"/>
            <a:ext cx="20431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3300"/>
              </a:buClr>
              <a:buSzPct val="80000"/>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3300"/>
              </a:buClr>
              <a:buSzPct val="8000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FC1921"/>
                </a:solidFill>
                <a:effectLst/>
                <a:uLnTx/>
                <a:uFillTx/>
                <a:latin typeface="Times New Roman" panose="02020603050405020304" pitchFamily="18" charset="0"/>
                <a:ea typeface="MS PGothic" panose="020B0600070205080204" pitchFamily="34" charset="-128"/>
                <a:cs typeface="+mn-cs"/>
              </a:rPr>
              <a:t>Will be asked to provide</a:t>
            </a:r>
          </a:p>
        </p:txBody>
      </p:sp>
      <p:sp>
        <p:nvSpPr>
          <p:cNvPr id="8198" name="TextBox 11"/>
          <p:cNvSpPr txBox="1">
            <a:spLocks noChangeArrowheads="1"/>
          </p:cNvSpPr>
          <p:nvPr/>
        </p:nvSpPr>
        <p:spPr bwMode="auto">
          <a:xfrm>
            <a:off x="1069975" y="4848225"/>
            <a:ext cx="2949575"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rgbClr val="FF3300"/>
              </a:buClr>
              <a:buSzPct val="80000"/>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defRPr sz="2800">
                <a:solidFill>
                  <a:schemeClr val="tx1"/>
                </a:solidFill>
                <a:latin typeface="Arial" panose="020B0604020202020204" pitchFamily="34" charset="0"/>
                <a:ea typeface="MS PGothic" panose="020B0600070205080204" pitchFamily="34" charset="-128"/>
              </a:defRPr>
            </a:lvl2pPr>
            <a:lvl3pPr marL="1085850" indent="-171450">
              <a:spcBef>
                <a:spcPct val="20000"/>
              </a:spcBef>
              <a:buClr>
                <a:srgbClr val="FF3300"/>
              </a:buClr>
              <a:buSzPct val="8000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9pPr>
          </a:lstStyle>
          <a:p>
            <a:pPr marL="1085850" marR="0" lvl="2" indent="-171450" algn="l" defTabSz="914400" rtl="0" eaLnBrk="0" fontAlgn="ctr" latinLnBrk="0" hangingPunct="0">
              <a:lnSpc>
                <a:spcPct val="107000"/>
              </a:lnSpc>
              <a:spcBef>
                <a:spcPct val="0"/>
              </a:spcBef>
              <a:spcAft>
                <a:spcPct val="0"/>
              </a:spcAft>
              <a:buClrTx/>
              <a:buSzTx/>
              <a:buFont typeface="Wingdings" panose="05000000000000000000" pitchFamily="2" charset="2"/>
              <a:buChar char="§"/>
              <a:tabLst/>
              <a:defRPr/>
            </a:pPr>
            <a:r>
              <a:rPr kumimoji="0" lang="en-US" altLang="en-US" sz="1000" b="1" i="0" u="none" strike="noStrike" kern="1200" cap="none" spc="0" normalizeH="0" baseline="0" noProof="0" dirty="0">
                <a:ln>
                  <a:noFill/>
                </a:ln>
                <a:solidFill>
                  <a:srgbClr val="0070C0"/>
                </a:solidFill>
                <a:effectLst/>
                <a:uLnTx/>
                <a:uFillTx/>
                <a:latin typeface="Calibri" panose="020F0502020204030204" pitchFamily="34" charset="0"/>
                <a:ea typeface="MS PGothic" panose="020B0600070205080204" pitchFamily="34" charset="-128"/>
                <a:cs typeface="Times New Roman" panose="02020603050405020304" pitchFamily="18" charset="0"/>
              </a:rPr>
              <a:t>Refinement of SA, etc.</a:t>
            </a:r>
          </a:p>
          <a:p>
            <a:pPr marL="1085850" marR="0" lvl="2" indent="-171450" algn="l" defTabSz="914400" rtl="0" eaLnBrk="0" fontAlgn="ctr" latinLnBrk="0" hangingPunct="0">
              <a:lnSpc>
                <a:spcPct val="107000"/>
              </a:lnSpc>
              <a:spcBef>
                <a:spcPct val="0"/>
              </a:spcBef>
              <a:spcAft>
                <a:spcPct val="0"/>
              </a:spcAft>
              <a:buClrTx/>
              <a:buSzTx/>
              <a:buFont typeface="Wingdings" panose="05000000000000000000" pitchFamily="2" charset="2"/>
              <a:buChar char="§"/>
              <a:tabLst/>
              <a:defRPr/>
            </a:pPr>
            <a:r>
              <a:rPr kumimoji="0" lang="en-US" altLang="en-US" sz="1000" b="1" i="0" u="none" strike="noStrike" kern="1200" cap="none" spc="0" normalizeH="0" baseline="0" noProof="0" dirty="0">
                <a:ln>
                  <a:noFill/>
                </a:ln>
                <a:solidFill>
                  <a:srgbClr val="0070C0"/>
                </a:solidFill>
                <a:effectLst/>
                <a:uLnTx/>
                <a:uFillTx/>
                <a:latin typeface="Calibri" panose="020F0502020204030204" pitchFamily="34" charset="0"/>
                <a:ea typeface="MS PGothic" panose="020B0600070205080204" pitchFamily="34" charset="-128"/>
                <a:cs typeface="Times New Roman" panose="02020603050405020304" pitchFamily="18" charset="0"/>
              </a:rPr>
              <a:t>Monitoring timeline and  completion of responsibilities</a:t>
            </a:r>
          </a:p>
          <a:p>
            <a:pPr marL="1085850" marR="0" lvl="2" indent="-171450" algn="l" defTabSz="914400" rtl="0" eaLnBrk="0" fontAlgn="ctr" latinLnBrk="0" hangingPunct="0">
              <a:lnSpc>
                <a:spcPct val="107000"/>
              </a:lnSpc>
              <a:spcBef>
                <a:spcPct val="0"/>
              </a:spcBef>
              <a:spcAft>
                <a:spcPct val="0"/>
              </a:spcAft>
              <a:buClrTx/>
              <a:buSzTx/>
              <a:buFont typeface="Wingdings" panose="05000000000000000000" pitchFamily="2" charset="2"/>
              <a:buChar char="§"/>
              <a:tabLst/>
              <a:defRPr/>
            </a:pPr>
            <a:r>
              <a:rPr kumimoji="0" lang="en-US" altLang="en-US" sz="1000" b="1" i="0" u="none" strike="noStrike" kern="1200" cap="none" spc="0" normalizeH="0" baseline="0" noProof="0" dirty="0">
                <a:ln>
                  <a:noFill/>
                </a:ln>
                <a:solidFill>
                  <a:srgbClr val="0070C0"/>
                </a:solidFill>
                <a:effectLst/>
                <a:uLnTx/>
                <a:uFillTx/>
                <a:latin typeface="Calibri" panose="020F0502020204030204" pitchFamily="34" charset="0"/>
                <a:ea typeface="MS PGothic" panose="020B0600070205080204" pitchFamily="34" charset="-128"/>
                <a:cs typeface="Times New Roman" panose="02020603050405020304" pitchFamily="18" charset="0"/>
              </a:rPr>
              <a:t>Ongoing contact with GA/BA</a:t>
            </a:r>
          </a:p>
          <a:p>
            <a:pPr marL="1085850" marR="0" lvl="2" indent="-171450" algn="l" defTabSz="914400" rtl="0" eaLnBrk="0" fontAlgn="ctr" latinLnBrk="0" hangingPunct="0">
              <a:lnSpc>
                <a:spcPct val="107000"/>
              </a:lnSpc>
              <a:spcBef>
                <a:spcPct val="0"/>
              </a:spcBef>
              <a:spcAft>
                <a:spcPct val="0"/>
              </a:spcAft>
              <a:buClrTx/>
              <a:buSzTx/>
              <a:buFont typeface="Wingdings" panose="05000000000000000000" pitchFamily="2" charset="2"/>
              <a:buChar char="§"/>
              <a:tabLst/>
              <a:defRPr/>
            </a:pPr>
            <a:r>
              <a:rPr kumimoji="0" lang="en-US" altLang="en-US" sz="1000" b="1" i="0" u="none" strike="noStrike" kern="1200" cap="none" spc="0" normalizeH="0" baseline="0" noProof="0" dirty="0">
                <a:ln>
                  <a:noFill/>
                </a:ln>
                <a:solidFill>
                  <a:srgbClr val="0070C0"/>
                </a:solidFill>
                <a:effectLst/>
                <a:uLnTx/>
                <a:uFillTx/>
                <a:latin typeface="Calibri" panose="020F0502020204030204" pitchFamily="34" charset="0"/>
                <a:ea typeface="MS PGothic" panose="020B0600070205080204" pitchFamily="34" charset="-128"/>
                <a:cs typeface="Times New Roman" panose="02020603050405020304" pitchFamily="18" charset="0"/>
              </a:rPr>
              <a:t>Ensure accurate completion of all science and administrative components of the grant</a:t>
            </a:r>
          </a:p>
          <a:p>
            <a:pPr marL="1085850" marR="0" lvl="2" indent="-171450" algn="l" defTabSz="914400" rtl="0" eaLnBrk="0" fontAlgn="ctr" latinLnBrk="0" hangingPunct="0">
              <a:lnSpc>
                <a:spcPct val="107000"/>
              </a:lnSpc>
              <a:spcBef>
                <a:spcPct val="0"/>
              </a:spcBef>
              <a:spcAft>
                <a:spcPct val="0"/>
              </a:spcAft>
              <a:buClrTx/>
              <a:buSzTx/>
              <a:buFont typeface="Wingdings" panose="05000000000000000000" pitchFamily="2" charset="2"/>
              <a:buChar char="§"/>
              <a:tabLst/>
              <a:defRPr/>
            </a:pPr>
            <a:r>
              <a:rPr kumimoji="0" lang="en-US" altLang="en-US" sz="10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Ensure timely submission of grant to Operations and Finance 5 working days before due date</a:t>
            </a:r>
          </a:p>
        </p:txBody>
      </p:sp>
      <p:sp>
        <p:nvSpPr>
          <p:cNvPr id="8199" name="TextBox 12"/>
          <p:cNvSpPr txBox="1">
            <a:spLocks noChangeArrowheads="1"/>
          </p:cNvSpPr>
          <p:nvPr/>
        </p:nvSpPr>
        <p:spPr bwMode="auto">
          <a:xfrm>
            <a:off x="14288" y="84138"/>
            <a:ext cx="14239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3300"/>
              </a:buClr>
              <a:buSzPct val="80000"/>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3300"/>
              </a:buClr>
              <a:buSzPct val="8000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t>ARS </a:t>
            </a:r>
          </a:p>
        </p:txBody>
      </p:sp>
      <p:sp>
        <p:nvSpPr>
          <p:cNvPr id="8200" name="Rectangle 1"/>
          <p:cNvSpPr>
            <a:spLocks noChangeArrowheads="1"/>
          </p:cNvSpPr>
          <p:nvPr/>
        </p:nvSpPr>
        <p:spPr bwMode="auto">
          <a:xfrm>
            <a:off x="3535679" y="4380411"/>
            <a:ext cx="2751910" cy="2232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lr>
                <a:srgbClr val="FF3300"/>
              </a:buClr>
              <a:buSzPct val="80000"/>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defRPr sz="2800">
                <a:solidFill>
                  <a:schemeClr val="tx1"/>
                </a:solidFill>
                <a:latin typeface="Arial" panose="020B0604020202020204" pitchFamily="34" charset="0"/>
                <a:ea typeface="MS PGothic" panose="020B0600070205080204" pitchFamily="34" charset="-128"/>
              </a:defRPr>
            </a:lvl2pPr>
            <a:lvl3pPr>
              <a:spcBef>
                <a:spcPct val="20000"/>
              </a:spcBef>
              <a:buClr>
                <a:srgbClr val="FF3300"/>
              </a:buClr>
              <a:buSzPct val="8000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9pPr>
          </a:lstStyle>
          <a:p>
            <a:pPr marL="914400" marR="0" lvl="2" indent="0" algn="l" defTabSz="914400" rtl="0" eaLnBrk="0" fontAlgn="ctr" latinLnBrk="0" hangingPunct="0">
              <a:lnSpc>
                <a:spcPct val="107000"/>
              </a:lnSpc>
              <a:spcBef>
                <a:spcPct val="0"/>
              </a:spcBef>
              <a:spcAft>
                <a:spcPct val="0"/>
              </a:spcAft>
              <a:buClrTx/>
              <a:buSzTx/>
              <a:buFont typeface="Wingdings" panose="05000000000000000000" pitchFamily="2" charset="2"/>
              <a:buChar char="§"/>
              <a:tabLst/>
              <a:defRPr/>
            </a:pPr>
            <a:r>
              <a:rPr kumimoji="0" lang="en-US" altLang="en-US" sz="1000" b="1" i="0" u="none" strike="noStrike" kern="1200" cap="none" spc="0" normalizeH="0" baseline="0" noProof="0" dirty="0">
                <a:ln>
                  <a:noFill/>
                </a:ln>
                <a:solidFill>
                  <a:srgbClr val="0070C0"/>
                </a:solidFill>
                <a:effectLst/>
                <a:uLnTx/>
                <a:uFillTx/>
                <a:latin typeface="Calibri" panose="020F0502020204030204" pitchFamily="34" charset="0"/>
                <a:ea typeface="MS PGothic" panose="020B0600070205080204" pitchFamily="34" charset="-128"/>
                <a:cs typeface="Times New Roman" panose="02020603050405020304" pitchFamily="18" charset="0"/>
              </a:rPr>
              <a:t>Careful reading  of funding opportunity announcement  </a:t>
            </a:r>
          </a:p>
          <a:p>
            <a:pPr marL="914400" marR="0" lvl="2" indent="0" algn="l" defTabSz="914400" rtl="0" eaLnBrk="0" fontAlgn="ctr" latinLnBrk="0" hangingPunct="0">
              <a:lnSpc>
                <a:spcPct val="107000"/>
              </a:lnSpc>
              <a:spcBef>
                <a:spcPct val="0"/>
              </a:spcBef>
              <a:spcAft>
                <a:spcPct val="0"/>
              </a:spcAft>
              <a:buClrTx/>
              <a:buSzTx/>
              <a:buFont typeface="Wingdings" panose="05000000000000000000" pitchFamily="2" charset="2"/>
              <a:buChar char="§"/>
              <a:tabLst/>
              <a:defRPr/>
            </a:pPr>
            <a:r>
              <a:rPr kumimoji="0" lang="en-US" altLang="en-US" sz="1000" b="1" i="0" u="none" strike="noStrike" kern="1200" cap="none" spc="0" normalizeH="0" baseline="0" noProof="0" dirty="0">
                <a:ln>
                  <a:noFill/>
                </a:ln>
                <a:solidFill>
                  <a:srgbClr val="0070C0"/>
                </a:solidFill>
                <a:effectLst/>
                <a:uLnTx/>
                <a:uFillTx/>
                <a:latin typeface="Calibri" panose="020F0502020204030204" pitchFamily="34" charset="0"/>
                <a:ea typeface="MS PGothic" panose="020B0600070205080204" pitchFamily="34" charset="-128"/>
                <a:cs typeface="Times New Roman" panose="02020603050405020304" pitchFamily="18" charset="0"/>
              </a:rPr>
              <a:t>Generate checklist with timeline, assignment of responsibilities, etc.</a:t>
            </a:r>
          </a:p>
          <a:p>
            <a:pPr marL="914400" marR="0" lvl="2" indent="0" algn="l" defTabSz="914400" rtl="0" eaLnBrk="0" fontAlgn="ctr" latinLnBrk="0" hangingPunct="0">
              <a:lnSpc>
                <a:spcPct val="107000"/>
              </a:lnSpc>
              <a:spcBef>
                <a:spcPct val="0"/>
              </a:spcBef>
              <a:spcAft>
                <a:spcPct val="0"/>
              </a:spcAft>
              <a:buClrTx/>
              <a:buSzTx/>
              <a:buFont typeface="Wingdings" panose="05000000000000000000" pitchFamily="2" charset="2"/>
              <a:buChar char="§"/>
              <a:tabLst/>
              <a:defRPr/>
            </a:pPr>
            <a:r>
              <a:rPr kumimoji="0" lang="en-US" altLang="en-US" sz="1000" b="1" i="0" u="none" strike="noStrike" kern="1200" cap="none" spc="0" normalizeH="0" baseline="0" noProof="0" dirty="0">
                <a:ln>
                  <a:noFill/>
                </a:ln>
                <a:solidFill>
                  <a:srgbClr val="0070C0"/>
                </a:solidFill>
                <a:effectLst/>
                <a:uLnTx/>
                <a:uFillTx/>
                <a:latin typeface="Calibri" panose="020F0502020204030204" pitchFamily="34" charset="0"/>
                <a:ea typeface="MS PGothic" panose="020B0600070205080204" pitchFamily="34" charset="-128"/>
                <a:cs typeface="Times New Roman" panose="02020603050405020304" pitchFamily="18" charset="0"/>
              </a:rPr>
              <a:t> Plan for “unbiased” outside reviews though COM pre-review process </a:t>
            </a:r>
          </a:p>
          <a:p>
            <a:pPr marL="914400" marR="0" lvl="2" indent="0" algn="l" defTabSz="914400" rtl="0" eaLnBrk="0" fontAlgn="ctr" latinLnBrk="0" hangingPunct="0">
              <a:lnSpc>
                <a:spcPct val="107000"/>
              </a:lnSpc>
              <a:spcBef>
                <a:spcPct val="0"/>
              </a:spcBef>
              <a:spcAft>
                <a:spcPct val="0"/>
              </a:spcAft>
              <a:buClrTx/>
              <a:buSzTx/>
              <a:buFont typeface="Wingdings" panose="05000000000000000000" pitchFamily="2" charset="2"/>
              <a:buChar char="§"/>
              <a:tabLst/>
              <a:defRPr/>
            </a:pPr>
            <a:r>
              <a:rPr kumimoji="0" lang="en-US" altLang="en-US" sz="1000" b="1" i="0" u="none" strike="noStrike" kern="1200" cap="none" spc="0" normalizeH="0" baseline="0" noProof="0" dirty="0">
                <a:ln>
                  <a:noFill/>
                </a:ln>
                <a:solidFill>
                  <a:srgbClr val="0070C0"/>
                </a:solidFill>
                <a:effectLst/>
                <a:uLnTx/>
                <a:uFillTx/>
                <a:latin typeface="Calibri" panose="020F0502020204030204" pitchFamily="34" charset="0"/>
                <a:ea typeface="MS PGothic" panose="020B0600070205080204" pitchFamily="34" charset="-128"/>
                <a:cs typeface="Times New Roman" panose="02020603050405020304" pitchFamily="18" charset="0"/>
              </a:rPr>
              <a:t>Arrange for statistical help</a:t>
            </a:r>
          </a:p>
          <a:p>
            <a:pPr marL="914400" marR="0" lvl="2" indent="0" algn="l" defTabSz="914400" rtl="0" eaLnBrk="0" fontAlgn="ctr" latinLnBrk="0" hangingPunct="0">
              <a:lnSpc>
                <a:spcPct val="107000"/>
              </a:lnSpc>
              <a:spcBef>
                <a:spcPct val="0"/>
              </a:spcBef>
              <a:spcAft>
                <a:spcPct val="0"/>
              </a:spcAft>
              <a:buClrTx/>
              <a:buSzTx/>
              <a:buFont typeface="Wingdings" panose="05000000000000000000" pitchFamily="2" charset="2"/>
              <a:buChar char="§"/>
              <a:tabLst/>
              <a:defRPr/>
            </a:pPr>
            <a:r>
              <a:rPr lang="en-US" altLang="en-US" sz="1000" b="1" dirty="0">
                <a:solidFill>
                  <a:srgbClr val="0070C0"/>
                </a:solidFill>
                <a:latin typeface="Calibri" panose="020F0502020204030204" pitchFamily="34" charset="0"/>
                <a:cs typeface="Times New Roman" panose="02020603050405020304" pitchFamily="18" charset="0"/>
              </a:rPr>
              <a:t>Assist with manuscript readiness</a:t>
            </a:r>
          </a:p>
          <a:p>
            <a:pPr marL="914400" marR="0" lvl="2" indent="0" algn="l" defTabSz="914400" rtl="0" eaLnBrk="0" fontAlgn="ctr" latinLnBrk="0" hangingPunct="0">
              <a:lnSpc>
                <a:spcPct val="107000"/>
              </a:lnSpc>
              <a:spcBef>
                <a:spcPct val="0"/>
              </a:spcBef>
              <a:spcAft>
                <a:spcPct val="0"/>
              </a:spcAft>
              <a:buClrTx/>
              <a:buSzTx/>
              <a:buFont typeface="Wingdings" panose="05000000000000000000" pitchFamily="2" charset="2"/>
              <a:buChar char="§"/>
              <a:tabLst/>
              <a:defRPr/>
            </a:pPr>
            <a:r>
              <a:rPr kumimoji="0" lang="en-US" altLang="en-US" sz="10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Assist with writing</a:t>
            </a:r>
            <a:r>
              <a:rPr lang="en-US" altLang="en-US" sz="10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 e</a:t>
            </a:r>
            <a:r>
              <a:rPr kumimoji="0" lang="en-US" altLang="en-US" sz="1000" b="1" i="0" u="none" strike="noStrike" kern="1200" cap="none" spc="0" normalizeH="0" baseline="0" noProof="0" dirty="0" err="1">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dit</a:t>
            </a:r>
            <a:r>
              <a:rPr kumimoji="0" lang="en-US" altLang="en-US" sz="10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 and review of funding applications</a:t>
            </a:r>
          </a:p>
        </p:txBody>
      </p:sp>
    </p:spTree>
    <p:extLst>
      <p:ext uri="{BB962C8B-B14F-4D97-AF65-F5344CB8AC3E}">
        <p14:creationId xmlns:p14="http://schemas.microsoft.com/office/powerpoint/2010/main" val="3715333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914400" y="6350"/>
            <a:ext cx="7239000" cy="609600"/>
          </a:xfrm>
        </p:spPr>
        <p:txBody>
          <a:bodyPr/>
          <a:lstStyle/>
          <a:p>
            <a:pPr algn="ctr">
              <a:defRPr/>
            </a:pPr>
            <a:r>
              <a:rPr lang="en-US" altLang="en-US" dirty="0"/>
              <a:t>How to access services</a:t>
            </a:r>
          </a:p>
        </p:txBody>
      </p:sp>
      <p:sp>
        <p:nvSpPr>
          <p:cNvPr id="16387" name="Content Placeholder 2"/>
          <p:cNvSpPr>
            <a:spLocks noGrp="1"/>
          </p:cNvSpPr>
          <p:nvPr>
            <p:ph idx="1"/>
          </p:nvPr>
        </p:nvSpPr>
        <p:spPr>
          <a:xfrm>
            <a:off x="1451295" y="623887"/>
            <a:ext cx="7625593" cy="3511885"/>
          </a:xfrm>
        </p:spPr>
        <p:txBody>
          <a:bodyPr/>
          <a:lstStyle/>
          <a:p>
            <a:pPr fontAlgn="ctr">
              <a:lnSpc>
                <a:spcPct val="107000"/>
              </a:lnSpc>
              <a:defRPr/>
            </a:pPr>
            <a:r>
              <a:rPr lang="en-US" sz="2400" dirty="0">
                <a:latin typeface="Calibri" panose="020F0502020204030204" pitchFamily="34" charset="0"/>
                <a:ea typeface="Times New Roman" panose="02020603050405020304" pitchFamily="18" charset="0"/>
                <a:cs typeface="Times New Roman" panose="02020603050405020304" pitchFamily="18" charset="0"/>
              </a:rPr>
              <a:t>To initiate support services (</a:t>
            </a:r>
            <a:r>
              <a:rPr lang="en-US" sz="2400" dirty="0">
                <a:latin typeface="Calibri" panose="020F0502020204030204" pitchFamily="34" charset="0"/>
                <a:ea typeface="Calibri" panose="020F0502020204030204" pitchFamily="34" charset="0"/>
                <a:cs typeface="Times New Roman" panose="02020603050405020304" pitchFamily="18" charset="0"/>
              </a:rPr>
              <a:t>Office Location:  MSB 6111)</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fontAlgn="ctr">
              <a:lnSpc>
                <a:spcPct val="107000"/>
              </a:lnSpc>
              <a:defRPr/>
            </a:pPr>
            <a:r>
              <a:rPr lang="en-US" sz="2400" b="1" dirty="0">
                <a:latin typeface="Calibri" panose="020F0502020204030204" pitchFamily="34" charset="0"/>
                <a:ea typeface="Times New Roman" panose="02020603050405020304" pitchFamily="18" charset="0"/>
                <a:cs typeface="Times New Roman" panose="02020603050405020304" pitchFamily="18" charset="0"/>
              </a:rPr>
              <a:t> Contact:</a:t>
            </a:r>
          </a:p>
          <a:p>
            <a:pPr fontAlgn="ctr">
              <a:lnSpc>
                <a:spcPct val="107000"/>
              </a:lnSpc>
              <a:defRPr/>
            </a:pPr>
            <a:r>
              <a:rPr lang="en-US" sz="2400" dirty="0">
                <a:latin typeface="Calibri" panose="020F0502020204030204" pitchFamily="34" charset="0"/>
                <a:ea typeface="Times New Roman" panose="02020603050405020304" pitchFamily="18" charset="0"/>
                <a:cs typeface="Times New Roman" panose="02020603050405020304" pitchFamily="18" charset="0"/>
              </a:rPr>
              <a:t> Yolanda Wess at </a:t>
            </a:r>
            <a:r>
              <a:rPr lang="en-US" sz="2200" u="sng" dirty="0">
                <a:latin typeface="Calibri" panose="020F0502020204030204" pitchFamily="34" charset="0"/>
                <a:ea typeface="Times New Roman" panose="02020603050405020304" pitchFamily="18" charset="0"/>
                <a:cs typeface="Times New Roman" panose="02020603050405020304" pitchFamily="18" charset="0"/>
                <a:hlinkClick r:id="rId3"/>
              </a:rPr>
              <a:t>wessyy@uc.edu</a:t>
            </a:r>
            <a:r>
              <a:rPr lang="en-US" sz="2200" dirty="0">
                <a:latin typeface="Calibri" panose="020F0502020204030204" pitchFamily="34" charset="0"/>
                <a:ea typeface="Times New Roman" panose="02020603050405020304" pitchFamily="18" charset="0"/>
                <a:cs typeface="Times New Roman" panose="02020603050405020304" pitchFamily="18" charset="0"/>
              </a:rPr>
              <a:t> (513-558-5131)</a:t>
            </a:r>
          </a:p>
          <a:p>
            <a:pPr fontAlgn="ctr">
              <a:lnSpc>
                <a:spcPct val="107000"/>
              </a:lnSpc>
              <a:defRPr/>
            </a:pPr>
            <a:r>
              <a:rPr lang="en-US" sz="2200" dirty="0">
                <a:latin typeface="Calibri" panose="020F0502020204030204" pitchFamily="34" charset="0"/>
                <a:ea typeface="Times New Roman" panose="02020603050405020304" pitchFamily="18" charset="0"/>
                <a:cs typeface="Times New Roman" panose="02020603050405020304" pitchFamily="18" charset="0"/>
              </a:rPr>
              <a:t>  Eric Smith at </a:t>
            </a:r>
            <a:r>
              <a:rPr lang="en-US" sz="2200" dirty="0">
                <a:latin typeface="Calibri" panose="020F0502020204030204" pitchFamily="34" charset="0"/>
                <a:ea typeface="Times New Roman" panose="02020603050405020304" pitchFamily="18" charset="0"/>
                <a:cs typeface="Times New Roman" panose="02020603050405020304" pitchFamily="18" charset="0"/>
                <a:hlinkClick r:id="rId4"/>
              </a:rPr>
              <a:t>eric.smith@uc.edu</a:t>
            </a:r>
            <a:r>
              <a:rPr lang="en-US" sz="2200" dirty="0">
                <a:latin typeface="Calibri" panose="020F0502020204030204" pitchFamily="34" charset="0"/>
                <a:ea typeface="Times New Roman" panose="02020603050405020304" pitchFamily="18" charset="0"/>
                <a:cs typeface="Times New Roman" panose="02020603050405020304" pitchFamily="18" charset="0"/>
              </a:rPr>
              <a:t> (513-558-2017)</a:t>
            </a:r>
          </a:p>
          <a:p>
            <a:pPr fontAlgn="ctr">
              <a:lnSpc>
                <a:spcPct val="107000"/>
              </a:lnSpc>
              <a:defRPr/>
            </a:pPr>
            <a:r>
              <a:rPr lang="en-US" sz="2200" dirty="0">
                <a:latin typeface="Calibri" panose="020F0502020204030204" pitchFamily="34" charset="0"/>
                <a:ea typeface="Times New Roman" panose="02020603050405020304" pitchFamily="18" charset="0"/>
                <a:cs typeface="Times New Roman" panose="02020603050405020304" pitchFamily="18" charset="0"/>
              </a:rPr>
              <a:t>  Angela Duke at </a:t>
            </a:r>
            <a:r>
              <a:rPr lang="en-US" sz="2200" dirty="0">
                <a:latin typeface="Calibri" panose="020F0502020204030204" pitchFamily="34" charset="0"/>
                <a:ea typeface="Times New Roman" panose="02020603050405020304" pitchFamily="18" charset="0"/>
                <a:cs typeface="Times New Roman" panose="02020603050405020304" pitchFamily="18" charset="0"/>
                <a:hlinkClick r:id="rId5"/>
              </a:rPr>
              <a:t>dukeaa@ucmail.uc.edu</a:t>
            </a:r>
            <a:r>
              <a:rPr lang="en-US" sz="2200" dirty="0">
                <a:latin typeface="Calibri" panose="020F0502020204030204" pitchFamily="34" charset="0"/>
                <a:ea typeface="Times New Roman" panose="02020603050405020304" pitchFamily="18" charset="0"/>
                <a:cs typeface="Times New Roman" panose="02020603050405020304" pitchFamily="18" charset="0"/>
              </a:rPr>
              <a:t> (513-558-0827)</a:t>
            </a:r>
          </a:p>
          <a:p>
            <a:pPr fontAlgn="ctr">
              <a:lnSpc>
                <a:spcPct val="107000"/>
              </a:lnSpc>
              <a:defRPr/>
            </a:pPr>
            <a:r>
              <a:rPr lang="en-US" sz="2200" dirty="0">
                <a:latin typeface="Calibri" panose="020F0502020204030204" pitchFamily="34" charset="0"/>
                <a:ea typeface="Times New Roman" panose="02020603050405020304" pitchFamily="18" charset="0"/>
                <a:cs typeface="Times New Roman" panose="02020603050405020304" pitchFamily="18" charset="0"/>
              </a:rPr>
              <a:t>  Emily Dobbs at </a:t>
            </a:r>
            <a:r>
              <a:rPr lang="en-US" sz="2200" dirty="0">
                <a:latin typeface="Calibri" panose="020F0502020204030204" pitchFamily="34" charset="0"/>
                <a:ea typeface="Times New Roman" panose="02020603050405020304" pitchFamily="18" charset="0"/>
                <a:cs typeface="Times New Roman" panose="02020603050405020304" pitchFamily="18" charset="0"/>
                <a:hlinkClick r:id="rId6"/>
              </a:rPr>
              <a:t>dobbsek@ucmail.uc.edu</a:t>
            </a:r>
            <a:r>
              <a:rPr lang="en-US" sz="2200" dirty="0">
                <a:latin typeface="Calibri" panose="020F0502020204030204" pitchFamily="34" charset="0"/>
                <a:ea typeface="Times New Roman" panose="02020603050405020304" pitchFamily="18" charset="0"/>
                <a:cs typeface="Times New Roman" panose="02020603050405020304" pitchFamily="18" charset="0"/>
              </a:rPr>
              <a:t> (513-558-7116) </a:t>
            </a:r>
          </a:p>
          <a:p>
            <a:pPr fontAlgn="ctr">
              <a:lnSpc>
                <a:spcPct val="107000"/>
              </a:lnSpc>
              <a:defRPr/>
            </a:pPr>
            <a:r>
              <a:rPr lang="en-US" sz="2200" dirty="0">
                <a:latin typeface="Calibri" panose="020F0502020204030204" pitchFamily="34" charset="0"/>
                <a:ea typeface="Times New Roman" panose="02020603050405020304" pitchFamily="18" charset="0"/>
                <a:cs typeface="Times New Roman" panose="02020603050405020304" pitchFamily="18" charset="0"/>
              </a:rPr>
              <a:t>  Anissa Moussa at </a:t>
            </a:r>
            <a:r>
              <a:rPr lang="en-US" sz="22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hlinkClick r:id="rId7"/>
              </a:rPr>
              <a:t>divisionlabservices@ucmail.uc.edu</a:t>
            </a:r>
            <a:r>
              <a:rPr lang="en-US" sz="22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en-US" sz="2200" dirty="0">
                <a:latin typeface="Calibri" panose="020F0502020204030204" pitchFamily="34" charset="0"/>
                <a:ea typeface="Times New Roman" panose="02020603050405020304" pitchFamily="18" charset="0"/>
                <a:cs typeface="Times New Roman" panose="02020603050405020304" pitchFamily="18" charset="0"/>
              </a:rPr>
              <a:t>(513-558-4287)</a:t>
            </a:r>
          </a:p>
          <a:p>
            <a:pPr fontAlgn="ctr">
              <a:lnSpc>
                <a:spcPct val="107000"/>
              </a:lnSpc>
              <a:defRPr/>
            </a:pPr>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pPr>
              <a:spcAft>
                <a:spcPts val="300"/>
              </a:spcAft>
              <a:defRPr/>
            </a:pPr>
            <a:endParaRPr lang="en-US" altLang="en-US" sz="2400" dirty="0"/>
          </a:p>
        </p:txBody>
      </p:sp>
      <p:sp>
        <p:nvSpPr>
          <p:cNvPr id="18436" name="Slide Number Placeholder 3"/>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3300"/>
              </a:buClr>
              <a:buSzPct val="80000"/>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3300"/>
              </a:buClr>
              <a:buSzPct val="8000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74EE6191-2820-4BA2-8EDA-CA7D6E6CE4DC}" type="slidenum">
              <a:rPr kumimoji="0" lang="en-US" altLang="en-US" sz="1200" b="0" i="0" u="none" strike="noStrike" kern="1200" cap="none" spc="0" normalizeH="0" baseline="0" noProof="0" smtClean="0">
                <a:ln>
                  <a:noFill/>
                </a:ln>
                <a:solidFill>
                  <a:srgbClr val="FFFFFF"/>
                </a:solidFill>
                <a:effectLst/>
                <a:uLnTx/>
                <a:uFillTx/>
                <a:latin typeface="Arial" panose="020B0604020202020204" pitchFamily="34" charset="0"/>
                <a:ea typeface="MS PGothic"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FFFFFF"/>
              </a:solidFill>
              <a:effectLst/>
              <a:uLnTx/>
              <a:uFillTx/>
              <a:latin typeface="Arial" panose="020B0604020202020204" pitchFamily="34" charset="0"/>
              <a:ea typeface="MS PGothic" panose="020B0600070205080204" pitchFamily="34" charset="-128"/>
              <a:cs typeface="+mn-cs"/>
            </a:endParaRPr>
          </a:p>
        </p:txBody>
      </p:sp>
      <p:sp>
        <p:nvSpPr>
          <p:cNvPr id="2" name="TextBox 1">
            <a:extLst>
              <a:ext uri="{FF2B5EF4-FFF2-40B4-BE49-F238E27FC236}">
                <a16:creationId xmlns:a16="http://schemas.microsoft.com/office/drawing/2014/main" id="{9F2A79E7-2293-407D-9B0E-D13EAE46B733}"/>
              </a:ext>
            </a:extLst>
          </p:cNvPr>
          <p:cNvSpPr txBox="1"/>
          <p:nvPr/>
        </p:nvSpPr>
        <p:spPr>
          <a:xfrm>
            <a:off x="2264328" y="4135772"/>
            <a:ext cx="6485389" cy="2180725"/>
          </a:xfrm>
          <a:prstGeom prst="rect">
            <a:avLst/>
          </a:prstGeom>
          <a:noFill/>
        </p:spPr>
        <p:txBody>
          <a:bodyPr wrap="square" rtlCol="0">
            <a:spAutoFit/>
          </a:bodyPr>
          <a:lstStyle/>
          <a:p>
            <a:pPr marL="800100" lvl="1" indent="-342900" fontAlgn="ctr">
              <a:lnSpc>
                <a:spcPct val="107000"/>
              </a:lnSpc>
              <a:spcBef>
                <a:spcPts val="0"/>
              </a:spcBef>
              <a:spcAft>
                <a:spcPts val="0"/>
              </a:spcAft>
              <a:buFont typeface="Arial" panose="020B0604020202020204" pitchFamily="34" charset="0"/>
              <a:buChar char="•"/>
              <a:tabLst>
                <a:tab pos="914400" algn="l"/>
              </a:tabLst>
              <a:defRPr/>
            </a:pPr>
            <a:r>
              <a:rPr lang="en-US" sz="2200" dirty="0">
                <a:solidFill>
                  <a:schemeClr val="bg2"/>
                </a:solidFill>
                <a:latin typeface="Calibri" panose="020F0502020204030204" pitchFamily="34" charset="0"/>
                <a:ea typeface="Times New Roman" panose="02020603050405020304" pitchFamily="18" charset="0"/>
                <a:cs typeface="Times New Roman" panose="02020603050405020304" pitchFamily="18" charset="0"/>
              </a:rPr>
              <a:t>Either will arrange a meeting, (meeting by phone or in person) to discuss your request </a:t>
            </a:r>
          </a:p>
          <a:p>
            <a:pPr marL="800100" lvl="1" indent="-342900" fontAlgn="ctr">
              <a:lnSpc>
                <a:spcPct val="107000"/>
              </a:lnSpc>
              <a:spcBef>
                <a:spcPts val="0"/>
              </a:spcBef>
              <a:spcAft>
                <a:spcPts val="0"/>
              </a:spcAft>
              <a:buFont typeface="Arial" panose="020B0604020202020204" pitchFamily="34" charset="0"/>
              <a:buChar char="•"/>
              <a:tabLst>
                <a:tab pos="914400" algn="l"/>
              </a:tabLst>
              <a:defRPr/>
            </a:pPr>
            <a:r>
              <a:rPr lang="en-US" sz="2200" dirty="0">
                <a:solidFill>
                  <a:schemeClr val="bg2"/>
                </a:solidFill>
                <a:latin typeface="Calibri" panose="020F0502020204030204" pitchFamily="34" charset="0"/>
                <a:ea typeface="Times New Roman" panose="02020603050405020304" pitchFamily="18" charset="0"/>
                <a:cs typeface="Times New Roman" panose="02020603050405020304" pitchFamily="18" charset="0"/>
              </a:rPr>
              <a:t>A determination will be made if the Academic Research Services (ARS) team can meet the needs within time constraints</a:t>
            </a:r>
            <a:endParaRPr lang="en-US" sz="2200" dirty="0"/>
          </a:p>
          <a:p>
            <a:endParaRPr lang="en-US" dirty="0"/>
          </a:p>
        </p:txBody>
      </p:sp>
    </p:spTree>
    <p:extLst>
      <p:ext uri="{BB962C8B-B14F-4D97-AF65-F5344CB8AC3E}">
        <p14:creationId xmlns:p14="http://schemas.microsoft.com/office/powerpoint/2010/main" val="220050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90600" y="381000"/>
            <a:ext cx="7848600" cy="1219200"/>
          </a:xfrm>
          <a:gradFill rotWithShape="1">
            <a:gsLst>
              <a:gs pos="0">
                <a:srgbClr val="FFDE80"/>
              </a:gs>
              <a:gs pos="50000">
                <a:srgbClr val="FFE8B3"/>
              </a:gs>
              <a:gs pos="100000">
                <a:srgbClr val="FFF3DA"/>
              </a:gs>
            </a:gsLst>
            <a:lin ang="0" scaled="1"/>
          </a:gradFill>
        </p:spPr>
        <p:txBody>
          <a:bodyPr/>
          <a:lstStyle/>
          <a:p>
            <a:pPr>
              <a:defRPr/>
            </a:pPr>
            <a:r>
              <a:rPr lang="en-US" altLang="en-US" sz="4000" b="1" dirty="0"/>
              <a:t>DOIM </a:t>
            </a:r>
            <a:r>
              <a:rPr lang="en-US" altLang="en-US" sz="4000" b="1" dirty="0" err="1"/>
              <a:t>Biostatistical</a:t>
            </a:r>
            <a:r>
              <a:rPr lang="en-US" altLang="en-US" sz="4000" b="1" dirty="0"/>
              <a:t> Resources Expanded</a:t>
            </a:r>
          </a:p>
        </p:txBody>
      </p:sp>
      <p:sp>
        <p:nvSpPr>
          <p:cNvPr id="15363" name="Content Placeholder 2"/>
          <p:cNvSpPr>
            <a:spLocks noGrp="1"/>
          </p:cNvSpPr>
          <p:nvPr>
            <p:ph idx="1"/>
          </p:nvPr>
        </p:nvSpPr>
        <p:spPr>
          <a:xfrm>
            <a:off x="1600200" y="1828800"/>
            <a:ext cx="7391400" cy="4572000"/>
          </a:xfrm>
        </p:spPr>
        <p:txBody>
          <a:bodyPr/>
          <a:lstStyle/>
          <a:p>
            <a:pPr marL="0" indent="0">
              <a:defRPr/>
            </a:pPr>
            <a:r>
              <a:rPr lang="en-US" altLang="en-US" sz="1600" b="1" i="1" dirty="0"/>
              <a:t>Expanded in-house statistician services are now available! </a:t>
            </a:r>
            <a:r>
              <a:rPr lang="en-US" altLang="en-US" sz="1600" dirty="0"/>
              <a:t>The services of Roman Jandarov, PhD are now open to all </a:t>
            </a:r>
            <a:r>
              <a:rPr lang="en-US" altLang="en-US" sz="1600" b="1" dirty="0"/>
              <a:t>faculty within our department. </a:t>
            </a:r>
            <a:r>
              <a:rPr lang="en-US" altLang="en-US" sz="1600" dirty="0"/>
              <a:t>Prioritization of requests are for junior faculty and fellows, but all faculty are invited to use these services</a:t>
            </a:r>
          </a:p>
          <a:p>
            <a:pPr marL="0" indent="0">
              <a:defRPr/>
            </a:pPr>
            <a:endParaRPr lang="en-US" altLang="en-US" sz="1600" b="1" dirty="0"/>
          </a:p>
          <a:p>
            <a:pPr marL="0" indent="0">
              <a:defRPr/>
            </a:pPr>
            <a:r>
              <a:rPr lang="en-US" altLang="en-US" sz="1600" b="1" dirty="0"/>
              <a:t> </a:t>
            </a:r>
            <a:r>
              <a:rPr lang="en-US" altLang="en-US" sz="1600" i="1" u="sng" dirty="0"/>
              <a:t>Services include:</a:t>
            </a:r>
          </a:p>
          <a:p>
            <a:pPr>
              <a:defRPr/>
            </a:pPr>
            <a:r>
              <a:rPr lang="en-US" altLang="en-US" sz="1600" dirty="0"/>
              <a:t>Assistance with preliminary studies, power calculations or sample size </a:t>
            </a:r>
          </a:p>
          <a:p>
            <a:pPr>
              <a:defRPr/>
            </a:pPr>
            <a:r>
              <a:rPr lang="en-US" altLang="en-US" sz="1600" dirty="0"/>
              <a:t>Advise on research design or data collection methods  </a:t>
            </a:r>
          </a:p>
          <a:p>
            <a:pPr>
              <a:defRPr/>
            </a:pPr>
            <a:r>
              <a:rPr lang="en-US" altLang="en-US" sz="1600" dirty="0"/>
              <a:t>Data set analysis, general statistical support or creation of data collection instruments</a:t>
            </a:r>
          </a:p>
          <a:p>
            <a:pPr>
              <a:defRPr/>
            </a:pPr>
            <a:endParaRPr lang="en-US" altLang="en-US" sz="1600" dirty="0"/>
          </a:p>
          <a:p>
            <a:pPr marL="0" indent="0">
              <a:defRPr/>
            </a:pPr>
            <a:r>
              <a:rPr lang="en-US" altLang="en-US" sz="1600" dirty="0"/>
              <a:t>		Email Dr. Eric Smith, </a:t>
            </a:r>
            <a:r>
              <a:rPr lang="en-US" altLang="en-US" sz="1600" dirty="0">
                <a:hlinkClick r:id="rId3"/>
              </a:rPr>
              <a:t>smithep@uc.edu</a:t>
            </a:r>
            <a:r>
              <a:rPr lang="en-US" altLang="en-US" sz="1600" dirty="0"/>
              <a:t> or Yolanda Wess, 		</a:t>
            </a:r>
            <a:r>
              <a:rPr lang="en-US" altLang="en-US" sz="1600" dirty="0">
                <a:hlinkClick r:id="rId4"/>
              </a:rPr>
              <a:t>wessyy@uc.edu</a:t>
            </a:r>
            <a:r>
              <a:rPr lang="en-US" altLang="en-US" sz="1600" dirty="0"/>
              <a:t> (DOIM Academic Research Services 		(ARS)) to submit your request for DOIM bio stats based 		services.</a:t>
            </a:r>
          </a:p>
          <a:p>
            <a:pPr marL="0" indent="0">
              <a:defRPr/>
            </a:pPr>
            <a:endParaRPr lang="en-US" altLang="en-US" sz="1800" dirty="0"/>
          </a:p>
        </p:txBody>
      </p:sp>
    </p:spTree>
    <p:extLst>
      <p:ext uri="{BB962C8B-B14F-4D97-AF65-F5344CB8AC3E}">
        <p14:creationId xmlns:p14="http://schemas.microsoft.com/office/powerpoint/2010/main" val="860276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7CACF85-4938-4794-AD63-C07628D12D5E}"/>
              </a:ext>
            </a:extLst>
          </p:cNvPr>
          <p:cNvSpPr txBox="1">
            <a:spLocks/>
          </p:cNvSpPr>
          <p:nvPr/>
        </p:nvSpPr>
        <p:spPr>
          <a:xfrm>
            <a:off x="213920" y="209201"/>
            <a:ext cx="8716160" cy="1116260"/>
          </a:xfrm>
          <a:prstGeom prst="rect">
            <a:avLst/>
          </a:prstGeom>
          <a:solidFill>
            <a:schemeClr val="tx1"/>
          </a:solidFill>
          <a:ln>
            <a:noFill/>
          </a:ln>
        </p:spPr>
        <p:txBody>
          <a:bodyPr>
            <a:noAutofit/>
          </a:bodyPr>
          <a:lstStyle>
            <a:lvl1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mj-lt"/>
                <a:ea typeface="MS PGothic" pitchFamily="34" charset="-128"/>
                <a:cs typeface="MS PGothic" charset="0"/>
              </a:defRPr>
            </a:lvl1pPr>
            <a:lvl2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pitchFamily="34" charset="0"/>
                <a:ea typeface="MS PGothic" pitchFamily="34" charset="-128"/>
                <a:cs typeface="MS PGothic" charset="0"/>
              </a:defRPr>
            </a:lvl2pPr>
            <a:lvl3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pitchFamily="34" charset="0"/>
                <a:ea typeface="MS PGothic" pitchFamily="34" charset="-128"/>
                <a:cs typeface="MS PGothic" charset="0"/>
              </a:defRPr>
            </a:lvl3pPr>
            <a:lvl4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pitchFamily="34" charset="0"/>
                <a:ea typeface="MS PGothic" pitchFamily="34" charset="-128"/>
                <a:cs typeface="MS PGothic" charset="0"/>
              </a:defRPr>
            </a:lvl4pPr>
            <a:lvl5pPr algn="l" rtl="0" eaLnBrk="0" fontAlgn="base" hangingPunct="0">
              <a:spcBef>
                <a:spcPct val="0"/>
              </a:spcBef>
              <a:spcAft>
                <a:spcPct val="0"/>
              </a:spcAft>
              <a:defRPr sz="3200">
                <a:solidFill>
                  <a:schemeClr val="bg1"/>
                </a:solidFill>
                <a:effectLst>
                  <a:outerShdw blurRad="38100" dist="38100" dir="2700000" algn="tl">
                    <a:srgbClr val="C0C0C0"/>
                  </a:outerShdw>
                </a:effectLst>
                <a:latin typeface="Arial" pitchFamily="34" charset="0"/>
                <a:ea typeface="MS PGothic" pitchFamily="34" charset="-128"/>
                <a:cs typeface="MS PGothic" charset="0"/>
              </a:defRPr>
            </a:lvl5pPr>
            <a:lvl6pPr marL="457200" algn="l" rtl="0" fontAlgn="base">
              <a:spcBef>
                <a:spcPct val="0"/>
              </a:spcBef>
              <a:spcAft>
                <a:spcPct val="0"/>
              </a:spcAft>
              <a:defRPr sz="3200">
                <a:solidFill>
                  <a:schemeClr val="bg1"/>
                </a:solidFill>
                <a:effectLst>
                  <a:outerShdw blurRad="38100" dist="38100" dir="2700000" algn="tl">
                    <a:srgbClr val="C0C0C0"/>
                  </a:outerShdw>
                </a:effectLst>
                <a:latin typeface="Arial" pitchFamily="34" charset="0"/>
              </a:defRPr>
            </a:lvl6pPr>
            <a:lvl7pPr marL="914400" algn="l" rtl="0" fontAlgn="base">
              <a:spcBef>
                <a:spcPct val="0"/>
              </a:spcBef>
              <a:spcAft>
                <a:spcPct val="0"/>
              </a:spcAft>
              <a:defRPr sz="3200">
                <a:solidFill>
                  <a:schemeClr val="bg1"/>
                </a:solidFill>
                <a:effectLst>
                  <a:outerShdw blurRad="38100" dist="38100" dir="2700000" algn="tl">
                    <a:srgbClr val="C0C0C0"/>
                  </a:outerShdw>
                </a:effectLst>
                <a:latin typeface="Arial" pitchFamily="34" charset="0"/>
              </a:defRPr>
            </a:lvl7pPr>
            <a:lvl8pPr marL="1371600" algn="l" rtl="0" fontAlgn="base">
              <a:spcBef>
                <a:spcPct val="0"/>
              </a:spcBef>
              <a:spcAft>
                <a:spcPct val="0"/>
              </a:spcAft>
              <a:defRPr sz="3200">
                <a:solidFill>
                  <a:schemeClr val="bg1"/>
                </a:solidFill>
                <a:effectLst>
                  <a:outerShdw blurRad="38100" dist="38100" dir="2700000" algn="tl">
                    <a:srgbClr val="C0C0C0"/>
                  </a:outerShdw>
                </a:effectLst>
                <a:latin typeface="Arial" pitchFamily="34" charset="0"/>
              </a:defRPr>
            </a:lvl8pPr>
            <a:lvl9pPr marL="1828800" algn="l" rtl="0" fontAlgn="base">
              <a:spcBef>
                <a:spcPct val="0"/>
              </a:spcBef>
              <a:spcAft>
                <a:spcPct val="0"/>
              </a:spcAft>
              <a:defRPr sz="3200">
                <a:solidFill>
                  <a:schemeClr val="bg1"/>
                </a:solidFill>
                <a:effectLst>
                  <a:outerShdw blurRad="38100" dist="38100" dir="2700000" algn="tl">
                    <a:srgbClr val="C0C0C0"/>
                  </a:outerShdw>
                </a:effectLst>
                <a:latin typeface="Arial" pitchFamily="34" charset="0"/>
              </a:defRPr>
            </a:lvl9pPr>
          </a:lstStyle>
          <a:p>
            <a:pPr defTabSz="914400"/>
            <a:r>
              <a:rPr lang="en-US" sz="2200" kern="0" dirty="0">
                <a:latin typeface="Calibri" panose="020F0502020204030204" pitchFamily="34" charset="0"/>
                <a:cs typeface="Calibri" panose="020F0502020204030204" pitchFamily="34" charset="0"/>
              </a:rPr>
              <a:t>UC Retrovirology Reference Lab | IM Division Lab Services</a:t>
            </a:r>
            <a:br>
              <a:rPr lang="en-US" sz="2200" kern="0" dirty="0">
                <a:latin typeface="Calibri" panose="020F0502020204030204" pitchFamily="34" charset="0"/>
                <a:cs typeface="Calibri" panose="020F0502020204030204" pitchFamily="34" charset="0"/>
              </a:rPr>
            </a:br>
            <a:r>
              <a:rPr lang="en-US" sz="2200" b="1" kern="0" dirty="0">
                <a:latin typeface="Calibri" panose="020F0502020204030204" pitchFamily="34" charset="0"/>
                <a:cs typeface="Calibri" panose="020F0502020204030204" pitchFamily="34" charset="0"/>
              </a:rPr>
              <a:t>IM Clinical Research Specimen Processing, Shipping, and Storing Services</a:t>
            </a:r>
            <a:br>
              <a:rPr lang="en-US" sz="2200" b="1" kern="0" dirty="0">
                <a:latin typeface="Calibri" panose="020F0502020204030204" pitchFamily="34" charset="0"/>
                <a:cs typeface="Calibri" panose="020F0502020204030204" pitchFamily="34" charset="0"/>
              </a:rPr>
            </a:br>
            <a:r>
              <a:rPr lang="en-US" sz="2200" b="1" kern="0" dirty="0">
                <a:latin typeface="Calibri" panose="020F0502020204030204" pitchFamily="34" charset="0"/>
                <a:cs typeface="Calibri" panose="020F0502020204030204" pitchFamily="34" charset="0"/>
              </a:rPr>
              <a:t>(</a:t>
            </a:r>
            <a:r>
              <a:rPr lang="en-US" sz="2200" kern="0" dirty="0">
                <a:latin typeface="Calibri" panose="020F0502020204030204" pitchFamily="34" charset="0"/>
                <a:cs typeface="Calibri" panose="020F0502020204030204" pitchFamily="34" charset="0"/>
              </a:rPr>
              <a:t>an ARS service available per request and standard fee schedule)</a:t>
            </a:r>
          </a:p>
        </p:txBody>
      </p:sp>
      <p:sp>
        <p:nvSpPr>
          <p:cNvPr id="9" name="Subtitle 2">
            <a:extLst>
              <a:ext uri="{FF2B5EF4-FFF2-40B4-BE49-F238E27FC236}">
                <a16:creationId xmlns:a16="http://schemas.microsoft.com/office/drawing/2014/main" id="{5B286130-F3F2-4D87-BA4D-4067CB0B8744}"/>
              </a:ext>
            </a:extLst>
          </p:cNvPr>
          <p:cNvSpPr txBox="1">
            <a:spLocks/>
          </p:cNvSpPr>
          <p:nvPr/>
        </p:nvSpPr>
        <p:spPr>
          <a:xfrm>
            <a:off x="1015067" y="1396242"/>
            <a:ext cx="7994709" cy="4006268"/>
          </a:xfrm>
          <a:prstGeom prst="rect">
            <a:avLst/>
          </a:prstGeom>
          <a:solidFill>
            <a:schemeClr val="tx1"/>
          </a:solidFill>
        </p:spPr>
        <p:txBody>
          <a:bodyPr>
            <a:noAutofit/>
          </a:bodyPr>
          <a:lstStyle>
            <a:lvl1pPr marL="342900" indent="-342900" algn="l" rtl="0" eaLnBrk="0" fontAlgn="base" hangingPunct="0">
              <a:spcBef>
                <a:spcPct val="20000"/>
              </a:spcBef>
              <a:spcAft>
                <a:spcPct val="0"/>
              </a:spcAft>
              <a:buClr>
                <a:srgbClr val="FF3300"/>
              </a:buClr>
              <a:buSzPct val="80000"/>
              <a:defRPr sz="3200">
                <a:solidFill>
                  <a:schemeClr val="bg2"/>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rgbClr val="FF3300"/>
              </a:buClr>
              <a:buSzPct val="80000"/>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rgbClr val="FF3300"/>
              </a:buClr>
              <a:buSzPct val="80000"/>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rgbClr val="FF3300"/>
              </a:buClr>
              <a:buSzPct val="80000"/>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rgbClr val="FF3300"/>
              </a:buClr>
              <a:buSzPct val="80000"/>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lr>
                <a:srgbClr val="FF3300"/>
              </a:buClr>
              <a:buSzPct val="80000"/>
              <a:buChar char="•"/>
              <a:defRPr sz="2000">
                <a:solidFill>
                  <a:schemeClr val="tx1"/>
                </a:solidFill>
                <a:latin typeface="+mn-lt"/>
              </a:defRPr>
            </a:lvl6pPr>
            <a:lvl7pPr marL="2971800" indent="-228600" algn="l" rtl="0" fontAlgn="base">
              <a:spcBef>
                <a:spcPct val="20000"/>
              </a:spcBef>
              <a:spcAft>
                <a:spcPct val="0"/>
              </a:spcAft>
              <a:buClr>
                <a:srgbClr val="FF3300"/>
              </a:buClr>
              <a:buSzPct val="80000"/>
              <a:buChar char="•"/>
              <a:defRPr sz="2000">
                <a:solidFill>
                  <a:schemeClr val="tx1"/>
                </a:solidFill>
                <a:latin typeface="+mn-lt"/>
              </a:defRPr>
            </a:lvl7pPr>
            <a:lvl8pPr marL="3429000" indent="-228600" algn="l" rtl="0" fontAlgn="base">
              <a:spcBef>
                <a:spcPct val="20000"/>
              </a:spcBef>
              <a:spcAft>
                <a:spcPct val="0"/>
              </a:spcAft>
              <a:buClr>
                <a:srgbClr val="FF3300"/>
              </a:buClr>
              <a:buSzPct val="80000"/>
              <a:buChar char="•"/>
              <a:defRPr sz="2000">
                <a:solidFill>
                  <a:schemeClr val="tx1"/>
                </a:solidFill>
                <a:latin typeface="+mn-lt"/>
              </a:defRPr>
            </a:lvl8pPr>
            <a:lvl9pPr marL="3886200" indent="-228600" algn="l" rtl="0" fontAlgn="base">
              <a:spcBef>
                <a:spcPct val="20000"/>
              </a:spcBef>
              <a:spcAft>
                <a:spcPct val="0"/>
              </a:spcAft>
              <a:buClr>
                <a:srgbClr val="FF3300"/>
              </a:buClr>
              <a:buSzPct val="80000"/>
              <a:buChar char="•"/>
              <a:defRPr sz="2000">
                <a:solidFill>
                  <a:schemeClr val="tx1"/>
                </a:solidFill>
                <a:latin typeface="+mn-lt"/>
              </a:defRPr>
            </a:lvl9pPr>
          </a:lstStyle>
          <a:p>
            <a:pPr algn="ctr" defTabSz="914400"/>
            <a:r>
              <a:rPr lang="en-US" sz="1300" b="1" kern="0" dirty="0">
                <a:latin typeface="Calibri" panose="020F0502020204030204" pitchFamily="34" charset="0"/>
                <a:cs typeface="Calibri" panose="020F0502020204030204" pitchFamily="34" charset="0"/>
              </a:rPr>
              <a:t>Lab Supervisor: </a:t>
            </a:r>
            <a:r>
              <a:rPr lang="en-US" sz="1300" kern="0" dirty="0">
                <a:latin typeface="Calibri" panose="020F0502020204030204" pitchFamily="34" charset="0"/>
                <a:cs typeface="Calibri" panose="020F0502020204030204" pitchFamily="34" charset="0"/>
              </a:rPr>
              <a:t>Anissa Moussa | </a:t>
            </a:r>
            <a:r>
              <a:rPr lang="fr-FR" sz="1300" b="1" kern="0" dirty="0">
                <a:latin typeface="Calibri" panose="020F0502020204030204" pitchFamily="34" charset="0"/>
                <a:cs typeface="Calibri" panose="020F0502020204030204" pitchFamily="34" charset="0"/>
              </a:rPr>
              <a:t>PI/</a:t>
            </a:r>
            <a:r>
              <a:rPr lang="fr-FR" sz="1300" b="1" kern="0" dirty="0" err="1">
                <a:latin typeface="Calibri" panose="020F0502020204030204" pitchFamily="34" charset="0"/>
                <a:cs typeface="Calibri" panose="020F0502020204030204" pitchFamily="34" charset="0"/>
              </a:rPr>
              <a:t>Lab</a:t>
            </a:r>
            <a:r>
              <a:rPr lang="fr-FR" sz="1300" b="1" kern="0" dirty="0">
                <a:latin typeface="Calibri" panose="020F0502020204030204" pitchFamily="34" charset="0"/>
                <a:cs typeface="Calibri" panose="020F0502020204030204" pitchFamily="34" charset="0"/>
              </a:rPr>
              <a:t> </a:t>
            </a:r>
            <a:r>
              <a:rPr lang="fr-FR" sz="1300" b="1" kern="0" dirty="0" err="1">
                <a:latin typeface="Calibri" panose="020F0502020204030204" pitchFamily="34" charset="0"/>
                <a:cs typeface="Calibri" panose="020F0502020204030204" pitchFamily="34" charset="0"/>
              </a:rPr>
              <a:t>Director</a:t>
            </a:r>
            <a:r>
              <a:rPr lang="fr-FR" sz="1300" b="1" kern="0" dirty="0">
                <a:latin typeface="Calibri" panose="020F0502020204030204" pitchFamily="34" charset="0"/>
                <a:cs typeface="Calibri" panose="020F0502020204030204" pitchFamily="34" charset="0"/>
              </a:rPr>
              <a:t>: </a:t>
            </a:r>
            <a:r>
              <a:rPr lang="fr-FR" sz="1300" kern="0" dirty="0">
                <a:latin typeface="Calibri" panose="020F0502020204030204" pitchFamily="34" charset="0"/>
                <a:cs typeface="Calibri" panose="020F0502020204030204" pitchFamily="34" charset="0"/>
              </a:rPr>
              <a:t>Moises </a:t>
            </a:r>
            <a:r>
              <a:rPr lang="fr-FR" sz="1300" kern="0" dirty="0" err="1">
                <a:latin typeface="Calibri" panose="020F0502020204030204" pitchFamily="34" charset="0"/>
                <a:cs typeface="Calibri" panose="020F0502020204030204" pitchFamily="34" charset="0"/>
              </a:rPr>
              <a:t>Huaman</a:t>
            </a:r>
            <a:r>
              <a:rPr lang="fr-FR" sz="1300" kern="0" dirty="0">
                <a:latin typeface="Calibri" panose="020F0502020204030204" pitchFamily="34" charset="0"/>
                <a:cs typeface="Calibri" panose="020F0502020204030204" pitchFamily="34" charset="0"/>
              </a:rPr>
              <a:t>, MD</a:t>
            </a:r>
            <a:endParaRPr lang="en-US" sz="1300" kern="0" dirty="0">
              <a:latin typeface="Calibri" panose="020F0502020204030204" pitchFamily="34" charset="0"/>
              <a:cs typeface="Calibri" panose="020F0502020204030204" pitchFamily="34" charset="0"/>
            </a:endParaRPr>
          </a:p>
          <a:p>
            <a:pPr algn="ctr" defTabSz="914400"/>
            <a:r>
              <a:rPr lang="en-US" sz="1300" b="1" kern="0" dirty="0">
                <a:latin typeface="Calibri" panose="020F0502020204030204" pitchFamily="34" charset="0"/>
                <a:cs typeface="Calibri" panose="020F0502020204030204" pitchFamily="34" charset="0"/>
              </a:rPr>
              <a:t>Location: </a:t>
            </a:r>
            <a:r>
              <a:rPr lang="en-US" sz="1300" kern="0" dirty="0">
                <a:latin typeface="Calibri" panose="020F0502020204030204" pitchFamily="34" charset="0"/>
                <a:cs typeface="Calibri" panose="020F0502020204030204" pitchFamily="34" charset="0"/>
              </a:rPr>
              <a:t>UC Retrovirology Reference Laboratory | 231 Albert Sabin Way, RM 6159 MSB, Cincinnati, Ohio 45267</a:t>
            </a:r>
          </a:p>
          <a:p>
            <a:pPr algn="ctr" defTabSz="914400"/>
            <a:r>
              <a:rPr lang="en-US" sz="1300" b="1" kern="0" dirty="0">
                <a:latin typeface="Calibri" panose="020F0502020204030204" pitchFamily="34" charset="0"/>
                <a:cs typeface="Calibri" panose="020F0502020204030204" pitchFamily="34" charset="0"/>
              </a:rPr>
              <a:t>Contact: </a:t>
            </a:r>
            <a:r>
              <a:rPr lang="en-US" sz="1300" kern="0" dirty="0">
                <a:solidFill>
                  <a:srgbClr val="0000FF"/>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DivisionLabServices@ucmail.uc.edu </a:t>
            </a:r>
            <a:r>
              <a:rPr lang="en-US" sz="1300" kern="0" dirty="0">
                <a:latin typeface="Calibri" panose="020F0502020204030204" pitchFamily="34" charset="0"/>
                <a:cs typeface="Calibri" panose="020F0502020204030204" pitchFamily="34" charset="0"/>
              </a:rPr>
              <a:t>| Lab: 513.558.4287 | Office: 513.558.4790 | Fax: 513.558.4711</a:t>
            </a:r>
          </a:p>
          <a:p>
            <a:pPr algn="ctr" defTabSz="914400"/>
            <a:endParaRPr lang="en-US" sz="1200" kern="0" dirty="0">
              <a:latin typeface="Calibri" panose="020F0502020204030204" pitchFamily="34" charset="0"/>
              <a:cs typeface="Calibri" panose="020F0502020204030204" pitchFamily="34" charset="0"/>
            </a:endParaRPr>
          </a:p>
          <a:p>
            <a:pPr algn="ctr" defTabSz="914400"/>
            <a:r>
              <a:rPr lang="en-US" sz="1200" kern="0" dirty="0">
                <a:latin typeface="Calibri" panose="020F0502020204030204" pitchFamily="34" charset="0"/>
                <a:cs typeface="Calibri" panose="020F0502020204030204" pitchFamily="34" charset="0"/>
              </a:rPr>
              <a:t>To obtain a quote for services please send your completed request form to </a:t>
            </a:r>
            <a:r>
              <a:rPr lang="en-US" sz="1200" kern="0" dirty="0">
                <a:solidFill>
                  <a:srgbClr val="0000FF"/>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DivisionLabServices@ucmail.uc.edu</a:t>
            </a:r>
            <a:r>
              <a:rPr lang="en-US" sz="1200" kern="0" dirty="0">
                <a:latin typeface="Calibri" panose="020F0502020204030204" pitchFamily="34" charset="0"/>
                <a:cs typeface="Calibri" panose="020F0502020204030204" pitchFamily="34" charset="0"/>
              </a:rPr>
              <a:t> </a:t>
            </a:r>
            <a:r>
              <a:rPr lang="en-US" sz="1200" dirty="0">
                <a:latin typeface="Calibri" panose="020F0502020204030204" pitchFamily="34" charset="0"/>
                <a:cs typeface="Calibri" panose="020F0502020204030204" pitchFamily="34" charset="0"/>
              </a:rPr>
              <a:t>along with</a:t>
            </a:r>
          </a:p>
          <a:p>
            <a:pPr algn="ctr" defTabSz="914400"/>
            <a:r>
              <a:rPr lang="en-US" sz="1200" dirty="0">
                <a:latin typeface="Calibri" panose="020F0502020204030204" pitchFamily="34" charset="0"/>
                <a:cs typeface="Calibri" panose="020F0502020204030204" pitchFamily="34" charset="0"/>
              </a:rPr>
              <a:t>digital copies of the current IRB approved protocol and laboratory manual including lab processing chart/information. Once received, we will review, add any relevant comments, and send for signatures. Our services are by signed request form and appointment only. Please be advised of our hours of operation: Monday-Friday 8:00am-5:00pm.</a:t>
            </a:r>
          </a:p>
          <a:p>
            <a:pPr defTabSz="914400"/>
            <a:endParaRPr lang="en-US" sz="1200" b="1" kern="0" dirty="0">
              <a:latin typeface="Calibri" panose="020F0502020204030204" pitchFamily="34" charset="0"/>
              <a:cs typeface="Calibri" panose="020F0502020204030204" pitchFamily="34" charset="0"/>
            </a:endParaRPr>
          </a:p>
          <a:p>
            <a:pPr defTabSz="914400"/>
            <a:r>
              <a:rPr lang="en-US" sz="1200" b="1" kern="0" dirty="0">
                <a:latin typeface="Calibri" panose="020F0502020204030204" pitchFamily="34" charset="0"/>
                <a:cs typeface="Calibri" panose="020F0502020204030204" pitchFamily="34" charset="0"/>
              </a:rPr>
              <a:t>When the study opens, the following items are required for lab services to begin:</a:t>
            </a:r>
            <a:endParaRPr lang="en-US" sz="1200" kern="0" dirty="0">
              <a:latin typeface="Calibri" panose="020F0502020204030204" pitchFamily="34" charset="0"/>
              <a:cs typeface="Calibri" panose="020F0502020204030204" pitchFamily="34" charset="0"/>
            </a:endParaRPr>
          </a:p>
          <a:p>
            <a:pPr marL="128588" indent="-128588" defTabSz="914400">
              <a:buFont typeface="Arial" panose="020B0604020202020204" pitchFamily="34" charset="0"/>
              <a:buChar char="•"/>
            </a:pPr>
            <a:r>
              <a:rPr lang="en-US" sz="1200" kern="0" dirty="0">
                <a:latin typeface="Calibri" panose="020F0502020204030204" pitchFamily="34" charset="0"/>
                <a:cs typeface="Calibri" panose="020F0502020204030204" pitchFamily="34" charset="0"/>
              </a:rPr>
              <a:t>Completed and signed request for services form</a:t>
            </a:r>
          </a:p>
          <a:p>
            <a:pPr marL="128588" indent="-128588" defTabSz="914400">
              <a:buFont typeface="Arial" panose="020B0604020202020204" pitchFamily="34" charset="0"/>
              <a:buChar char="•"/>
            </a:pPr>
            <a:r>
              <a:rPr lang="en-US" sz="1200" kern="0" dirty="0">
                <a:latin typeface="Calibri" panose="020F0502020204030204" pitchFamily="34" charset="0"/>
                <a:cs typeface="Calibri" panose="020F0502020204030204" pitchFamily="34" charset="0"/>
              </a:rPr>
              <a:t>Current IRB approved protocol (e-copy)</a:t>
            </a:r>
          </a:p>
          <a:p>
            <a:pPr marL="128588" indent="-128588" defTabSz="914400">
              <a:buFont typeface="Arial" panose="020B0604020202020204" pitchFamily="34" charset="0"/>
              <a:buChar char="•"/>
            </a:pPr>
            <a:r>
              <a:rPr lang="en-US" sz="1200" kern="0" dirty="0">
                <a:latin typeface="Calibri" panose="020F0502020204030204" pitchFamily="34" charset="0"/>
                <a:cs typeface="Calibri" panose="020F0502020204030204" pitchFamily="34" charset="0"/>
              </a:rPr>
              <a:t>Current lab processing manual/chart</a:t>
            </a:r>
          </a:p>
          <a:p>
            <a:pPr marL="128588" indent="-128588" defTabSz="914400">
              <a:buFont typeface="Arial" panose="020B0604020202020204" pitchFamily="34" charset="0"/>
              <a:buChar char="•"/>
            </a:pPr>
            <a:r>
              <a:rPr lang="en-US" sz="1200" kern="0" dirty="0">
                <a:latin typeface="Calibri" panose="020F0502020204030204" pitchFamily="34" charset="0"/>
                <a:cs typeface="Calibri" panose="020F0502020204030204" pitchFamily="34" charset="0"/>
              </a:rPr>
              <a:t>Shipping supplies | shipping containers/boxes and </a:t>
            </a:r>
            <a:r>
              <a:rPr lang="en-US" sz="1200" kern="0" dirty="0" err="1">
                <a:latin typeface="Calibri" panose="020F0502020204030204" pitchFamily="34" charset="0"/>
                <a:cs typeface="Calibri" panose="020F0502020204030204" pitchFamily="34" charset="0"/>
              </a:rPr>
              <a:t>airbills</a:t>
            </a:r>
            <a:r>
              <a:rPr lang="en-US" sz="1200" kern="0" dirty="0">
                <a:latin typeface="Calibri" panose="020F0502020204030204" pitchFamily="34" charset="0"/>
                <a:cs typeface="Calibri" panose="020F0502020204030204" pitchFamily="34" charset="0"/>
              </a:rPr>
              <a:t> or division/study Fed Ex account for </a:t>
            </a:r>
            <a:r>
              <a:rPr lang="en-US" sz="1200" kern="0" dirty="0" err="1">
                <a:latin typeface="Calibri" panose="020F0502020204030204" pitchFamily="34" charset="0"/>
                <a:cs typeface="Calibri" panose="020F0502020204030204" pitchFamily="34" charset="0"/>
              </a:rPr>
              <a:t>airbill</a:t>
            </a:r>
            <a:r>
              <a:rPr lang="en-US" sz="1200" kern="0" dirty="0">
                <a:latin typeface="Calibri" panose="020F0502020204030204" pitchFamily="34" charset="0"/>
                <a:cs typeface="Calibri" panose="020F0502020204030204" pitchFamily="34" charset="0"/>
              </a:rPr>
              <a:t> creation</a:t>
            </a:r>
          </a:p>
          <a:p>
            <a:pPr marL="128588" indent="-128588" defTabSz="914400">
              <a:buFont typeface="Arial" panose="020B0604020202020204" pitchFamily="34" charset="0"/>
              <a:buChar char="•"/>
            </a:pPr>
            <a:r>
              <a:rPr lang="en-US" sz="1200" kern="0" dirty="0">
                <a:latin typeface="Calibri" panose="020F0502020204030204" pitchFamily="34" charset="0"/>
                <a:cs typeface="Calibri" panose="020F0502020204030204" pitchFamily="34" charset="0"/>
              </a:rPr>
              <a:t>If chemical additives or solutions are required for specimen preparation/processing, these items would need review. In addition, </a:t>
            </a:r>
            <a:r>
              <a:rPr lang="en-US" sz="1200" u="sng" kern="0" dirty="0">
                <a:solidFill>
                  <a:srgbClr val="0000FF"/>
                </a:solidFill>
                <a:latin typeface="Calibri" panose="020F0502020204030204" pitchFamily="34" charset="0"/>
                <a:cs typeface="Calibri" panose="020F0502020204030204" pitchFamily="34" charset="0"/>
              </a:rPr>
              <a:t>instructions for use of chemical and the current MSDS [Material Safety Data Sheet] is required</a:t>
            </a:r>
            <a:endParaRPr lang="en-US" sz="1200" kern="0" dirty="0">
              <a:solidFill>
                <a:srgbClr val="0000FF"/>
              </a:solidFill>
              <a:latin typeface="Calibri" panose="020F0502020204030204" pitchFamily="34" charset="0"/>
              <a:cs typeface="Calibri" panose="020F0502020204030204" pitchFamily="34" charset="0"/>
            </a:endParaRPr>
          </a:p>
          <a:p>
            <a:pPr marL="128588" indent="-128588" defTabSz="914400">
              <a:buFont typeface="Arial" panose="020B0604020202020204" pitchFamily="34" charset="0"/>
              <a:buChar char="•"/>
            </a:pPr>
            <a:r>
              <a:rPr lang="en-US" sz="1200" kern="0" dirty="0">
                <a:latin typeface="Calibri" panose="020F0502020204030204" pitchFamily="34" charset="0"/>
                <a:cs typeface="Calibri" panose="020F0502020204030204" pitchFamily="34" charset="0"/>
              </a:rPr>
              <a:t>If special equipment [incubators, etc.] are required they must be provided by the study or coordinator</a:t>
            </a:r>
          </a:p>
          <a:p>
            <a:pPr marL="128588" indent="-128588" defTabSz="914400">
              <a:buFont typeface="Arial" panose="020B0604020202020204" pitchFamily="34" charset="0"/>
              <a:buChar char="•"/>
            </a:pPr>
            <a:r>
              <a:rPr lang="en-US" sz="1200" kern="0" dirty="0">
                <a:latin typeface="Calibri" panose="020F0502020204030204" pitchFamily="34" charset="0"/>
                <a:cs typeface="Calibri" panose="020F0502020204030204" pitchFamily="34" charset="0"/>
              </a:rPr>
              <a:t>Calendar invites for processing/shipping should be sent to </a:t>
            </a:r>
            <a:r>
              <a:rPr lang="en-US" sz="1200" kern="0" dirty="0">
                <a:solidFill>
                  <a:srgbClr val="0000FF"/>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DivisionLabServices@ucmail.uc.edu</a:t>
            </a:r>
            <a:r>
              <a:rPr lang="en-US" sz="1200" kern="0" dirty="0">
                <a:latin typeface="Calibri" panose="020F0502020204030204" pitchFamily="34" charset="0"/>
                <a:cs typeface="Calibri" panose="020F0502020204030204" pitchFamily="34" charset="0"/>
              </a:rPr>
              <a:t> </a:t>
            </a:r>
          </a:p>
          <a:p>
            <a:pPr defTabSz="914400"/>
            <a:endParaRPr lang="en-US" sz="1200" kern="0" dirty="0"/>
          </a:p>
          <a:p>
            <a:pPr defTabSz="914400"/>
            <a:r>
              <a:rPr lang="en-US" sz="1200" kern="0" dirty="0"/>
              <a:t> </a:t>
            </a:r>
          </a:p>
        </p:txBody>
      </p:sp>
    </p:spTree>
    <p:extLst>
      <p:ext uri="{BB962C8B-B14F-4D97-AF65-F5344CB8AC3E}">
        <p14:creationId xmlns:p14="http://schemas.microsoft.com/office/powerpoint/2010/main" val="4069140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ubtitle 2"/>
          <p:cNvSpPr>
            <a:spLocks noGrp="1"/>
          </p:cNvSpPr>
          <p:nvPr>
            <p:ph type="subTitle" idx="1"/>
          </p:nvPr>
        </p:nvSpPr>
        <p:spPr>
          <a:xfrm>
            <a:off x="762000" y="381000"/>
            <a:ext cx="7732713" cy="838200"/>
          </a:xfrm>
        </p:spPr>
        <p:txBody>
          <a:bodyPr/>
          <a:lstStyle/>
          <a:p>
            <a:r>
              <a:rPr lang="en-US" altLang="en-US" b="1">
                <a:solidFill>
                  <a:srgbClr val="CC0000"/>
                </a:solidFill>
                <a:cs typeface="Times New Roman" panose="02020603050405020304" pitchFamily="18" charset="0"/>
              </a:rPr>
              <a:t>SUMMARY</a:t>
            </a:r>
            <a:endParaRPr lang="en-US" altLang="en-US" b="1">
              <a:solidFill>
                <a:srgbClr val="000000"/>
              </a:solidFill>
              <a:latin typeface="Times New Roman" panose="02020603050405020304" pitchFamily="18" charset="0"/>
            </a:endParaRPr>
          </a:p>
          <a:p>
            <a:endParaRPr lang="en-US" altLang="en-US"/>
          </a:p>
        </p:txBody>
      </p:sp>
      <p:graphicFrame>
        <p:nvGraphicFramePr>
          <p:cNvPr id="6" name="Table 5"/>
          <p:cNvGraphicFramePr>
            <a:graphicFrameLocks noGrp="1"/>
          </p:cNvGraphicFramePr>
          <p:nvPr/>
        </p:nvGraphicFramePr>
        <p:xfrm>
          <a:off x="-1447800" y="990600"/>
          <a:ext cx="10287000" cy="5532438"/>
        </p:xfrm>
        <a:graphic>
          <a:graphicData uri="http://schemas.openxmlformats.org/drawingml/2006/table">
            <a:tbl>
              <a:tblPr firstRow="1" firstCol="1" bandRow="1"/>
              <a:tblGrid>
                <a:gridCol w="2571751">
                  <a:extLst>
                    <a:ext uri="{9D8B030D-6E8A-4147-A177-3AD203B41FA5}">
                      <a16:colId xmlns:a16="http://schemas.microsoft.com/office/drawing/2014/main" val="3256232945"/>
                    </a:ext>
                  </a:extLst>
                </a:gridCol>
                <a:gridCol w="7715249">
                  <a:extLst>
                    <a:ext uri="{9D8B030D-6E8A-4147-A177-3AD203B41FA5}">
                      <a16:colId xmlns:a16="http://schemas.microsoft.com/office/drawing/2014/main" val="2338252214"/>
                    </a:ext>
                  </a:extLst>
                </a:gridCol>
              </a:tblGrid>
              <a:tr h="5532438">
                <a:tc>
                  <a:txBody>
                    <a:bodyPr/>
                    <a:lstStyle/>
                    <a:p>
                      <a:pPr marL="0" marR="0" algn="ctr">
                        <a:spcBef>
                          <a:spcPts val="0"/>
                        </a:spcBef>
                        <a:spcAft>
                          <a:spcPts val="1200"/>
                        </a:spcAft>
                      </a:pPr>
                      <a:endParaRPr lang="en-US" sz="900" dirty="0">
                        <a:solidFill>
                          <a:schemeClr val="bg2"/>
                        </a:solidFill>
                        <a:effectLst/>
                        <a:latin typeface="Arial" panose="020B0604020202020204" pitchFamily="34" charset="0"/>
                        <a:ea typeface="Calibri" panose="020F0502020204030204" pitchFamily="34" charset="0"/>
                      </a:endParaRPr>
                    </a:p>
                  </a:txBody>
                  <a:tcPr marL="76196" marR="76196" marT="76207" marB="76207">
                    <a:lnL>
                      <a:noFill/>
                    </a:lnL>
                    <a:lnR>
                      <a:noFill/>
                    </a:lnR>
                    <a:lnT>
                      <a:noFill/>
                    </a:lnT>
                    <a:lnB>
                      <a:noFill/>
                    </a:lnB>
                  </a:tcPr>
                </a:tc>
                <a:tc>
                  <a:txBody>
                    <a:bodyPr/>
                    <a:lstStyle/>
                    <a:p>
                      <a:pPr marL="342900" marR="0" indent="-342900">
                        <a:spcBef>
                          <a:spcPts val="0"/>
                        </a:spcBef>
                        <a:spcAft>
                          <a:spcPts val="1200"/>
                        </a:spcAft>
                        <a:buFont typeface="+mj-lt"/>
                        <a:buAutoNum type="arabicPeriod"/>
                      </a:pPr>
                      <a:r>
                        <a:rPr lang="en-US" sz="1800" dirty="0">
                          <a:solidFill>
                            <a:schemeClr val="bg2"/>
                          </a:solidFill>
                        </a:rPr>
                        <a:t>ORCID provides a persistent digital identifier that distinguishes you from every other researcher and, through integration in key research workflows such as manuscript and grant submission, supports automated linkages between you and your professional activities ensuring that your work is recognized.</a:t>
                      </a:r>
                    </a:p>
                    <a:p>
                      <a:pPr marL="342900" marR="0" indent="-342900">
                        <a:spcBef>
                          <a:spcPts val="0"/>
                        </a:spcBef>
                        <a:spcAft>
                          <a:spcPts val="1200"/>
                        </a:spcAft>
                        <a:buFont typeface="+mj-lt"/>
                        <a:buAutoNum type="arabicPeriod"/>
                      </a:pPr>
                      <a:r>
                        <a:rPr lang="en-US" sz="1800" kern="1200" dirty="0">
                          <a:solidFill>
                            <a:schemeClr val="bg2"/>
                          </a:solidFill>
                          <a:effectLst/>
                          <a:latin typeface="+mn-lt"/>
                          <a:ea typeface="+mn-ea"/>
                          <a:cs typeface="+mn-cs"/>
                        </a:rPr>
                        <a:t>Over 7000 journals use ORCID as part of their workflow, and - with the user's permission - can automatically populate ORCID user accounts with citations when they </a:t>
                      </a:r>
                      <a:r>
                        <a:rPr lang="en-US" sz="1800" kern="1200" dirty="0" err="1">
                          <a:solidFill>
                            <a:schemeClr val="bg2"/>
                          </a:solidFill>
                          <a:effectLst/>
                          <a:latin typeface="+mn-lt"/>
                          <a:ea typeface="+mn-ea"/>
                          <a:cs typeface="+mn-cs"/>
                        </a:rPr>
                        <a:t>publis</a:t>
                      </a:r>
                      <a:endParaRPr lang="en-US" sz="1800" kern="1200" dirty="0">
                        <a:solidFill>
                          <a:schemeClr val="bg2"/>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1200"/>
                        </a:spcAft>
                        <a:buClrTx/>
                        <a:buSzTx/>
                        <a:buFont typeface="+mj-lt"/>
                        <a:buAutoNum type="arabicPeriod"/>
                        <a:tabLst/>
                        <a:defRPr/>
                      </a:pPr>
                      <a:r>
                        <a:rPr lang="en-US" sz="1800" kern="1200" dirty="0">
                          <a:solidFill>
                            <a:schemeClr val="bg2"/>
                          </a:solidFill>
                          <a:effectLst/>
                          <a:latin typeface="+mn-lt"/>
                          <a:ea typeface="+mn-ea"/>
                          <a:cs typeface="+mn-cs"/>
                        </a:rPr>
                        <a:t>NIH applicants can already link </a:t>
                      </a:r>
                      <a:r>
                        <a:rPr lang="en-US" sz="1800" u="sng" strike="noStrike" kern="1200" dirty="0" err="1">
                          <a:solidFill>
                            <a:schemeClr val="bg2"/>
                          </a:solidFill>
                          <a:effectLst/>
                          <a:latin typeface="+mn-lt"/>
                          <a:ea typeface="+mn-ea"/>
                          <a:cs typeface="+mn-cs"/>
                          <a:hlinkClick r:id="rId2"/>
                        </a:rPr>
                        <a:t>SciENcv</a:t>
                      </a:r>
                      <a:r>
                        <a:rPr lang="en-US" sz="1800" u="sng" strike="noStrike" kern="1200" dirty="0">
                          <a:solidFill>
                            <a:schemeClr val="bg2"/>
                          </a:solidFill>
                          <a:effectLst/>
                          <a:latin typeface="+mn-lt"/>
                          <a:ea typeface="+mn-ea"/>
                          <a:cs typeface="+mn-cs"/>
                          <a:hlinkClick r:id="rId2"/>
                        </a:rPr>
                        <a:t> (Science Expert Network Curriculum Vitae)</a:t>
                      </a:r>
                      <a:r>
                        <a:rPr lang="en-US" sz="1800" kern="1200" dirty="0">
                          <a:solidFill>
                            <a:schemeClr val="bg2"/>
                          </a:solidFill>
                          <a:effectLst/>
                          <a:latin typeface="+mn-lt"/>
                          <a:ea typeface="+mn-ea"/>
                          <a:cs typeface="+mn-cs"/>
                        </a:rPr>
                        <a:t> with their ORCID account to simplify the creation of a </a:t>
                      </a:r>
                      <a:r>
                        <a:rPr lang="en-US" sz="1800" kern="1200" dirty="0" err="1">
                          <a:solidFill>
                            <a:schemeClr val="bg2"/>
                          </a:solidFill>
                          <a:effectLst/>
                          <a:latin typeface="+mn-lt"/>
                          <a:ea typeface="+mn-ea"/>
                          <a:cs typeface="+mn-cs"/>
                        </a:rPr>
                        <a:t>biosketch</a:t>
                      </a:r>
                      <a:r>
                        <a:rPr lang="en-US" sz="1800" kern="1200" dirty="0">
                          <a:solidFill>
                            <a:schemeClr val="bg2"/>
                          </a:solidFill>
                          <a:effectLst/>
                          <a:latin typeface="+mn-lt"/>
                          <a:ea typeface="+mn-ea"/>
                          <a:cs typeface="+mn-cs"/>
                        </a:rPr>
                        <a:t>.</a:t>
                      </a:r>
                    </a:p>
                    <a:p>
                      <a:pPr marL="342900" marR="0" lvl="0" indent="-342900" algn="l" defTabSz="914400" rtl="0" eaLnBrk="1" fontAlgn="auto" latinLnBrk="0" hangingPunct="1">
                        <a:lnSpc>
                          <a:spcPct val="100000"/>
                        </a:lnSpc>
                        <a:spcBef>
                          <a:spcPts val="0"/>
                        </a:spcBef>
                        <a:spcAft>
                          <a:spcPts val="1200"/>
                        </a:spcAft>
                        <a:buClrTx/>
                        <a:buSzTx/>
                        <a:buFont typeface="+mj-lt"/>
                        <a:buAutoNum type="arabicPeriod"/>
                        <a:tabLst/>
                        <a:defRPr/>
                      </a:pPr>
                      <a:r>
                        <a:rPr lang="en-US" sz="1800" kern="1200" dirty="0">
                          <a:solidFill>
                            <a:schemeClr val="bg2"/>
                          </a:solidFill>
                          <a:effectLst/>
                          <a:latin typeface="+mn-lt"/>
                          <a:ea typeface="+mn-ea"/>
                          <a:cs typeface="+mn-cs"/>
                        </a:rPr>
                        <a:t>Those who participate should expect to see additional functionality over time, such as assistance completing NIH applications and reporting requirements as well as allowing public data on NIH grant awards to populate ORCID.</a:t>
                      </a:r>
                    </a:p>
                    <a:p>
                      <a:pPr marL="0" marR="0" indent="0">
                        <a:spcBef>
                          <a:spcPts val="0"/>
                        </a:spcBef>
                        <a:spcAft>
                          <a:spcPts val="1200"/>
                        </a:spcAft>
                        <a:buFont typeface="+mj-lt"/>
                        <a:buNone/>
                      </a:pPr>
                      <a:endParaRPr lang="en-US" sz="1400" dirty="0">
                        <a:solidFill>
                          <a:schemeClr val="bg2"/>
                        </a:solidFill>
                        <a:effectLst/>
                        <a:latin typeface="Times New Roman" panose="02020603050405020304" pitchFamily="18" charset="0"/>
                        <a:ea typeface="Calibri" panose="020F0502020204030204" pitchFamily="34" charset="0"/>
                      </a:endParaRPr>
                    </a:p>
                  </a:txBody>
                  <a:tcPr marL="76196" marR="76196" marT="76207" marB="76207">
                    <a:lnL>
                      <a:noFill/>
                    </a:lnL>
                    <a:lnR>
                      <a:noFill/>
                    </a:lnR>
                    <a:lnT>
                      <a:noFill/>
                    </a:lnT>
                    <a:lnB>
                      <a:noFill/>
                    </a:lnB>
                  </a:tcPr>
                </a:tc>
                <a:extLst>
                  <a:ext uri="{0D108BD9-81ED-4DB2-BD59-A6C34878D82A}">
                    <a16:rowId xmlns:a16="http://schemas.microsoft.com/office/drawing/2014/main" val="3505315364"/>
                  </a:ext>
                </a:extLst>
              </a:tr>
            </a:tbl>
          </a:graphicData>
        </a:graphic>
      </p:graphicFrame>
    </p:spTree>
    <p:extLst>
      <p:ext uri="{BB962C8B-B14F-4D97-AF65-F5344CB8AC3E}">
        <p14:creationId xmlns:p14="http://schemas.microsoft.com/office/powerpoint/2010/main" val="3069797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004455" y="228600"/>
            <a:ext cx="7848600" cy="1143000"/>
          </a:xfr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path path="circle">
              <a:fillToRect l="50000" t="50000" r="50000" b="50000"/>
            </a:path>
            <a:tileRect/>
          </a:gradFill>
          <a:extLst/>
        </p:spPr>
        <p:txBody>
          <a:bodyPr/>
          <a:lstStyle/>
          <a:p>
            <a:pPr>
              <a:defRPr/>
            </a:pPr>
            <a:r>
              <a:rPr lang="en-US" altLang="en-US" b="1" dirty="0"/>
              <a:t>DOIM Research Funding Submission Process Improvements</a:t>
            </a:r>
          </a:p>
        </p:txBody>
      </p:sp>
      <p:sp>
        <p:nvSpPr>
          <p:cNvPr id="12291" name="Content Placeholder 2"/>
          <p:cNvSpPr>
            <a:spLocks noGrp="1"/>
          </p:cNvSpPr>
          <p:nvPr>
            <p:ph idx="1"/>
          </p:nvPr>
        </p:nvSpPr>
        <p:spPr>
          <a:xfrm>
            <a:off x="1752600" y="1524000"/>
            <a:ext cx="7086600" cy="4495800"/>
          </a:xfrm>
          <a:ln>
            <a:solidFill>
              <a:srgbClr val="92D050"/>
            </a:solidFill>
          </a:ln>
        </p:spPr>
        <p:txBody>
          <a:bodyPr/>
          <a:lstStyle/>
          <a:p>
            <a:pPr>
              <a:defRPr/>
            </a:pPr>
            <a:r>
              <a:rPr lang="en-US" altLang="en-US" sz="1600" dirty="0" err="1"/>
              <a:t>CoM</a:t>
            </a:r>
            <a:r>
              <a:rPr lang="en-US" altLang="en-US" sz="1600" dirty="0"/>
              <a:t> policy on proposal submission guidelines posted. (</a:t>
            </a:r>
            <a:r>
              <a:rPr lang="en-US" sz="1600" i="1" dirty="0">
                <a:solidFill>
                  <a:srgbClr val="FF3300"/>
                </a:solidFill>
                <a:effectLst>
                  <a:outerShdw blurRad="38100" dist="38100" dir="2700000" algn="tl">
                    <a:srgbClr val="000000">
                      <a:alpha val="43137"/>
                    </a:srgbClr>
                  </a:outerShdw>
                </a:effectLst>
              </a:rPr>
              <a:t>Policy states that all documents are to be submitted to COM Accounting and Finance five business days prior to the submission deadline, </a:t>
            </a:r>
            <a:r>
              <a:rPr lang="en-US" sz="1600" i="1" dirty="0">
                <a:solidFill>
                  <a:srgbClr val="333399"/>
                </a:solidFill>
                <a:effectLst>
                  <a:outerShdw blurRad="38100" dist="38100" dir="2700000" algn="tl">
                    <a:srgbClr val="000000">
                      <a:alpha val="43137"/>
                    </a:srgbClr>
                  </a:outerShdw>
                </a:effectLst>
              </a:rPr>
              <a:t>** upon request permission may be given for final science submission within 2 days of deadline)</a:t>
            </a:r>
          </a:p>
          <a:p>
            <a:pPr marL="0" indent="0">
              <a:defRPr/>
            </a:pPr>
            <a:r>
              <a:rPr lang="en-US" altLang="en-US" sz="1600" dirty="0"/>
              <a:t>	DOIM has history of late submissions- </a:t>
            </a:r>
            <a:r>
              <a:rPr lang="en-US" altLang="en-US" sz="1600" b="1" u="sng" dirty="0">
                <a:solidFill>
                  <a:srgbClr val="C00000"/>
                </a:solidFill>
              </a:rPr>
              <a:t>Currently 42% are late</a:t>
            </a:r>
          </a:p>
          <a:p>
            <a:pPr marL="0" indent="0">
              <a:defRPr/>
            </a:pPr>
            <a:endParaRPr lang="en-US" altLang="en-US" sz="1600" b="1" dirty="0">
              <a:solidFill>
                <a:schemeClr val="accent2"/>
              </a:solidFill>
            </a:endParaRPr>
          </a:p>
          <a:p>
            <a:pPr marL="0" indent="0">
              <a:defRPr/>
            </a:pPr>
            <a:r>
              <a:rPr lang="en-US" altLang="en-US" sz="1600" b="1" dirty="0">
                <a:solidFill>
                  <a:srgbClr val="00B050"/>
                </a:solidFill>
              </a:rPr>
              <a:t>Improvement Plan:</a:t>
            </a:r>
          </a:p>
          <a:p>
            <a:pPr>
              <a:defRPr/>
            </a:pPr>
            <a:r>
              <a:rPr lang="en-US" altLang="en-US" sz="1600" dirty="0" err="1"/>
              <a:t>CoM</a:t>
            </a:r>
            <a:r>
              <a:rPr lang="en-US" altLang="en-US" sz="1600" dirty="0"/>
              <a:t> Accounting and Finance (A&amp;F) Grant Administrators must be notified of planned upcoming funding submissions as soon as opportunity is identified</a:t>
            </a:r>
          </a:p>
          <a:p>
            <a:pPr>
              <a:defRPr/>
            </a:pPr>
            <a:r>
              <a:rPr lang="en-US" altLang="en-US" sz="1600" dirty="0"/>
              <a:t>A &amp;F will notify PI of internal due dates by current </a:t>
            </a:r>
            <a:r>
              <a:rPr lang="en-US" altLang="en-US" sz="1600" dirty="0" err="1"/>
              <a:t>CoM</a:t>
            </a:r>
            <a:r>
              <a:rPr lang="en-US" altLang="en-US" sz="1600" dirty="0"/>
              <a:t> SRS policy</a:t>
            </a:r>
          </a:p>
          <a:p>
            <a:pPr>
              <a:defRPr/>
            </a:pPr>
            <a:r>
              <a:rPr lang="en-US" altLang="en-US" sz="1600" dirty="0"/>
              <a:t>Beginning December 1, 2017, A&amp; F will pilot 10 day courtesy reminder e-mail for all DOIM. Pilot will be for 3 months. At the internal 5 day deadline a proposal will be considered late</a:t>
            </a:r>
          </a:p>
          <a:p>
            <a:pPr>
              <a:defRPr/>
            </a:pPr>
            <a:r>
              <a:rPr lang="en-US" altLang="en-US" sz="1600" dirty="0"/>
              <a:t>Late proposals will be tracked by PI and by document type and division </a:t>
            </a:r>
          </a:p>
          <a:p>
            <a:pPr>
              <a:defRPr/>
            </a:pPr>
            <a:endParaRPr lang="en-US" sz="2200" dirty="0"/>
          </a:p>
          <a:p>
            <a:pPr marL="114300" indent="0">
              <a:lnSpc>
                <a:spcPct val="115000"/>
              </a:lnSpc>
              <a:spcBef>
                <a:spcPts val="0"/>
              </a:spcBef>
              <a:spcAft>
                <a:spcPts val="0"/>
              </a:spcAft>
              <a:defRPr/>
            </a:pPr>
            <a:r>
              <a:rPr lang="en-US" sz="1800" dirty="0">
                <a:latin typeface="Calibri" panose="020F0502020204030204" pitchFamily="34" charset="0"/>
                <a:ea typeface="Times New Roman" panose="02020603050405020304" pitchFamily="18" charset="0"/>
                <a:cs typeface="Times New Roman" panose="02020603050405020304" pitchFamily="18" charset="0"/>
              </a:rPr>
              <a:t> </a:t>
            </a:r>
            <a:endParaRPr lang="en-US" altLang="en-US" sz="1800" dirty="0"/>
          </a:p>
        </p:txBody>
      </p:sp>
    </p:spTree>
    <p:extLst>
      <p:ext uri="{BB962C8B-B14F-4D97-AF65-F5344CB8AC3E}">
        <p14:creationId xmlns:p14="http://schemas.microsoft.com/office/powerpoint/2010/main" val="1033311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Box 37"/>
          <p:cNvSpPr txBox="1">
            <a:spLocks noChangeArrowheads="1"/>
          </p:cNvSpPr>
          <p:nvPr/>
        </p:nvSpPr>
        <p:spPr bwMode="auto">
          <a:xfrm>
            <a:off x="7010400" y="1839913"/>
            <a:ext cx="1446213" cy="492125"/>
          </a:xfrm>
          <a:prstGeom prst="rect">
            <a:avLst/>
          </a:prstGeom>
          <a:solidFill>
            <a:schemeClr val="accent1">
              <a:alpha val="74901"/>
            </a:schemeClr>
          </a:solidFill>
          <a:ln>
            <a:noFill/>
          </a:ln>
          <a:extLst>
            <a:ext uri="{91240B29-F687-4F45-9708-019B960494DF}">
              <a14:hiddenLine xmlns:a14="http://schemas.microsoft.com/office/drawing/2010/main" w="31750">
                <a:solidFill>
                  <a:srgbClr val="000000"/>
                </a:solidFill>
                <a:miter lim="800000"/>
                <a:headEnd/>
                <a:tailEnd/>
              </a14:hiddenLine>
            </a:ext>
          </a:extLst>
        </p:spPr>
        <p:txBody>
          <a:bodyPr lIns="0" tIns="0" rIns="0" bIns="0">
            <a:spAutoFit/>
          </a:bodyPr>
          <a:lstStyle>
            <a:lvl1pPr>
              <a:lnSpc>
                <a:spcPct val="90000"/>
              </a:lnSpc>
              <a:spcBef>
                <a:spcPts val="1000"/>
              </a:spcBef>
              <a:buClr>
                <a:srgbClr val="6899AA"/>
              </a:buClr>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Clr>
                <a:srgbClr val="6899AA"/>
              </a:buClr>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Clr>
                <a:srgbClr val="6899AA"/>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1200" cap="none" spc="0" normalizeH="0" baseline="0" noProof="0">
                <a:ln>
                  <a:noFill/>
                </a:ln>
                <a:solidFill>
                  <a:srgbClr val="000066"/>
                </a:solidFill>
                <a:effectLst/>
                <a:uLnTx/>
                <a:uFillTx/>
                <a:latin typeface="Arial" panose="020B0604020202020204" pitchFamily="34" charset="0"/>
                <a:ea typeface="MS PGothic" panose="020B0600070205080204" pitchFamily="34" charset="-128"/>
                <a:cs typeface="Arial" panose="020B0604020202020204" pitchFamily="34" charset="0"/>
              </a:rPr>
              <a:t>     </a:t>
            </a:r>
            <a:endParaRPr kumimoji="0" lang="en-US" altLang="en-US" sz="28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40" name="TextBox 39"/>
          <p:cNvSpPr txBox="1"/>
          <p:nvPr/>
        </p:nvSpPr>
        <p:spPr>
          <a:xfrm>
            <a:off x="3352800" y="1839913"/>
            <a:ext cx="3657600" cy="492125"/>
          </a:xfrm>
          <a:prstGeom prst="rect">
            <a:avLst/>
          </a:prstGeom>
          <a:solidFill>
            <a:schemeClr val="accent1">
              <a:lumMod val="20000"/>
              <a:lumOff val="80000"/>
            </a:schemeClr>
          </a:solidFill>
          <a:ln w="31750">
            <a:noFill/>
          </a:ln>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0066"/>
                </a:solidFill>
                <a:effectLst/>
                <a:uLnTx/>
                <a:uFillTx/>
                <a:latin typeface="Arial" panose="020B0604020202020204" pitchFamily="34" charset="0"/>
                <a:ea typeface="MS PGothic" panose="020B0600070205080204" pitchFamily="34" charset="-128"/>
                <a:cs typeface="Arial" panose="020B0604020202020204" pitchFamily="34" charset="0"/>
              </a:rPr>
              <a:t>     </a:t>
            </a:r>
            <a:endParaRPr kumimoji="0" lang="en-US" sz="28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39268" name="TextBox 40"/>
          <p:cNvSpPr txBox="1">
            <a:spLocks noChangeArrowheads="1"/>
          </p:cNvSpPr>
          <p:nvPr/>
        </p:nvSpPr>
        <p:spPr bwMode="auto">
          <a:xfrm>
            <a:off x="1143000" y="1828800"/>
            <a:ext cx="7315200" cy="492125"/>
          </a:xfrm>
          <a:prstGeom prst="rect">
            <a:avLst/>
          </a:prstGeom>
          <a:noFill/>
          <a:ln w="31750">
            <a:solidFill>
              <a:srgbClr val="345884"/>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lnSpc>
                <a:spcPct val="90000"/>
              </a:lnSpc>
              <a:spcBef>
                <a:spcPts val="1000"/>
              </a:spcBef>
              <a:buClr>
                <a:srgbClr val="6899AA"/>
              </a:buClr>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Clr>
                <a:srgbClr val="6899AA"/>
              </a:buClr>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Clr>
                <a:srgbClr val="6899AA"/>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1200" cap="none" spc="0" normalizeH="0" baseline="0" noProof="0">
                <a:ln>
                  <a:noFill/>
                </a:ln>
                <a:solidFill>
                  <a:srgbClr val="000066"/>
                </a:solidFill>
                <a:effectLst/>
                <a:uLnTx/>
                <a:uFillTx/>
                <a:latin typeface="Arial" panose="020B0604020202020204" pitchFamily="34" charset="0"/>
                <a:ea typeface="MS PGothic" panose="020B0600070205080204" pitchFamily="34" charset="-128"/>
                <a:cs typeface="Arial" panose="020B0604020202020204" pitchFamily="34" charset="0"/>
              </a:rPr>
              <a:t>      </a:t>
            </a:r>
            <a:r>
              <a:rPr kumimoji="0" lang="en-US" altLang="en-US" sz="28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8      7      6      5      4      3      2      1 mo.</a:t>
            </a:r>
          </a:p>
        </p:txBody>
      </p:sp>
      <p:sp>
        <p:nvSpPr>
          <p:cNvPr id="139269" name="Title 1"/>
          <p:cNvSpPr>
            <a:spLocks noGrp="1"/>
          </p:cNvSpPr>
          <p:nvPr>
            <p:ph type="title"/>
          </p:nvPr>
        </p:nvSpPr>
        <p:spPr>
          <a:xfrm>
            <a:off x="0" y="685800"/>
            <a:ext cx="9144000" cy="822325"/>
          </a:xfrm>
        </p:spPr>
        <p:txBody>
          <a:bodyPr/>
          <a:lstStyle/>
          <a:p>
            <a:pPr algn="ctr">
              <a:defRPr/>
            </a:pPr>
            <a:r>
              <a:rPr lang="en-US" altLang="en-US" b="1" dirty="0">
                <a:latin typeface="Garamond" panose="02020404030301010803" pitchFamily="18" charset="0"/>
                <a:cs typeface="Arial" panose="020B0604020202020204" pitchFamily="34" charset="0"/>
              </a:rPr>
              <a:t>Pre-submission planning timeline</a:t>
            </a:r>
          </a:p>
        </p:txBody>
      </p:sp>
      <p:sp>
        <p:nvSpPr>
          <p:cNvPr id="139270" name="TextBox 42"/>
          <p:cNvSpPr txBox="1">
            <a:spLocks noChangeArrowheads="1"/>
          </p:cNvSpPr>
          <p:nvPr/>
        </p:nvSpPr>
        <p:spPr bwMode="auto">
          <a:xfrm>
            <a:off x="8001000" y="2582863"/>
            <a:ext cx="9144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0" tIns="0" rIns="0" bIns="0">
            <a:spAutoFit/>
          </a:bodyPr>
          <a:lstStyle>
            <a:lvl1pPr>
              <a:lnSpc>
                <a:spcPct val="90000"/>
              </a:lnSpc>
              <a:spcBef>
                <a:spcPts val="1000"/>
              </a:spcBef>
              <a:buClr>
                <a:srgbClr val="6899AA"/>
              </a:buClr>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Clr>
                <a:srgbClr val="6899AA"/>
              </a:buClr>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Clr>
                <a:srgbClr val="6899AA"/>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Receipt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Date</a:t>
            </a:r>
          </a:p>
        </p:txBody>
      </p:sp>
      <p:sp>
        <p:nvSpPr>
          <p:cNvPr id="139271" name="TextBox 43"/>
          <p:cNvSpPr txBox="1">
            <a:spLocks noChangeArrowheads="1"/>
          </p:cNvSpPr>
          <p:nvPr/>
        </p:nvSpPr>
        <p:spPr bwMode="auto">
          <a:xfrm>
            <a:off x="876300" y="1284288"/>
            <a:ext cx="7620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0" tIns="0" bIns="0">
            <a:spAutoFit/>
          </a:bodyPr>
          <a:lstStyle>
            <a:lvl1pPr>
              <a:lnSpc>
                <a:spcPct val="90000"/>
              </a:lnSpc>
              <a:spcBef>
                <a:spcPts val="1000"/>
              </a:spcBef>
              <a:buClr>
                <a:srgbClr val="6899AA"/>
              </a:buClr>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Clr>
                <a:srgbClr val="6899AA"/>
              </a:buClr>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Clr>
                <a:srgbClr val="6899AA"/>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Months Prior</a:t>
            </a:r>
          </a:p>
        </p:txBody>
      </p:sp>
      <p:sp>
        <p:nvSpPr>
          <p:cNvPr id="139272" name="TextBox 44"/>
          <p:cNvSpPr txBox="1">
            <a:spLocks noChangeArrowheads="1"/>
          </p:cNvSpPr>
          <p:nvPr/>
        </p:nvSpPr>
        <p:spPr bwMode="auto">
          <a:xfrm>
            <a:off x="533400" y="2582863"/>
            <a:ext cx="1219200" cy="123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0" tIns="0" rIns="0" bIns="0">
            <a:spAutoFit/>
          </a:bodyPr>
          <a:lstStyle>
            <a:lvl1pPr>
              <a:lnSpc>
                <a:spcPct val="90000"/>
              </a:lnSpc>
              <a:spcBef>
                <a:spcPts val="1000"/>
              </a:spcBef>
              <a:buClr>
                <a:srgbClr val="6899AA"/>
              </a:buClr>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Clr>
                <a:srgbClr val="6899AA"/>
              </a:buClr>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Clr>
                <a:srgbClr val="6899AA"/>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Assess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yourself, field, &amp; resources</a:t>
            </a:r>
          </a:p>
        </p:txBody>
      </p:sp>
      <p:cxnSp>
        <p:nvCxnSpPr>
          <p:cNvPr id="46" name="Straight Connector 45"/>
          <p:cNvCxnSpPr/>
          <p:nvPr/>
        </p:nvCxnSpPr>
        <p:spPr>
          <a:xfrm>
            <a:off x="2667000" y="2263775"/>
            <a:ext cx="0" cy="136525"/>
          </a:xfrm>
          <a:prstGeom prst="line">
            <a:avLst/>
          </a:prstGeom>
          <a:ln w="19050">
            <a:solidFill>
              <a:srgbClr val="345884"/>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467600" y="2246313"/>
            <a:ext cx="0" cy="136525"/>
          </a:xfrm>
          <a:prstGeom prst="line">
            <a:avLst/>
          </a:prstGeom>
          <a:ln w="19050">
            <a:solidFill>
              <a:srgbClr val="345884"/>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629400" y="2252663"/>
            <a:ext cx="0" cy="136525"/>
          </a:xfrm>
          <a:prstGeom prst="line">
            <a:avLst/>
          </a:prstGeom>
          <a:ln w="19050">
            <a:solidFill>
              <a:srgbClr val="345884"/>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867400" y="2263775"/>
            <a:ext cx="0" cy="136525"/>
          </a:xfrm>
          <a:prstGeom prst="line">
            <a:avLst/>
          </a:prstGeom>
          <a:ln w="19050">
            <a:solidFill>
              <a:srgbClr val="345884"/>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105400" y="2246313"/>
            <a:ext cx="0" cy="136525"/>
          </a:xfrm>
          <a:prstGeom prst="line">
            <a:avLst/>
          </a:prstGeom>
          <a:ln w="19050">
            <a:solidFill>
              <a:srgbClr val="345884"/>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267200" y="2252663"/>
            <a:ext cx="0" cy="136525"/>
          </a:xfrm>
          <a:prstGeom prst="line">
            <a:avLst/>
          </a:prstGeom>
          <a:ln w="19050">
            <a:solidFill>
              <a:srgbClr val="345884"/>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505200" y="2263775"/>
            <a:ext cx="0" cy="136525"/>
          </a:xfrm>
          <a:prstGeom prst="line">
            <a:avLst/>
          </a:prstGeom>
          <a:ln w="19050">
            <a:solidFill>
              <a:srgbClr val="345884"/>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905000" y="2263775"/>
            <a:ext cx="0" cy="136525"/>
          </a:xfrm>
          <a:prstGeom prst="line">
            <a:avLst/>
          </a:prstGeom>
          <a:ln w="19050">
            <a:solidFill>
              <a:srgbClr val="345884"/>
            </a:solidFill>
          </a:ln>
        </p:spPr>
        <p:style>
          <a:lnRef idx="1">
            <a:schemeClr val="accent1"/>
          </a:lnRef>
          <a:fillRef idx="0">
            <a:schemeClr val="accent1"/>
          </a:fillRef>
          <a:effectRef idx="0">
            <a:schemeClr val="accent1"/>
          </a:effectRef>
          <a:fontRef idx="minor">
            <a:schemeClr val="tx1"/>
          </a:fontRef>
        </p:style>
      </p:cxnSp>
      <p:grpSp>
        <p:nvGrpSpPr>
          <p:cNvPr id="2" name="Group 1"/>
          <p:cNvGrpSpPr>
            <a:grpSpLocks/>
          </p:cNvGrpSpPr>
          <p:nvPr/>
        </p:nvGrpSpPr>
        <p:grpSpPr bwMode="auto">
          <a:xfrm>
            <a:off x="274638" y="2476500"/>
            <a:ext cx="1676400" cy="2797175"/>
            <a:chOff x="275101" y="2476500"/>
            <a:chExt cx="1676400" cy="2797651"/>
          </a:xfrm>
        </p:grpSpPr>
        <p:sp>
          <p:nvSpPr>
            <p:cNvPr id="139298" name="TextBox 53"/>
            <p:cNvSpPr txBox="1">
              <a:spLocks noChangeArrowheads="1"/>
            </p:cNvSpPr>
            <p:nvPr/>
          </p:nvSpPr>
          <p:spPr bwMode="auto">
            <a:xfrm>
              <a:off x="275101" y="4350069"/>
              <a:ext cx="1676400" cy="924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0" tIns="0" rIns="0" bIns="0">
              <a:spAutoFit/>
            </a:bodyPr>
            <a:lstStyle>
              <a:lvl1pPr>
                <a:lnSpc>
                  <a:spcPct val="90000"/>
                </a:lnSpc>
                <a:spcBef>
                  <a:spcPts val="1000"/>
                </a:spcBef>
                <a:buClr>
                  <a:srgbClr val="6899AA"/>
                </a:buClr>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Clr>
                  <a:srgbClr val="6899AA"/>
                </a:buClr>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Clr>
                  <a:srgbClr val="6899AA"/>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Brainstorm; research idea; call NIH staff</a:t>
              </a:r>
            </a:p>
          </p:txBody>
        </p:sp>
        <p:cxnSp>
          <p:nvCxnSpPr>
            <p:cNvPr id="56" name="Straight Connector 55"/>
            <p:cNvCxnSpPr/>
            <p:nvPr/>
          </p:nvCxnSpPr>
          <p:spPr>
            <a:xfrm>
              <a:off x="1905463" y="2476500"/>
              <a:ext cx="0" cy="2651576"/>
            </a:xfrm>
            <a:prstGeom prst="line">
              <a:avLst/>
            </a:prstGeom>
            <a:ln w="19050">
              <a:solidFill>
                <a:srgbClr val="345884"/>
              </a:solidFill>
              <a:prstDash val="lgDash"/>
            </a:ln>
          </p:spPr>
          <p:style>
            <a:lnRef idx="1">
              <a:schemeClr val="accent1"/>
            </a:lnRef>
            <a:fillRef idx="0">
              <a:schemeClr val="accent1"/>
            </a:fillRef>
            <a:effectRef idx="0">
              <a:schemeClr val="accent1"/>
            </a:effectRef>
            <a:fontRef idx="minor">
              <a:schemeClr val="tx1"/>
            </a:fontRef>
          </p:style>
        </p:cxnSp>
      </p:grpSp>
      <p:grpSp>
        <p:nvGrpSpPr>
          <p:cNvPr id="3" name="Group 2"/>
          <p:cNvGrpSpPr>
            <a:grpSpLocks/>
          </p:cNvGrpSpPr>
          <p:nvPr/>
        </p:nvGrpSpPr>
        <p:grpSpPr bwMode="auto">
          <a:xfrm>
            <a:off x="2057400" y="2476500"/>
            <a:ext cx="2057400" cy="2635250"/>
            <a:chOff x="2057400" y="2476500"/>
            <a:chExt cx="2057400" cy="2635250"/>
          </a:xfrm>
        </p:grpSpPr>
        <p:sp>
          <p:nvSpPr>
            <p:cNvPr id="139296" name="TextBox 54"/>
            <p:cNvSpPr txBox="1">
              <a:spLocks noChangeArrowheads="1"/>
            </p:cNvSpPr>
            <p:nvPr/>
          </p:nvSpPr>
          <p:spPr bwMode="auto">
            <a:xfrm>
              <a:off x="2057400" y="3573463"/>
              <a:ext cx="2057400" cy="153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0" tIns="0" rIns="0" bIns="0">
              <a:spAutoFit/>
            </a:bodyPr>
            <a:lstStyle>
              <a:lvl1pPr>
                <a:lnSpc>
                  <a:spcPct val="90000"/>
                </a:lnSpc>
                <a:spcBef>
                  <a:spcPts val="1000"/>
                </a:spcBef>
                <a:buClr>
                  <a:srgbClr val="6899AA"/>
                </a:buClr>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Clr>
                  <a:srgbClr val="6899AA"/>
                </a:buClr>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Clr>
                  <a:srgbClr val="6899AA"/>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Set up own review committee; determine human &amp; animal subject requirements</a:t>
              </a:r>
            </a:p>
          </p:txBody>
        </p:sp>
        <p:cxnSp>
          <p:nvCxnSpPr>
            <p:cNvPr id="57" name="Straight Connector 56"/>
            <p:cNvCxnSpPr/>
            <p:nvPr/>
          </p:nvCxnSpPr>
          <p:spPr>
            <a:xfrm>
              <a:off x="2667000" y="2476500"/>
              <a:ext cx="0" cy="1096963"/>
            </a:xfrm>
            <a:prstGeom prst="line">
              <a:avLst/>
            </a:prstGeom>
            <a:ln w="19050">
              <a:solidFill>
                <a:srgbClr val="345884"/>
              </a:solidFill>
              <a:prstDash val="lgDash"/>
            </a:ln>
          </p:spPr>
          <p:style>
            <a:lnRef idx="1">
              <a:schemeClr val="accent1"/>
            </a:lnRef>
            <a:fillRef idx="0">
              <a:schemeClr val="accent1"/>
            </a:fillRef>
            <a:effectRef idx="0">
              <a:schemeClr val="accent1"/>
            </a:effectRef>
            <a:fontRef idx="minor">
              <a:schemeClr val="tx1"/>
            </a:fontRef>
          </p:style>
        </p:cxnSp>
      </p:grpSp>
      <p:cxnSp>
        <p:nvCxnSpPr>
          <p:cNvPr id="59" name="Straight Connector 58"/>
          <p:cNvCxnSpPr/>
          <p:nvPr/>
        </p:nvCxnSpPr>
        <p:spPr>
          <a:xfrm>
            <a:off x="8458200" y="2382838"/>
            <a:ext cx="0" cy="182562"/>
          </a:xfrm>
          <a:prstGeom prst="line">
            <a:avLst/>
          </a:prstGeom>
          <a:ln w="19050">
            <a:solidFill>
              <a:srgbClr val="345884"/>
            </a:solidFill>
            <a:prstDash val="lgDash"/>
          </a:ln>
        </p:spPr>
        <p:style>
          <a:lnRef idx="1">
            <a:schemeClr val="accent1"/>
          </a:lnRef>
          <a:fillRef idx="0">
            <a:schemeClr val="accent1"/>
          </a:fillRef>
          <a:effectRef idx="0">
            <a:schemeClr val="accent1"/>
          </a:effectRef>
          <a:fontRef idx="minor">
            <a:schemeClr val="tx1"/>
          </a:fontRef>
        </p:style>
      </p:cxnSp>
      <p:grpSp>
        <p:nvGrpSpPr>
          <p:cNvPr id="5" name="Group 4"/>
          <p:cNvGrpSpPr>
            <a:grpSpLocks/>
          </p:cNvGrpSpPr>
          <p:nvPr/>
        </p:nvGrpSpPr>
        <p:grpSpPr bwMode="auto">
          <a:xfrm>
            <a:off x="5722938" y="2474913"/>
            <a:ext cx="1812925" cy="3322637"/>
            <a:chOff x="5722938" y="2474913"/>
            <a:chExt cx="1812925" cy="3322240"/>
          </a:xfrm>
        </p:grpSpPr>
        <p:cxnSp>
          <p:nvCxnSpPr>
            <p:cNvPr id="58" name="Straight Connector 57"/>
            <p:cNvCxnSpPr/>
            <p:nvPr/>
          </p:nvCxnSpPr>
          <p:spPr>
            <a:xfrm>
              <a:off x="6629400" y="2474913"/>
              <a:ext cx="0" cy="2650808"/>
            </a:xfrm>
            <a:prstGeom prst="line">
              <a:avLst/>
            </a:prstGeom>
            <a:ln w="19050">
              <a:solidFill>
                <a:srgbClr val="345884"/>
              </a:solidFill>
              <a:prstDash val="lgDash"/>
            </a:ln>
          </p:spPr>
          <p:style>
            <a:lnRef idx="1">
              <a:schemeClr val="accent1"/>
            </a:lnRef>
            <a:fillRef idx="0">
              <a:schemeClr val="accent1"/>
            </a:fillRef>
            <a:effectRef idx="0">
              <a:schemeClr val="accent1"/>
            </a:effectRef>
            <a:fontRef idx="minor">
              <a:schemeClr val="tx1"/>
            </a:fontRef>
          </p:style>
        </p:cxnSp>
        <p:sp>
          <p:nvSpPr>
            <p:cNvPr id="139295" name="TextBox 60"/>
            <p:cNvSpPr txBox="1">
              <a:spLocks noChangeArrowheads="1"/>
            </p:cNvSpPr>
            <p:nvPr/>
          </p:nvSpPr>
          <p:spPr bwMode="auto">
            <a:xfrm>
              <a:off x="5722938" y="5181277"/>
              <a:ext cx="1812925" cy="615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0" tIns="0" rIns="0" bIns="0">
              <a:spAutoFit/>
            </a:bodyPr>
            <a:lstStyle>
              <a:lvl1pPr>
                <a:lnSpc>
                  <a:spcPct val="90000"/>
                </a:lnSpc>
                <a:spcBef>
                  <a:spcPts val="1000"/>
                </a:spcBef>
                <a:buClr>
                  <a:srgbClr val="6899AA"/>
                </a:buClr>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Clr>
                  <a:srgbClr val="6899AA"/>
                </a:buClr>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Clr>
                  <a:srgbClr val="6899AA"/>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Get feedback; edit; proofread</a:t>
              </a:r>
            </a:p>
          </p:txBody>
        </p:sp>
      </p:grpSp>
      <p:grpSp>
        <p:nvGrpSpPr>
          <p:cNvPr id="4" name="Group 3"/>
          <p:cNvGrpSpPr>
            <a:grpSpLocks/>
          </p:cNvGrpSpPr>
          <p:nvPr/>
        </p:nvGrpSpPr>
        <p:grpSpPr bwMode="auto">
          <a:xfrm>
            <a:off x="3575050" y="1428750"/>
            <a:ext cx="2324100" cy="2378075"/>
            <a:chOff x="3575050" y="1428663"/>
            <a:chExt cx="2324100" cy="2377440"/>
          </a:xfrm>
        </p:grpSpPr>
        <p:sp>
          <p:nvSpPr>
            <p:cNvPr id="139292" name="TextBox 59"/>
            <p:cNvSpPr txBox="1">
              <a:spLocks noChangeArrowheads="1"/>
            </p:cNvSpPr>
            <p:nvPr/>
          </p:nvSpPr>
          <p:spPr bwMode="auto">
            <a:xfrm>
              <a:off x="3575050" y="2736414"/>
              <a:ext cx="2324100" cy="92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0" tIns="0" rIns="0" bIns="0">
              <a:spAutoFit/>
            </a:bodyPr>
            <a:lstStyle>
              <a:lvl1pPr>
                <a:lnSpc>
                  <a:spcPct val="90000"/>
                </a:lnSpc>
                <a:spcBef>
                  <a:spcPts val="1000"/>
                </a:spcBef>
                <a:buClr>
                  <a:srgbClr val="6899AA"/>
                </a:buClr>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Clr>
                  <a:srgbClr val="6899AA"/>
                </a:buClr>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Clr>
                  <a:srgbClr val="6899AA"/>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Outline application structure; write your application</a:t>
              </a:r>
            </a:p>
          </p:txBody>
        </p:sp>
        <p:sp>
          <p:nvSpPr>
            <p:cNvPr id="63" name="Right Brace 62"/>
            <p:cNvSpPr/>
            <p:nvPr/>
          </p:nvSpPr>
          <p:spPr>
            <a:xfrm>
              <a:off x="4573562" y="1428663"/>
              <a:ext cx="152400" cy="2377440"/>
            </a:xfrm>
            <a:prstGeom prst="rightBrace">
              <a:avLst/>
            </a:prstGeom>
            <a:ln w="19050">
              <a:solidFill>
                <a:srgbClr val="345884"/>
              </a:solidFill>
              <a:prstDash val="lgDash"/>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6000" b="1" i="0" u="none" strike="noStrike" kern="1200" cap="none" spc="0" normalizeH="0" baseline="0" noProof="0">
                <a:ln>
                  <a:noFill/>
                </a:ln>
                <a:solidFill>
                  <a:srgbClr val="000000"/>
                </a:solidFill>
                <a:effectLst/>
                <a:uLnTx/>
                <a:uFillTx/>
                <a:latin typeface="Arial"/>
                <a:ea typeface="+mn-ea"/>
                <a:cs typeface="+mn-cs"/>
              </a:endParaRPr>
            </a:p>
          </p:txBody>
        </p:sp>
      </p:grpSp>
      <p:grpSp>
        <p:nvGrpSpPr>
          <p:cNvPr id="6" name="Group 5"/>
          <p:cNvGrpSpPr>
            <a:grpSpLocks/>
          </p:cNvGrpSpPr>
          <p:nvPr/>
        </p:nvGrpSpPr>
        <p:grpSpPr bwMode="auto">
          <a:xfrm>
            <a:off x="7010400" y="2476500"/>
            <a:ext cx="1333500" cy="2106613"/>
            <a:chOff x="7010400" y="2476500"/>
            <a:chExt cx="1333500" cy="2106613"/>
          </a:xfrm>
        </p:grpSpPr>
        <p:sp>
          <p:nvSpPr>
            <p:cNvPr id="139290" name="TextBox 61"/>
            <p:cNvSpPr txBox="1">
              <a:spLocks noChangeArrowheads="1"/>
            </p:cNvSpPr>
            <p:nvPr/>
          </p:nvSpPr>
          <p:spPr bwMode="auto">
            <a:xfrm>
              <a:off x="7010400" y="3659188"/>
              <a:ext cx="13335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0" tIns="0" rIns="0" bIns="0">
              <a:spAutoFit/>
            </a:bodyPr>
            <a:lstStyle>
              <a:lvl1pPr>
                <a:lnSpc>
                  <a:spcPct val="90000"/>
                </a:lnSpc>
                <a:spcBef>
                  <a:spcPts val="1000"/>
                </a:spcBef>
                <a:buClr>
                  <a:srgbClr val="6899AA"/>
                </a:buClr>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Clr>
                  <a:srgbClr val="6899AA"/>
                </a:buClr>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Clr>
                  <a:srgbClr val="6899AA"/>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Clr>
                  <a:srgbClr val="6899AA"/>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Clr>
                  <a:srgbClr val="6899AA"/>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Meet institutional deadlines</a:t>
              </a:r>
            </a:p>
          </p:txBody>
        </p:sp>
        <p:cxnSp>
          <p:nvCxnSpPr>
            <p:cNvPr id="64" name="Straight Connector 63"/>
            <p:cNvCxnSpPr/>
            <p:nvPr/>
          </p:nvCxnSpPr>
          <p:spPr>
            <a:xfrm>
              <a:off x="7466013" y="2476500"/>
              <a:ext cx="0" cy="1096963"/>
            </a:xfrm>
            <a:prstGeom prst="line">
              <a:avLst/>
            </a:prstGeom>
            <a:ln w="19050">
              <a:solidFill>
                <a:srgbClr val="345884"/>
              </a:solidFill>
              <a:prstDash val="lgDash"/>
            </a:ln>
          </p:spPr>
          <p:style>
            <a:lnRef idx="1">
              <a:schemeClr val="accent1"/>
            </a:lnRef>
            <a:fillRef idx="0">
              <a:schemeClr val="accent1"/>
            </a:fillRef>
            <a:effectRef idx="0">
              <a:schemeClr val="accent1"/>
            </a:effectRef>
            <a:fontRef idx="minor">
              <a:schemeClr val="tx1"/>
            </a:fontRef>
          </p:style>
        </p:cxnSp>
      </p:grpSp>
      <p:sp>
        <p:nvSpPr>
          <p:cNvPr id="65" name="TextBox 64"/>
          <p:cNvSpPr txBox="1"/>
          <p:nvPr/>
        </p:nvSpPr>
        <p:spPr>
          <a:xfrm>
            <a:off x="1143000" y="1582738"/>
            <a:ext cx="2209800" cy="246062"/>
          </a:xfrm>
          <a:prstGeom prst="rect">
            <a:avLst/>
          </a:prstGeom>
          <a:noFill/>
          <a:ln w="38100">
            <a:noFill/>
          </a:ln>
        </p:spPr>
        <p:txBody>
          <a:bodyPr lIns="0" tIns="0" bIns="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all"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Planning</a:t>
            </a:r>
          </a:p>
        </p:txBody>
      </p:sp>
      <p:sp>
        <p:nvSpPr>
          <p:cNvPr id="66" name="TextBox 65"/>
          <p:cNvSpPr txBox="1"/>
          <p:nvPr/>
        </p:nvSpPr>
        <p:spPr>
          <a:xfrm>
            <a:off x="3352800" y="1582738"/>
            <a:ext cx="3651250" cy="246062"/>
          </a:xfrm>
          <a:prstGeom prst="rect">
            <a:avLst/>
          </a:prstGeom>
          <a:noFill/>
          <a:ln w="38100">
            <a:noFill/>
          </a:ln>
        </p:spPr>
        <p:txBody>
          <a:bodyPr lIns="0" tIns="0" bIns="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all"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Writing</a:t>
            </a:r>
          </a:p>
        </p:txBody>
      </p:sp>
      <p:sp>
        <p:nvSpPr>
          <p:cNvPr id="67" name="TextBox 66"/>
          <p:cNvSpPr txBox="1"/>
          <p:nvPr/>
        </p:nvSpPr>
        <p:spPr>
          <a:xfrm>
            <a:off x="7010400" y="1573213"/>
            <a:ext cx="1446213" cy="246062"/>
          </a:xfrm>
          <a:prstGeom prst="rect">
            <a:avLst/>
          </a:prstGeom>
          <a:noFill/>
          <a:ln w="38100">
            <a:noFill/>
          </a:ln>
        </p:spPr>
        <p:txBody>
          <a:bodyPr lIns="0" tIns="0" bIns="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all"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Submitting</a:t>
            </a:r>
          </a:p>
        </p:txBody>
      </p:sp>
      <p:sp>
        <p:nvSpPr>
          <p:cNvPr id="6170" name="TextBox 6"/>
          <p:cNvSpPr txBox="1">
            <a:spLocks noChangeArrowheads="1"/>
          </p:cNvSpPr>
          <p:nvPr/>
        </p:nvSpPr>
        <p:spPr bwMode="auto">
          <a:xfrm>
            <a:off x="1614488" y="73025"/>
            <a:ext cx="2736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3300"/>
              </a:buClr>
              <a:buSzPct val="80000"/>
              <a:defRPr sz="3200">
                <a:solidFill>
                  <a:schemeClr val="bg2"/>
                </a:solidFill>
                <a:latin typeface="Arial" panose="020B0604020202020204" pitchFamily="34" charset="0"/>
                <a:ea typeface="MS PGothic" panose="020B0600070205080204" pitchFamily="34" charset="-128"/>
              </a:defRPr>
            </a:lvl1pPr>
            <a:lvl2pPr marL="742950" indent="-285750">
              <a:spcBef>
                <a:spcPct val="20000"/>
              </a:spcBef>
              <a:buClr>
                <a:srgbClr val="FF3300"/>
              </a:buClr>
              <a:buSzPct val="8000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FF3300"/>
              </a:buClr>
              <a:buSzPct val="8000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FF3300"/>
              </a:buClr>
              <a:buSzPct val="8000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FF3300"/>
              </a:buClr>
              <a:buSzPct val="80000"/>
              <a:buChar char="•"/>
              <a:defRPr sz="2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6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t>Ideal timeline</a:t>
            </a:r>
          </a:p>
        </p:txBody>
      </p:sp>
    </p:spTree>
    <p:extLst>
      <p:ext uri="{BB962C8B-B14F-4D97-AF65-F5344CB8AC3E}">
        <p14:creationId xmlns:p14="http://schemas.microsoft.com/office/powerpoint/2010/main" val="382522201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quiggle">
  <a:themeElements>
    <a:clrScheme name="">
      <a:dk1>
        <a:srgbClr val="000000"/>
      </a:dk1>
      <a:lt1>
        <a:srgbClr val="FFFFFF"/>
      </a:lt1>
      <a:dk2>
        <a:srgbClr val="FC1921"/>
      </a:dk2>
      <a:lt2>
        <a:srgbClr val="CBCBCB"/>
      </a:lt2>
      <a:accent1>
        <a:srgbClr val="FFFFFF"/>
      </a:accent1>
      <a:accent2>
        <a:srgbClr val="00FFCC"/>
      </a:accent2>
      <a:accent3>
        <a:srgbClr val="FDABAB"/>
      </a:accent3>
      <a:accent4>
        <a:srgbClr val="DADADA"/>
      </a:accent4>
      <a:accent5>
        <a:srgbClr val="FFFFFF"/>
      </a:accent5>
      <a:accent6>
        <a:srgbClr val="00E7B9"/>
      </a:accent6>
      <a:hlink>
        <a:srgbClr val="FC1921"/>
      </a:hlink>
      <a:folHlink>
        <a:srgbClr val="FF7C80"/>
      </a:folHlink>
    </a:clrScheme>
    <a:fontScheme name="Squigg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quiggle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quiggle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quiggle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quiggle">
  <a:themeElements>
    <a:clrScheme name="">
      <a:dk1>
        <a:srgbClr val="000000"/>
      </a:dk1>
      <a:lt1>
        <a:srgbClr val="FFFFFF"/>
      </a:lt1>
      <a:dk2>
        <a:srgbClr val="FC1921"/>
      </a:dk2>
      <a:lt2>
        <a:srgbClr val="CBCBCB"/>
      </a:lt2>
      <a:accent1>
        <a:srgbClr val="FFFFFF"/>
      </a:accent1>
      <a:accent2>
        <a:srgbClr val="00FFCC"/>
      </a:accent2>
      <a:accent3>
        <a:srgbClr val="FDABAB"/>
      </a:accent3>
      <a:accent4>
        <a:srgbClr val="DADADA"/>
      </a:accent4>
      <a:accent5>
        <a:srgbClr val="FFFFFF"/>
      </a:accent5>
      <a:accent6>
        <a:srgbClr val="00E7B9"/>
      </a:accent6>
      <a:hlink>
        <a:srgbClr val="FC1921"/>
      </a:hlink>
      <a:folHlink>
        <a:srgbClr val="FF7C80"/>
      </a:folHlink>
    </a:clrScheme>
    <a:fontScheme name="Squigg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quiggle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quiggle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quiggle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TotalTime>
  <Words>1870</Words>
  <Application>Microsoft Office PowerPoint</Application>
  <PresentationFormat>On-screen Show (4:3)</PresentationFormat>
  <Paragraphs>182</Paragraphs>
  <Slides>12</Slides>
  <Notes>4</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12</vt:i4>
      </vt:variant>
    </vt:vector>
  </HeadingPairs>
  <TitlesOfParts>
    <vt:vector size="26" baseType="lpstr">
      <vt:lpstr>MS PGothic</vt:lpstr>
      <vt:lpstr>Arial</vt:lpstr>
      <vt:lpstr>ArialMS</vt:lpstr>
      <vt:lpstr>Calibri</vt:lpstr>
      <vt:lpstr>Calibri Light</vt:lpstr>
      <vt:lpstr>Garamond</vt:lpstr>
      <vt:lpstr>Helvetica</vt:lpstr>
      <vt:lpstr>Symbol</vt:lpstr>
      <vt:lpstr>Times</vt:lpstr>
      <vt:lpstr>Times New Roman</vt:lpstr>
      <vt:lpstr>Wingdings</vt:lpstr>
      <vt:lpstr>Office Theme</vt:lpstr>
      <vt:lpstr>1_Squiggle</vt:lpstr>
      <vt:lpstr>Squiggle</vt:lpstr>
      <vt:lpstr>PowerPoint Presentation</vt:lpstr>
      <vt:lpstr>Academic Research Services (ARS)</vt:lpstr>
      <vt:lpstr>PowerPoint Presentation</vt:lpstr>
      <vt:lpstr>How to access services</vt:lpstr>
      <vt:lpstr>DOIM Biostatistical Resources Expanded</vt:lpstr>
      <vt:lpstr>PowerPoint Presentation</vt:lpstr>
      <vt:lpstr>PowerPoint Presentation</vt:lpstr>
      <vt:lpstr>DOIM Research Funding Submission Process Improvements</vt:lpstr>
      <vt:lpstr>Pre-submission planning timeline</vt:lpstr>
      <vt:lpstr>PowerPoint Presentation</vt:lpstr>
      <vt:lpstr>PowerPoint Presentation</vt:lpstr>
      <vt:lpstr>Other services</vt:lpstr>
    </vt:vector>
  </TitlesOfParts>
  <Company>University of Cincinnati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Research Services (ARS)</dc:title>
  <dc:creator>Wess, Yolanda (wessyy)</dc:creator>
  <cp:lastModifiedBy>Moussa, Anissa (moussaaa)</cp:lastModifiedBy>
  <cp:revision>17</cp:revision>
  <cp:lastPrinted>2018-09-25T14:01:56Z</cp:lastPrinted>
  <dcterms:created xsi:type="dcterms:W3CDTF">2018-01-16T17:35:45Z</dcterms:created>
  <dcterms:modified xsi:type="dcterms:W3CDTF">2021-06-04T14:42:20Z</dcterms:modified>
</cp:coreProperties>
</file>