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3"/>
  </p:notesMasterIdLst>
  <p:sldIdLst>
    <p:sldId id="256" r:id="rId2"/>
    <p:sldId id="371" r:id="rId3"/>
    <p:sldId id="257" r:id="rId4"/>
    <p:sldId id="258" r:id="rId5"/>
    <p:sldId id="310" r:id="rId6"/>
    <p:sldId id="447" r:id="rId7"/>
    <p:sldId id="487" r:id="rId8"/>
    <p:sldId id="488" r:id="rId9"/>
    <p:sldId id="489" r:id="rId10"/>
    <p:sldId id="490" r:id="rId11"/>
    <p:sldId id="491" r:id="rId12"/>
    <p:sldId id="492" r:id="rId13"/>
    <p:sldId id="493" r:id="rId14"/>
    <p:sldId id="494" r:id="rId15"/>
    <p:sldId id="495" r:id="rId16"/>
    <p:sldId id="496" r:id="rId17"/>
    <p:sldId id="325" r:id="rId18"/>
    <p:sldId id="326" r:id="rId19"/>
    <p:sldId id="327" r:id="rId20"/>
    <p:sldId id="328" r:id="rId21"/>
    <p:sldId id="269" r:id="rId22"/>
    <p:sldId id="312" r:id="rId23"/>
    <p:sldId id="507" r:id="rId24"/>
    <p:sldId id="311" r:id="rId25"/>
    <p:sldId id="313" r:id="rId26"/>
    <p:sldId id="314" r:id="rId27"/>
    <p:sldId id="315" r:id="rId28"/>
    <p:sldId id="316" r:id="rId29"/>
    <p:sldId id="318" r:id="rId30"/>
    <p:sldId id="317" r:id="rId31"/>
    <p:sldId id="379" r:id="rId32"/>
    <p:sldId id="380" r:id="rId33"/>
    <p:sldId id="381" r:id="rId34"/>
    <p:sldId id="384" r:id="rId35"/>
    <p:sldId id="385" r:id="rId36"/>
    <p:sldId id="319" r:id="rId37"/>
    <p:sldId id="320" r:id="rId38"/>
    <p:sldId id="322" r:id="rId39"/>
    <p:sldId id="321" r:id="rId40"/>
    <p:sldId id="323" r:id="rId41"/>
    <p:sldId id="324" r:id="rId42"/>
    <p:sldId id="329" r:id="rId43"/>
    <p:sldId id="330" r:id="rId44"/>
    <p:sldId id="331" r:id="rId45"/>
    <p:sldId id="332" r:id="rId46"/>
    <p:sldId id="333" r:id="rId47"/>
    <p:sldId id="508" r:id="rId48"/>
    <p:sldId id="334" r:id="rId49"/>
    <p:sldId id="509" r:id="rId50"/>
    <p:sldId id="335" r:id="rId51"/>
    <p:sldId id="386" r:id="rId52"/>
    <p:sldId id="387" r:id="rId53"/>
    <p:sldId id="337" r:id="rId54"/>
    <p:sldId id="338" r:id="rId55"/>
    <p:sldId id="336" r:id="rId56"/>
    <p:sldId id="339" r:id="rId57"/>
    <p:sldId id="340" r:id="rId58"/>
    <p:sldId id="308" r:id="rId59"/>
    <p:sldId id="341" r:id="rId60"/>
    <p:sldId id="448" r:id="rId61"/>
    <p:sldId id="497" r:id="rId62"/>
    <p:sldId id="498" r:id="rId63"/>
    <p:sldId id="499" r:id="rId64"/>
    <p:sldId id="500" r:id="rId65"/>
    <p:sldId id="501" r:id="rId66"/>
    <p:sldId id="502" r:id="rId67"/>
    <p:sldId id="503" r:id="rId68"/>
    <p:sldId id="504" r:id="rId69"/>
    <p:sldId id="505" r:id="rId70"/>
    <p:sldId id="506" r:id="rId71"/>
    <p:sldId id="278" r:id="rId7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Yaney" initials="BY" lastIdx="1" clrIdx="0">
    <p:extLst>
      <p:ext uri="{19B8F6BF-5375-455C-9EA6-DF929625EA0E}">
        <p15:presenceInfo xmlns:p15="http://schemas.microsoft.com/office/powerpoint/2012/main" userId="S::byaney@bristolgrp.com::0ce162de-e155-48cd-a569-caf6cccacd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83394" autoAdjust="0"/>
  </p:normalViewPr>
  <p:slideViewPr>
    <p:cSldViewPr snapToGrid="0">
      <p:cViewPr varScale="1">
        <p:scale>
          <a:sx n="95" d="100"/>
          <a:sy n="95" d="100"/>
        </p:scale>
        <p:origin x="13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F95D333-5A7A-44AF-BDAA-927CA0D2D5BB}" type="datetimeFigureOut">
              <a:rPr lang="en-US" smtClean="0"/>
              <a:t>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E71FFD-6856-42C9-A591-5AC71D0806B0}" type="slidenum">
              <a:rPr lang="en-US" smtClean="0"/>
              <a:t>‹#›</a:t>
            </a:fld>
            <a:endParaRPr lang="en-US"/>
          </a:p>
        </p:txBody>
      </p:sp>
    </p:spTree>
    <p:extLst>
      <p:ext uri="{BB962C8B-B14F-4D97-AF65-F5344CB8AC3E}">
        <p14:creationId xmlns:p14="http://schemas.microsoft.com/office/powerpoint/2010/main" val="154530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dc.gov/niosh/face/stateface/mi/04mi160.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li.mn.gov/sites/default/files/pdf/construc_sem_excavation_trenching_0317.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osha.gov/Publications/trench/trench_safety_tips_card.html"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E71FFD-6856-42C9-A591-5AC71D0806B0}" type="slidenum">
              <a:rPr lang="en-US" smtClean="0"/>
              <a:t>1</a:t>
            </a:fld>
            <a:endParaRPr lang="en-US"/>
          </a:p>
        </p:txBody>
      </p:sp>
    </p:spTree>
    <p:extLst>
      <p:ext uri="{BB962C8B-B14F-4D97-AF65-F5344CB8AC3E}">
        <p14:creationId xmlns:p14="http://schemas.microsoft.com/office/powerpoint/2010/main" val="1403342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C</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13</a:t>
            </a:fld>
            <a:endParaRPr lang="en-US"/>
          </a:p>
        </p:txBody>
      </p:sp>
    </p:spTree>
    <p:extLst>
      <p:ext uri="{BB962C8B-B14F-4D97-AF65-F5344CB8AC3E}">
        <p14:creationId xmlns:p14="http://schemas.microsoft.com/office/powerpoint/2010/main" val="2765193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D</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14</a:t>
            </a:fld>
            <a:endParaRPr lang="en-US"/>
          </a:p>
        </p:txBody>
      </p:sp>
    </p:spTree>
    <p:extLst>
      <p:ext uri="{BB962C8B-B14F-4D97-AF65-F5344CB8AC3E}">
        <p14:creationId xmlns:p14="http://schemas.microsoft.com/office/powerpoint/2010/main" val="2530925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C</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15</a:t>
            </a:fld>
            <a:endParaRPr lang="en-US"/>
          </a:p>
        </p:txBody>
      </p:sp>
    </p:spTree>
    <p:extLst>
      <p:ext uri="{BB962C8B-B14F-4D97-AF65-F5344CB8AC3E}">
        <p14:creationId xmlns:p14="http://schemas.microsoft.com/office/powerpoint/2010/main" val="391489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C</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16</a:t>
            </a:fld>
            <a:endParaRPr lang="en-US"/>
          </a:p>
        </p:txBody>
      </p:sp>
    </p:spTree>
    <p:extLst>
      <p:ext uri="{BB962C8B-B14F-4D97-AF65-F5344CB8AC3E}">
        <p14:creationId xmlns:p14="http://schemas.microsoft.com/office/powerpoint/2010/main" val="1988579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Workers may request and receive information form the employer on OSHA’s rules and regulations, mandatory measuring or monitoring of toxic substances, and emergency procedures.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They can also make formal complaints in confidence to OSHA, receive OSHA mandated training, and participate in the “walk around” portion of an OSHA inspection.</a:t>
            </a:r>
            <a:endParaRPr lang="en-US" dirty="0">
              <a:effectLst/>
            </a:endParaRPr>
          </a:p>
        </p:txBody>
      </p:sp>
      <p:sp>
        <p:nvSpPr>
          <p:cNvPr id="4" name="Slide Number Placeholder 3"/>
          <p:cNvSpPr>
            <a:spLocks noGrp="1"/>
          </p:cNvSpPr>
          <p:nvPr>
            <p:ph type="sldNum" sz="quarter" idx="5"/>
          </p:nvPr>
        </p:nvSpPr>
        <p:spPr/>
        <p:txBody>
          <a:bodyPr/>
          <a:lstStyle/>
          <a:p>
            <a:fld id="{7EE71FFD-6856-42C9-A591-5AC71D0806B0}" type="slidenum">
              <a:rPr lang="en-US" smtClean="0"/>
              <a:t>18</a:t>
            </a:fld>
            <a:endParaRPr lang="en-US"/>
          </a:p>
        </p:txBody>
      </p:sp>
    </p:spTree>
    <p:extLst>
      <p:ext uri="{BB962C8B-B14F-4D97-AF65-F5344CB8AC3E}">
        <p14:creationId xmlns:p14="http://schemas.microsoft.com/office/powerpoint/2010/main" val="2388084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Workers may refuse to perform dangerous work if they reasonably believe there is a threat of serious injury or death and the employer refuses to correct the condition after the employee requests it.</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They also have access to examine the OSHA 300 log of recordable injuries and illnesses, obtain safety data sheets for hazardous chemicals, and view work-related medical and exposure records.</a:t>
            </a:r>
            <a:endParaRPr lang="en-US" dirty="0"/>
          </a:p>
        </p:txBody>
      </p:sp>
      <p:sp>
        <p:nvSpPr>
          <p:cNvPr id="4" name="Slide Number Placeholder 3"/>
          <p:cNvSpPr>
            <a:spLocks noGrp="1"/>
          </p:cNvSpPr>
          <p:nvPr>
            <p:ph type="sldNum" sz="quarter" idx="5"/>
          </p:nvPr>
        </p:nvSpPr>
        <p:spPr/>
        <p:txBody>
          <a:bodyPr/>
          <a:lstStyle/>
          <a:p>
            <a:fld id="{7EE71FFD-6856-42C9-A591-5AC71D0806B0}" type="slidenum">
              <a:rPr lang="en-US" smtClean="0"/>
              <a:t>19</a:t>
            </a:fld>
            <a:endParaRPr lang="en-US"/>
          </a:p>
        </p:txBody>
      </p:sp>
    </p:spTree>
    <p:extLst>
      <p:ext uri="{BB962C8B-B14F-4D97-AF65-F5344CB8AC3E}">
        <p14:creationId xmlns:p14="http://schemas.microsoft.com/office/powerpoint/2010/main" val="2327138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Workers have the right to contest an abatement period given to an employer by OSHA, intervene in enforcement proceedings against the employer, and report unsafe conditions or practices to OSHA without fear of retaliation from the employer.</a:t>
            </a:r>
            <a:endParaRPr lang="en-US" dirty="0"/>
          </a:p>
        </p:txBody>
      </p:sp>
      <p:sp>
        <p:nvSpPr>
          <p:cNvPr id="4" name="Slide Number Placeholder 3"/>
          <p:cNvSpPr>
            <a:spLocks noGrp="1"/>
          </p:cNvSpPr>
          <p:nvPr>
            <p:ph type="sldNum" sz="quarter" idx="5"/>
          </p:nvPr>
        </p:nvSpPr>
        <p:spPr/>
        <p:txBody>
          <a:bodyPr/>
          <a:lstStyle/>
          <a:p>
            <a:fld id="{7EE71FFD-6856-42C9-A591-5AC71D0806B0}" type="slidenum">
              <a:rPr lang="en-US" smtClean="0"/>
              <a:t>20</a:t>
            </a:fld>
            <a:endParaRPr lang="en-US"/>
          </a:p>
        </p:txBody>
      </p:sp>
    </p:spTree>
    <p:extLst>
      <p:ext uri="{BB962C8B-B14F-4D97-AF65-F5344CB8AC3E}">
        <p14:creationId xmlns:p14="http://schemas.microsoft.com/office/powerpoint/2010/main" val="838068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definition is from OSHA.</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21</a:t>
            </a:fld>
            <a:endParaRPr lang="en-US"/>
          </a:p>
        </p:txBody>
      </p:sp>
    </p:spTree>
    <p:extLst>
      <p:ext uri="{BB962C8B-B14F-4D97-AF65-F5344CB8AC3E}">
        <p14:creationId xmlns:p14="http://schemas.microsoft.com/office/powerpoint/2010/main" val="3543107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an excavation having water pumped out of it.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22</a:t>
            </a:fld>
            <a:endParaRPr lang="en-US"/>
          </a:p>
        </p:txBody>
      </p:sp>
    </p:spTree>
    <p:extLst>
      <p:ext uri="{BB962C8B-B14F-4D97-AF65-F5344CB8AC3E}">
        <p14:creationId xmlns:p14="http://schemas.microsoft.com/office/powerpoint/2010/main" val="2370616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definition is from OSHA. A trench is generally deeper than it is wide, but not more than 15 ft. wide at the bottom. A trench can also be made by having forms or other structures inside an excavation.</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24</a:t>
            </a:fld>
            <a:endParaRPr lang="en-US"/>
          </a:p>
        </p:txBody>
      </p:sp>
    </p:spTree>
    <p:extLst>
      <p:ext uri="{BB962C8B-B14F-4D97-AF65-F5344CB8AC3E}">
        <p14:creationId xmlns:p14="http://schemas.microsoft.com/office/powerpoint/2010/main" val="250821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required OSHA Susan Harwood grant disclaimer</a:t>
            </a:r>
            <a:endParaRPr lang="en-US" dirty="0"/>
          </a:p>
        </p:txBody>
      </p:sp>
      <p:sp>
        <p:nvSpPr>
          <p:cNvPr id="4" name="Slide Number Placeholder 3"/>
          <p:cNvSpPr>
            <a:spLocks noGrp="1"/>
          </p:cNvSpPr>
          <p:nvPr>
            <p:ph type="sldNum" sz="quarter" idx="5"/>
          </p:nvPr>
        </p:nvSpPr>
        <p:spPr/>
        <p:txBody>
          <a:bodyPr/>
          <a:lstStyle/>
          <a:p>
            <a:fld id="{7EE71FFD-6856-42C9-A591-5AC71D0806B0}" type="slidenum">
              <a:rPr lang="en-US" smtClean="0"/>
              <a:t>2</a:t>
            </a:fld>
            <a:endParaRPr lang="en-US"/>
          </a:p>
        </p:txBody>
      </p:sp>
    </p:spTree>
    <p:extLst>
      <p:ext uri="{BB962C8B-B14F-4D97-AF65-F5344CB8AC3E}">
        <p14:creationId xmlns:p14="http://schemas.microsoft.com/office/powerpoint/2010/main" val="30463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Photo on the left used with permission from David Ponder.</a:t>
            </a:r>
            <a:endParaRPr lang="en-US" dirty="0">
              <a:effectLst/>
            </a:endParaRPr>
          </a:p>
          <a:p>
            <a:r>
              <a:rPr lang="en-US" sz="1200" kern="1200" dirty="0">
                <a:solidFill>
                  <a:schemeClr val="tx1"/>
                </a:solidFill>
                <a:effectLst/>
                <a:latin typeface="+mn-lt"/>
                <a:ea typeface="+mn-ea"/>
                <a:cs typeface="+mn-cs"/>
              </a:rPr>
              <a:t>Photo on the right used with permission from Benjamin </a:t>
            </a:r>
            <a:r>
              <a:rPr lang="en-US" sz="1200" kern="1200" dirty="0" err="1">
                <a:solidFill>
                  <a:schemeClr val="tx1"/>
                </a:solidFill>
                <a:effectLst/>
                <a:latin typeface="+mn-lt"/>
                <a:ea typeface="+mn-ea"/>
                <a:cs typeface="+mn-cs"/>
              </a:rPr>
              <a:t>Yaney</a:t>
            </a:r>
            <a:r>
              <a:rPr lang="en-US" sz="1200" kern="1200" dirty="0">
                <a:solidFill>
                  <a:schemeClr val="tx1"/>
                </a:solidFill>
                <a:effectLst/>
                <a:latin typeface="+mn-lt"/>
                <a:ea typeface="+mn-ea"/>
                <a:cs typeface="+mn-cs"/>
              </a:rPr>
              <a:t>.</a:t>
            </a:r>
            <a:endParaRPr lang="en-US" dirty="0">
              <a:effectLst/>
            </a:endParaRPr>
          </a:p>
        </p:txBody>
      </p:sp>
      <p:sp>
        <p:nvSpPr>
          <p:cNvPr id="4" name="Slide Number Placeholder 3"/>
          <p:cNvSpPr>
            <a:spLocks noGrp="1"/>
          </p:cNvSpPr>
          <p:nvPr>
            <p:ph type="sldNum" sz="quarter" idx="10"/>
          </p:nvPr>
        </p:nvSpPr>
        <p:spPr/>
        <p:txBody>
          <a:bodyPr/>
          <a:lstStyle/>
          <a:p>
            <a:fld id="{7EE71FFD-6856-42C9-A591-5AC71D0806B0}" type="slidenum">
              <a:rPr lang="en-US" smtClean="0"/>
              <a:t>25</a:t>
            </a:fld>
            <a:endParaRPr lang="en-US"/>
          </a:p>
        </p:txBody>
      </p:sp>
    </p:spTree>
    <p:extLst>
      <p:ext uri="{BB962C8B-B14F-4D97-AF65-F5344CB8AC3E}">
        <p14:creationId xmlns:p14="http://schemas.microsoft.com/office/powerpoint/2010/main" val="1355538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full OSHA definition includes “the loss of soil from under a trench shield or support system, and its sudden movement into the excavation, either by falling or sliding”</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26</a:t>
            </a:fld>
            <a:endParaRPr lang="en-US"/>
          </a:p>
        </p:txBody>
      </p:sp>
    </p:spTree>
    <p:extLst>
      <p:ext uri="{BB962C8B-B14F-4D97-AF65-F5344CB8AC3E}">
        <p14:creationId xmlns:p14="http://schemas.microsoft.com/office/powerpoint/2010/main" val="710207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was a trench that had caved in. </a:t>
            </a:r>
            <a:endParaRPr lang="en-US" dirty="0">
              <a:effectLst/>
            </a:endParaRPr>
          </a:p>
          <a:p>
            <a:r>
              <a:rPr lang="en-US" sz="1200" kern="1200" dirty="0">
                <a:solidFill>
                  <a:schemeClr val="tx1"/>
                </a:solidFill>
                <a:effectLst/>
                <a:latin typeface="+mn-lt"/>
                <a:ea typeface="+mn-ea"/>
                <a:cs typeface="+mn-cs"/>
              </a:rPr>
              <a:t>Photo credit – NIOSH Michigan Case Report: 04MI160. </a:t>
            </a:r>
            <a:r>
              <a:rPr lang="en-US" sz="1200" u="sng" kern="1200" dirty="0">
                <a:solidFill>
                  <a:schemeClr val="tx1"/>
                </a:solidFill>
                <a:effectLst/>
                <a:latin typeface="+mn-lt"/>
                <a:ea typeface="+mn-ea"/>
                <a:cs typeface="+mn-cs"/>
                <a:hlinkClick r:id="rId3"/>
              </a:rPr>
              <a:t>http://www.cdc.gov/niosh/face/stateface/mi/04mi160.html</a:t>
            </a:r>
            <a:endParaRPr lang="en-US" dirty="0">
              <a:effectLst/>
            </a:endParaRPr>
          </a:p>
        </p:txBody>
      </p:sp>
      <p:sp>
        <p:nvSpPr>
          <p:cNvPr id="4" name="Slide Number Placeholder 3"/>
          <p:cNvSpPr>
            <a:spLocks noGrp="1"/>
          </p:cNvSpPr>
          <p:nvPr>
            <p:ph type="sldNum" sz="quarter" idx="10"/>
          </p:nvPr>
        </p:nvSpPr>
        <p:spPr/>
        <p:txBody>
          <a:bodyPr/>
          <a:lstStyle/>
          <a:p>
            <a:fld id="{7EE71FFD-6856-42C9-A591-5AC71D0806B0}" type="slidenum">
              <a:rPr lang="en-US" smtClean="0"/>
              <a:t>27</a:t>
            </a:fld>
            <a:endParaRPr lang="en-US"/>
          </a:p>
        </p:txBody>
      </p:sp>
    </p:spTree>
    <p:extLst>
      <p:ext uri="{BB962C8B-B14F-4D97-AF65-F5344CB8AC3E}">
        <p14:creationId xmlns:p14="http://schemas.microsoft.com/office/powerpoint/2010/main" val="21830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definition is from OSHA. An example of a hazardous atmosphere would be carbon monoxide from vehicle or fueled equipment exhaust.</a:t>
            </a:r>
            <a:endParaRPr lang="en-US" dirty="0">
              <a:effectLst/>
            </a:endParaRPr>
          </a:p>
        </p:txBody>
      </p:sp>
      <p:sp>
        <p:nvSpPr>
          <p:cNvPr id="4" name="Slide Number Placeholder 3"/>
          <p:cNvSpPr>
            <a:spLocks noGrp="1"/>
          </p:cNvSpPr>
          <p:nvPr>
            <p:ph type="sldNum" sz="quarter" idx="10"/>
          </p:nvPr>
        </p:nvSpPr>
        <p:spPr/>
        <p:txBody>
          <a:bodyPr/>
          <a:lstStyle/>
          <a:p>
            <a:fld id="{7EE71FFD-6856-42C9-A591-5AC71D0806B0}" type="slidenum">
              <a:rPr lang="en-US" smtClean="0"/>
              <a:t>28</a:t>
            </a:fld>
            <a:endParaRPr lang="en-US"/>
          </a:p>
        </p:txBody>
      </p:sp>
    </p:spTree>
    <p:extLst>
      <p:ext uri="{BB962C8B-B14F-4D97-AF65-F5344CB8AC3E}">
        <p14:creationId xmlns:p14="http://schemas.microsoft.com/office/powerpoint/2010/main" val="3574557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definition is from OSHA. OSHA also says that “Protective systems include support systems, sloping and benching systems, shield systems, and other systems that provide the necessary protection.”</a:t>
            </a:r>
            <a:endParaRPr lang="en-US" dirty="0">
              <a:effectLst/>
            </a:endParaRPr>
          </a:p>
        </p:txBody>
      </p:sp>
      <p:sp>
        <p:nvSpPr>
          <p:cNvPr id="4" name="Slide Number Placeholder 3"/>
          <p:cNvSpPr>
            <a:spLocks noGrp="1"/>
          </p:cNvSpPr>
          <p:nvPr>
            <p:ph type="sldNum" sz="quarter" idx="10"/>
          </p:nvPr>
        </p:nvSpPr>
        <p:spPr/>
        <p:txBody>
          <a:bodyPr/>
          <a:lstStyle/>
          <a:p>
            <a:fld id="{7EE71FFD-6856-42C9-A591-5AC71D0806B0}" type="slidenum">
              <a:rPr lang="en-US" smtClean="0"/>
              <a:t>29</a:t>
            </a:fld>
            <a:endParaRPr lang="en-US"/>
          </a:p>
        </p:txBody>
      </p:sp>
    </p:spTree>
    <p:extLst>
      <p:ext uri="{BB962C8B-B14F-4D97-AF65-F5344CB8AC3E}">
        <p14:creationId xmlns:p14="http://schemas.microsoft.com/office/powerpoint/2010/main" val="2506594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Left photo-an example of sloping the walls/faces of an excavation to eliminate the potential for cave-ins.</a:t>
            </a:r>
            <a:endParaRPr lang="en-US" dirty="0">
              <a:effectLst/>
            </a:endParaRPr>
          </a:p>
          <a:p>
            <a:r>
              <a:rPr lang="en-US" sz="1200" kern="1200" dirty="0">
                <a:solidFill>
                  <a:schemeClr val="tx1"/>
                </a:solidFill>
                <a:effectLst/>
                <a:latin typeface="+mn-lt"/>
                <a:ea typeface="+mn-ea"/>
                <a:cs typeface="+mn-cs"/>
              </a:rPr>
              <a:t>Photo used with permission from Benjamin </a:t>
            </a:r>
            <a:r>
              <a:rPr lang="en-US" sz="1200" kern="1200" dirty="0" err="1">
                <a:solidFill>
                  <a:schemeClr val="tx1"/>
                </a:solidFill>
                <a:effectLst/>
                <a:latin typeface="+mn-lt"/>
                <a:ea typeface="+mn-ea"/>
                <a:cs typeface="+mn-cs"/>
              </a:rPr>
              <a:t>Yaney</a:t>
            </a:r>
            <a:r>
              <a:rPr lang="en-US" sz="1200" kern="1200" dirty="0">
                <a:solidFill>
                  <a:schemeClr val="tx1"/>
                </a:solidFill>
                <a:effectLst/>
                <a:latin typeface="+mn-lt"/>
                <a:ea typeface="+mn-ea"/>
                <a:cs typeface="+mn-cs"/>
              </a:rPr>
              <a:t>.</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Center photo-an example of shielding, using a trench box to protect the workers inside from the walls caving-in. </a:t>
            </a:r>
            <a:endParaRPr lang="en-US" dirty="0">
              <a:effectLst/>
            </a:endParaRPr>
          </a:p>
          <a:p>
            <a:r>
              <a:rPr lang="en-US" sz="1200" kern="1200" dirty="0">
                <a:solidFill>
                  <a:schemeClr val="tx1"/>
                </a:solidFill>
                <a:effectLst/>
                <a:latin typeface="+mn-lt"/>
                <a:ea typeface="+mn-ea"/>
                <a:cs typeface="+mn-cs"/>
              </a:rPr>
              <a:t>Shielding photo credit – David Ponder.</a:t>
            </a:r>
            <a:endParaRPr lang="en-US" dirty="0">
              <a:effectLst/>
            </a:endParaRPr>
          </a:p>
          <a:p>
            <a:r>
              <a:rPr lang="en-US" dirty="0">
                <a:effectLst/>
              </a:rPr>
              <a:t> </a:t>
            </a:r>
          </a:p>
          <a:p>
            <a:r>
              <a:rPr lang="en-US" sz="1200" kern="1200" dirty="0">
                <a:solidFill>
                  <a:schemeClr val="tx1"/>
                </a:solidFill>
                <a:effectLst/>
                <a:latin typeface="+mn-lt"/>
                <a:ea typeface="+mn-ea"/>
                <a:cs typeface="+mn-cs"/>
              </a:rPr>
              <a:t>Right photo-an example of hydraulic shoring. Its purpose is bracing the walls of a trench excavation to support them, so they don’t cave-in.</a:t>
            </a:r>
            <a:endParaRPr lang="en-US" dirty="0">
              <a:effectLst/>
            </a:endParaRPr>
          </a:p>
          <a:p>
            <a:r>
              <a:rPr lang="en-US" sz="1200" kern="1200" dirty="0">
                <a:solidFill>
                  <a:schemeClr val="tx1"/>
                </a:solidFill>
                <a:effectLst/>
                <a:latin typeface="+mn-lt"/>
                <a:ea typeface="+mn-ea"/>
                <a:cs typeface="+mn-cs"/>
              </a:rPr>
              <a:t>Shoring photo credit – David Ponder.</a:t>
            </a:r>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30</a:t>
            </a:fld>
            <a:endParaRPr lang="en-US"/>
          </a:p>
        </p:txBody>
      </p:sp>
    </p:spTree>
    <p:extLst>
      <p:ext uri="{BB962C8B-B14F-4D97-AF65-F5344CB8AC3E}">
        <p14:creationId xmlns:p14="http://schemas.microsoft.com/office/powerpoint/2010/main" val="817114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data from the Bureau of Labor Statistics shows the number of fatalities in construction trenching and excavation work from 2013 to 2017, a five-year period. It is not an insignificant number-in 2016 there was a death an average of every other week. Many OSHA education and training groups focus on falls and excavation and trenching safety as they assist employers.</a:t>
            </a:r>
            <a:endParaRPr lang="en-US" dirty="0">
              <a:effectLst/>
            </a:endParaRPr>
          </a:p>
        </p:txBody>
      </p:sp>
      <p:sp>
        <p:nvSpPr>
          <p:cNvPr id="4" name="Slide Number Placeholder 3"/>
          <p:cNvSpPr>
            <a:spLocks noGrp="1"/>
          </p:cNvSpPr>
          <p:nvPr>
            <p:ph type="sldNum" sz="quarter" idx="10"/>
          </p:nvPr>
        </p:nvSpPr>
        <p:spPr/>
        <p:txBody>
          <a:bodyPr/>
          <a:lstStyle/>
          <a:p>
            <a:fld id="{7EE71FFD-6856-42C9-A591-5AC71D0806B0}" type="slidenum">
              <a:rPr lang="en-US" smtClean="0"/>
              <a:t>31</a:t>
            </a:fld>
            <a:endParaRPr lang="en-US"/>
          </a:p>
        </p:txBody>
      </p:sp>
    </p:spTree>
    <p:extLst>
      <p:ext uri="{BB962C8B-B14F-4D97-AF65-F5344CB8AC3E}">
        <p14:creationId xmlns:p14="http://schemas.microsoft.com/office/powerpoint/2010/main" val="2699972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data from the Bureau of Labor Statistics concerns serious injuries over a 7-year period. Median days lost is a metric indicating the relative severity of injuries and 3 of the 7 years show a median of 30 or more days off for trenching and excavation injuries. The impact of any serious injury is great on the injured employee and the company, but imagine your coworker getting hurt so seriously that it takes a couple months before they can work again. Do you think they’ll be itching to get back in a trench or excavation?</a:t>
            </a:r>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32</a:t>
            </a:fld>
            <a:endParaRPr lang="en-US"/>
          </a:p>
        </p:txBody>
      </p:sp>
    </p:spTree>
    <p:extLst>
      <p:ext uri="{BB962C8B-B14F-4D97-AF65-F5344CB8AC3E}">
        <p14:creationId xmlns:p14="http://schemas.microsoft.com/office/powerpoint/2010/main" val="2958579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list from OSHA’s online severe injury reports specifies 12 different types of injuries reported from trench and excavation work in 81 serious injuries since 2015. The most commonly occurring are fractures, then soreness, traumatic, internal and concussion injuries.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33</a:t>
            </a:fld>
            <a:endParaRPr lang="en-US"/>
          </a:p>
        </p:txBody>
      </p:sp>
    </p:spTree>
    <p:extLst>
      <p:ext uri="{BB962C8B-B14F-4D97-AF65-F5344CB8AC3E}">
        <p14:creationId xmlns:p14="http://schemas.microsoft.com/office/powerpoint/2010/main" val="3591225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list from OSHA’s online severe injury reports show 7 different types of events that led to 81 serious injuries since 2015. All events have to do with walking/working surfaces or cave-ins. A fall into a trench that is 6 ft. or deeper is also a fall to lower level injury. It is safe to assume that some falls from heights or onto lower levels and some falls into excavations are placed into only one of the categories, thus showing less occurrence in records than.</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Looking at the numbers, from 2015-2017 there averaged a little over 20 fatalities while there averaged a little under 20 serious injuries per year. What that tells us is that cave-in and falling hazards should always be corrected because over half the serious injuries are likely to result in death.</a:t>
            </a:r>
            <a:endParaRPr lang="en-US" dirty="0">
              <a:effectLst/>
            </a:endParaRPr>
          </a:p>
        </p:txBody>
      </p:sp>
      <p:sp>
        <p:nvSpPr>
          <p:cNvPr id="4" name="Slide Number Placeholder 3"/>
          <p:cNvSpPr>
            <a:spLocks noGrp="1"/>
          </p:cNvSpPr>
          <p:nvPr>
            <p:ph type="sldNum" sz="quarter" idx="10"/>
          </p:nvPr>
        </p:nvSpPr>
        <p:spPr/>
        <p:txBody>
          <a:bodyPr/>
          <a:lstStyle/>
          <a:p>
            <a:fld id="{7EE71FFD-6856-42C9-A591-5AC71D0806B0}" type="slidenum">
              <a:rPr lang="en-US" smtClean="0"/>
              <a:t>34</a:t>
            </a:fld>
            <a:endParaRPr lang="en-US"/>
          </a:p>
        </p:txBody>
      </p:sp>
    </p:spTree>
    <p:extLst>
      <p:ext uri="{BB962C8B-B14F-4D97-AF65-F5344CB8AC3E}">
        <p14:creationId xmlns:p14="http://schemas.microsoft.com/office/powerpoint/2010/main" val="128020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is not to scare you and ensure you never go in a trench or excavation, just to ensure that you are safe when you do.</a:t>
            </a:r>
            <a:endParaRPr lang="en-US" dirty="0">
              <a:effectLst/>
            </a:endParaRPr>
          </a:p>
        </p:txBody>
      </p:sp>
      <p:sp>
        <p:nvSpPr>
          <p:cNvPr id="4" name="Slide Number Placeholder 3"/>
          <p:cNvSpPr>
            <a:spLocks noGrp="1"/>
          </p:cNvSpPr>
          <p:nvPr>
            <p:ph type="sldNum" sz="quarter" idx="10"/>
          </p:nvPr>
        </p:nvSpPr>
        <p:spPr/>
        <p:txBody>
          <a:bodyPr/>
          <a:lstStyle/>
          <a:p>
            <a:fld id="{7EE71FFD-6856-42C9-A591-5AC71D0806B0}" type="slidenum">
              <a:rPr lang="en-US" smtClean="0"/>
              <a:t>3</a:t>
            </a:fld>
            <a:endParaRPr lang="en-US"/>
          </a:p>
        </p:txBody>
      </p:sp>
    </p:spTree>
    <p:extLst>
      <p:ext uri="{BB962C8B-B14F-4D97-AF65-F5344CB8AC3E}">
        <p14:creationId xmlns:p14="http://schemas.microsoft.com/office/powerpoint/2010/main" val="3523673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table shows the direct cost to employers for not following regulations in 1926.651 and 652-over $7.5M for the period between October 2018 through September 2019! This is but one aspect of cost when it comes to unsafe trench and excavation work. Other costs include:</a:t>
            </a:r>
          </a:p>
          <a:p>
            <a:pPr lvl="0"/>
            <a:r>
              <a:rPr lang="en-US" sz="1200" kern="1200" dirty="0">
                <a:solidFill>
                  <a:schemeClr val="tx1"/>
                </a:solidFill>
                <a:effectLst/>
                <a:latin typeface="+mn-lt"/>
                <a:ea typeface="+mn-ea"/>
                <a:cs typeface="+mn-cs"/>
              </a:rPr>
              <a:t>Medical costs for injuries</a:t>
            </a:r>
          </a:p>
          <a:p>
            <a:pPr lvl="0"/>
            <a:r>
              <a:rPr lang="en-US" sz="1200" kern="1200" dirty="0">
                <a:solidFill>
                  <a:schemeClr val="tx1"/>
                </a:solidFill>
                <a:effectLst/>
                <a:latin typeface="+mn-lt"/>
                <a:ea typeface="+mn-ea"/>
                <a:cs typeface="+mn-cs"/>
              </a:rPr>
              <a:t>Additional labor and training after an injury</a:t>
            </a:r>
          </a:p>
          <a:p>
            <a:pPr lvl="0"/>
            <a:r>
              <a:rPr lang="en-US" sz="1200" kern="1200" dirty="0">
                <a:solidFill>
                  <a:schemeClr val="tx1"/>
                </a:solidFill>
                <a:effectLst/>
                <a:latin typeface="+mn-lt"/>
                <a:ea typeface="+mn-ea"/>
                <a:cs typeface="+mn-cs"/>
              </a:rPr>
              <a:t>Lost productivity, morale</a:t>
            </a:r>
          </a:p>
          <a:p>
            <a:pPr lvl="0"/>
            <a:r>
              <a:rPr lang="en-US" sz="1200" kern="1200" dirty="0">
                <a:solidFill>
                  <a:schemeClr val="tx1"/>
                </a:solidFill>
                <a:effectLst/>
                <a:latin typeface="+mn-lt"/>
                <a:ea typeface="+mn-ea"/>
                <a:cs typeface="+mn-cs"/>
              </a:rPr>
              <a:t>Increased overhead</a:t>
            </a:r>
          </a:p>
          <a:p>
            <a:pPr lvl="0"/>
            <a:r>
              <a:rPr lang="en-US" sz="1200" kern="1200" dirty="0">
                <a:solidFill>
                  <a:schemeClr val="tx1"/>
                </a:solidFill>
                <a:effectLst/>
                <a:latin typeface="+mn-lt"/>
                <a:ea typeface="+mn-ea"/>
                <a:cs typeface="+mn-cs"/>
              </a:rPr>
              <a:t>Insurance costs</a:t>
            </a:r>
          </a:p>
          <a:p>
            <a:r>
              <a:rPr lang="en-US" sz="1200" kern="1200" dirty="0">
                <a:solidFill>
                  <a:schemeClr val="tx1"/>
                </a:solidFill>
                <a:effectLst/>
                <a:latin typeface="+mn-lt"/>
                <a:ea typeface="+mn-ea"/>
                <a:cs typeface="+mn-cs"/>
              </a:rPr>
              <a:t>Lost earnings</a:t>
            </a:r>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35</a:t>
            </a:fld>
            <a:endParaRPr lang="en-US"/>
          </a:p>
        </p:txBody>
      </p:sp>
    </p:spTree>
    <p:extLst>
      <p:ext uri="{BB962C8B-B14F-4D97-AF65-F5344CB8AC3E}">
        <p14:creationId xmlns:p14="http://schemas.microsoft.com/office/powerpoint/2010/main" val="1562123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Underground utilities-damaged underground utilities can be costly and slow to repair and can carry some of the following hazards:</a:t>
            </a:r>
          </a:p>
          <a:p>
            <a:pPr lvl="0"/>
            <a:r>
              <a:rPr lang="en-US" sz="1200" kern="1200" dirty="0">
                <a:solidFill>
                  <a:schemeClr val="tx1"/>
                </a:solidFill>
                <a:effectLst/>
                <a:latin typeface="+mn-lt"/>
                <a:ea typeface="+mn-ea"/>
                <a:cs typeface="+mn-cs"/>
              </a:rPr>
              <a:t>Natural gas-explosive, flammable, displaces oxygen</a:t>
            </a:r>
          </a:p>
          <a:p>
            <a:pPr lvl="0"/>
            <a:r>
              <a:rPr lang="en-US" sz="1200" kern="1200" dirty="0">
                <a:solidFill>
                  <a:schemeClr val="tx1"/>
                </a:solidFill>
                <a:effectLst/>
                <a:latin typeface="+mn-lt"/>
                <a:ea typeface="+mn-ea"/>
                <a:cs typeface="+mn-cs"/>
              </a:rPr>
              <a:t>Sewer-toxic</a:t>
            </a:r>
          </a:p>
          <a:p>
            <a:pPr lvl="0"/>
            <a:r>
              <a:rPr lang="en-US" sz="1200" kern="1200" dirty="0">
                <a:solidFill>
                  <a:schemeClr val="tx1"/>
                </a:solidFill>
                <a:effectLst/>
                <a:latin typeface="+mn-lt"/>
                <a:ea typeface="+mn-ea"/>
                <a:cs typeface="+mn-cs"/>
              </a:rPr>
              <a:t>Water-weakens excavation walls, is a drowning hazard, can impede egressing the trench</a:t>
            </a:r>
          </a:p>
          <a:p>
            <a:pPr lvl="0"/>
            <a:r>
              <a:rPr lang="en-US" sz="1200" kern="1200" dirty="0">
                <a:solidFill>
                  <a:schemeClr val="tx1"/>
                </a:solidFill>
                <a:effectLst/>
                <a:latin typeface="+mn-lt"/>
                <a:ea typeface="+mn-ea"/>
                <a:cs typeface="+mn-cs"/>
              </a:rPr>
              <a:t>Electric-electrocution</a:t>
            </a:r>
          </a:p>
          <a:p>
            <a:pPr lvl="0"/>
            <a:r>
              <a:rPr lang="en-US" sz="1200" kern="1200" dirty="0">
                <a:solidFill>
                  <a:schemeClr val="tx1"/>
                </a:solidFill>
                <a:effectLst/>
                <a:latin typeface="+mn-lt"/>
                <a:ea typeface="+mn-ea"/>
                <a:cs typeface="+mn-cs"/>
              </a:rPr>
              <a:t>Communication-electrocution</a:t>
            </a:r>
          </a:p>
          <a:p>
            <a:pPr lvl="0"/>
            <a:r>
              <a:rPr lang="en-US" sz="1200" kern="1200" dirty="0">
                <a:solidFill>
                  <a:schemeClr val="tx1"/>
                </a:solidFill>
                <a:effectLst/>
                <a:latin typeface="+mn-lt"/>
                <a:ea typeface="+mn-ea"/>
                <a:cs typeface="+mn-cs"/>
              </a:rPr>
              <a:t>Stormwater-can hamper erosion control, is a drowning hazard, and may carry chemicals</a:t>
            </a: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Photo-an example of a broken water line.</a:t>
            </a:r>
            <a:endParaRPr lang="en-US" dirty="0">
              <a:effectLst/>
            </a:endParaRPr>
          </a:p>
          <a:p>
            <a:r>
              <a:rPr lang="en-US" sz="1200" kern="1200" dirty="0">
                <a:solidFill>
                  <a:schemeClr val="tx1"/>
                </a:solidFill>
                <a:effectLst/>
                <a:latin typeface="+mn-lt"/>
                <a:ea typeface="+mn-ea"/>
                <a:cs typeface="+mn-cs"/>
              </a:rPr>
              <a:t>Photo used with permission from Benjamin </a:t>
            </a:r>
            <a:r>
              <a:rPr lang="en-US" sz="1200" kern="1200" dirty="0" err="1">
                <a:solidFill>
                  <a:schemeClr val="tx1"/>
                </a:solidFill>
                <a:effectLst/>
                <a:latin typeface="+mn-lt"/>
                <a:ea typeface="+mn-ea"/>
                <a:cs typeface="+mn-cs"/>
              </a:rPr>
              <a:t>Yaney</a:t>
            </a:r>
            <a:r>
              <a:rPr lang="en-US" sz="1200" kern="1200" dirty="0">
                <a:solidFill>
                  <a:schemeClr val="tx1"/>
                </a:solidFill>
                <a:effectLst/>
                <a:latin typeface="+mn-lt"/>
                <a:ea typeface="+mn-ea"/>
                <a:cs typeface="+mn-cs"/>
              </a:rPr>
              <a:t>.</a:t>
            </a:r>
            <a:endParaRPr lang="en-US" dirty="0">
              <a:effectLst/>
            </a:endParaRPr>
          </a:p>
        </p:txBody>
      </p:sp>
      <p:sp>
        <p:nvSpPr>
          <p:cNvPr id="4" name="Slide Number Placeholder 3"/>
          <p:cNvSpPr>
            <a:spLocks noGrp="1"/>
          </p:cNvSpPr>
          <p:nvPr>
            <p:ph type="sldNum" sz="quarter" idx="10"/>
          </p:nvPr>
        </p:nvSpPr>
        <p:spPr/>
        <p:txBody>
          <a:bodyPr/>
          <a:lstStyle/>
          <a:p>
            <a:fld id="{7EE71FFD-6856-42C9-A591-5AC71D0806B0}" type="slidenum">
              <a:rPr lang="en-US" smtClean="0"/>
              <a:t>36</a:t>
            </a:fld>
            <a:endParaRPr lang="en-US"/>
          </a:p>
        </p:txBody>
      </p:sp>
    </p:spTree>
    <p:extLst>
      <p:ext uri="{BB962C8B-B14F-4D97-AF65-F5344CB8AC3E}">
        <p14:creationId xmlns:p14="http://schemas.microsoft.com/office/powerpoint/2010/main" val="1205214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Access &amp; egress-not having a safe way into or out of an excavation is a hazard.</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If workers need to evacuate an excavation, their exit cannot be a hundred feet away because it would take too long for them to get out.</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Workers cannot be expected to climb out of a trench using the walls, utilities or other equipment-they could easily trip, slip or fall and get injured.</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If the means of entrance or exit is not designed correctly and fails, workers could get crushed or pinned by soil or equipment.</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Photo credit – </a:t>
            </a:r>
            <a:r>
              <a:rPr lang="en-US" sz="1200" dirty="0">
                <a:effectLst/>
              </a:rPr>
              <a:t>MNOSHA</a:t>
            </a:r>
            <a:endParaRPr lang="en-US" dirty="0">
              <a:effectLst/>
            </a:endParaRPr>
          </a:p>
          <a:p>
            <a:r>
              <a:rPr lang="en-US" sz="1200" u="sng" kern="1200" dirty="0">
                <a:solidFill>
                  <a:schemeClr val="tx1"/>
                </a:solidFill>
                <a:effectLst/>
                <a:latin typeface="+mn-lt"/>
                <a:ea typeface="+mn-ea"/>
                <a:cs typeface="+mn-cs"/>
                <a:hlinkClick r:id="rId3"/>
              </a:rPr>
              <a:t>https://dli.mn.gov/sites/default/files/pdf/construc_sem_excavation_trenching_0317.pdf</a:t>
            </a:r>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37</a:t>
            </a:fld>
            <a:endParaRPr lang="en-US"/>
          </a:p>
        </p:txBody>
      </p:sp>
    </p:spTree>
    <p:extLst>
      <p:ext uri="{BB962C8B-B14F-4D97-AF65-F5344CB8AC3E}">
        <p14:creationId xmlns:p14="http://schemas.microsoft.com/office/powerpoint/2010/main" val="2109463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Equipment &amp; vehicular traffic-vehicles around trenches and excavations are also hazards. This may include traffic as well as equipment on the job site.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Any vehicle accidentally entering a trench or excavation is bad for the driver and anyone working in the area.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Soil, rocks or other debris that is removed from the excavation can fall and cause injuries to workers nearby.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times, it can be difficult for equipment operators to be aware of </a:t>
            </a:r>
            <a:r>
              <a:rPr lang="en-US" sz="1200" i="1" kern="1200" dirty="0">
                <a:solidFill>
                  <a:schemeClr val="tx1"/>
                </a:solidFill>
                <a:effectLst/>
                <a:latin typeface="+mn-lt"/>
                <a:ea typeface="+mn-ea"/>
                <a:cs typeface="+mn-cs"/>
              </a:rPr>
              <a:t>who </a:t>
            </a:r>
            <a:r>
              <a:rPr lang="en-US" sz="1200" kern="1200" dirty="0">
                <a:solidFill>
                  <a:schemeClr val="tx1"/>
                </a:solidFill>
                <a:effectLst/>
                <a:latin typeface="+mn-lt"/>
                <a:ea typeface="+mn-ea"/>
                <a:cs typeface="+mn-cs"/>
              </a:rPr>
              <a:t>is in their work area because they are focused on </a:t>
            </a:r>
            <a:r>
              <a:rPr lang="en-US" sz="1200" i="1" kern="1200" dirty="0">
                <a:solidFill>
                  <a:schemeClr val="tx1"/>
                </a:solidFill>
                <a:effectLst/>
                <a:latin typeface="+mn-lt"/>
                <a:ea typeface="+mn-ea"/>
                <a:cs typeface="+mn-cs"/>
              </a:rPr>
              <a:t>what </a:t>
            </a:r>
            <a:r>
              <a:rPr lang="en-US" sz="1200" kern="1200" dirty="0">
                <a:solidFill>
                  <a:schemeClr val="tx1"/>
                </a:solidFill>
                <a:effectLst/>
                <a:latin typeface="+mn-lt"/>
                <a:ea typeface="+mn-ea"/>
                <a:cs typeface="+mn-cs"/>
              </a:rPr>
              <a:t>they are working on. Trenches and excavations can also be small, crowded spaces, so struck by hazards are likely to be present.</a:t>
            </a: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Photo used with permission from David Ponder.</a:t>
            </a:r>
            <a:endParaRPr lang="en-US" dirty="0">
              <a:effectLst/>
            </a:endParaRPr>
          </a:p>
        </p:txBody>
      </p:sp>
      <p:sp>
        <p:nvSpPr>
          <p:cNvPr id="4" name="Slide Number Placeholder 3"/>
          <p:cNvSpPr>
            <a:spLocks noGrp="1"/>
          </p:cNvSpPr>
          <p:nvPr>
            <p:ph type="sldNum" sz="quarter" idx="10"/>
          </p:nvPr>
        </p:nvSpPr>
        <p:spPr/>
        <p:txBody>
          <a:bodyPr/>
          <a:lstStyle/>
          <a:p>
            <a:fld id="{7EE71FFD-6856-42C9-A591-5AC71D0806B0}" type="slidenum">
              <a:rPr lang="en-US" smtClean="0"/>
              <a:t>38</a:t>
            </a:fld>
            <a:endParaRPr lang="en-US"/>
          </a:p>
        </p:txBody>
      </p:sp>
    </p:spTree>
    <p:extLst>
      <p:ext uri="{BB962C8B-B14F-4D97-AF65-F5344CB8AC3E}">
        <p14:creationId xmlns:p14="http://schemas.microsoft.com/office/powerpoint/2010/main" val="4284752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Hazardous atmosphere-vapors, dust or fumes in the air can displace oxygen, be toxic to breathe or may ignite and burn or explode. Knowing what might be in the atmosphere will help workers know what hazards might exist. If hazardous atmospheres are present, a lack of rescue plan or equipment is a hazard as well.</a:t>
            </a:r>
            <a:endParaRPr lang="en-US" dirty="0">
              <a:effectLst/>
            </a:endParaRPr>
          </a:p>
        </p:txBody>
      </p:sp>
      <p:sp>
        <p:nvSpPr>
          <p:cNvPr id="4" name="Slide Number Placeholder 3"/>
          <p:cNvSpPr>
            <a:spLocks noGrp="1"/>
          </p:cNvSpPr>
          <p:nvPr>
            <p:ph type="sldNum" sz="quarter" idx="10"/>
          </p:nvPr>
        </p:nvSpPr>
        <p:spPr/>
        <p:txBody>
          <a:bodyPr/>
          <a:lstStyle/>
          <a:p>
            <a:fld id="{7EE71FFD-6856-42C9-A591-5AC71D0806B0}" type="slidenum">
              <a:rPr lang="en-US" smtClean="0"/>
              <a:t>39</a:t>
            </a:fld>
            <a:endParaRPr lang="en-US"/>
          </a:p>
        </p:txBody>
      </p:sp>
    </p:spTree>
    <p:extLst>
      <p:ext uri="{BB962C8B-B14F-4D97-AF65-F5344CB8AC3E}">
        <p14:creationId xmlns:p14="http://schemas.microsoft.com/office/powerpoint/2010/main" val="3990144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Water accumulation-excavations with accumulated </a:t>
            </a:r>
            <a:r>
              <a:rPr lang="en-US" sz="1200" i="1" kern="1200" dirty="0">
                <a:solidFill>
                  <a:schemeClr val="tx1"/>
                </a:solidFill>
                <a:effectLst/>
                <a:latin typeface="+mn-lt"/>
                <a:ea typeface="+mn-ea"/>
                <a:cs typeface="+mn-cs"/>
              </a:rPr>
              <a:t>or </a:t>
            </a:r>
            <a:r>
              <a:rPr lang="en-US" sz="1200" kern="1200" dirty="0">
                <a:solidFill>
                  <a:schemeClr val="tx1"/>
                </a:solidFill>
                <a:effectLst/>
                <a:latin typeface="+mn-lt"/>
                <a:ea typeface="+mn-ea"/>
                <a:cs typeface="+mn-cs"/>
              </a:rPr>
              <a:t>accumulating water or that are saturated are hazardous for workers.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If the water is deep enough, workers could drown if they fall, get stuck or can’t swim.</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Wet work areas always have slip hazards, and especially in trenches and excavations due to the uneven ground and likelihood of slick surfaces.</a:t>
            </a:r>
            <a:endParaRPr lang="en-US" dirty="0">
              <a:effectLst/>
            </a:endParaRPr>
          </a:p>
          <a:p>
            <a:r>
              <a:rPr lang="en-US" sz="1200" kern="1200" dirty="0">
                <a:solidFill>
                  <a:schemeClr val="tx1"/>
                </a:solidFill>
                <a:effectLst/>
                <a:latin typeface="+mn-lt"/>
                <a:ea typeface="+mn-ea"/>
                <a:cs typeface="+mn-cs"/>
              </a:rPr>
              <a:t>Water in an excavation may cause electrical tools and equipment to short out or not be sufficiently grounded, which are risks to workers.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Saturated soil can impede workers from exiting an excavation. It also has less supportive strength and can cause walls or other features to fail.</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Photo used with permission from David Ponder.</a:t>
            </a:r>
            <a:endParaRPr lang="en-US" dirty="0">
              <a:effectLst/>
            </a:endParaRPr>
          </a:p>
        </p:txBody>
      </p:sp>
      <p:sp>
        <p:nvSpPr>
          <p:cNvPr id="4" name="Slide Number Placeholder 3"/>
          <p:cNvSpPr>
            <a:spLocks noGrp="1"/>
          </p:cNvSpPr>
          <p:nvPr>
            <p:ph type="sldNum" sz="quarter" idx="10"/>
          </p:nvPr>
        </p:nvSpPr>
        <p:spPr/>
        <p:txBody>
          <a:bodyPr/>
          <a:lstStyle/>
          <a:p>
            <a:fld id="{7EE71FFD-6856-42C9-A591-5AC71D0806B0}" type="slidenum">
              <a:rPr lang="en-US" smtClean="0"/>
              <a:t>40</a:t>
            </a:fld>
            <a:endParaRPr lang="en-US"/>
          </a:p>
        </p:txBody>
      </p:sp>
    </p:spTree>
    <p:extLst>
      <p:ext uri="{BB962C8B-B14F-4D97-AF65-F5344CB8AC3E}">
        <p14:creationId xmlns:p14="http://schemas.microsoft.com/office/powerpoint/2010/main" val="1567580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Stability-there are inherent stability hazards in every excavation just due to the nature of digging in the ground.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Loose soil or rocks along the edges of excavations can fall and injure workers below.</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Surface encumbrances are any nearby structures that can become unstable due to the excavation-this can include trees, sidewalks, utility poles, or buildings for example. If any of those were to fall, slide, break or move unintentionally then workers nearby could get hurt.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Cave-ins are generally the most serious hazard associated with excavations and trenches. </a:t>
            </a:r>
            <a:endParaRPr lang="en-US" dirty="0">
              <a:effectLst/>
            </a:endParaRPr>
          </a:p>
          <a:p>
            <a:r>
              <a:rPr lang="en-US" sz="1200" kern="1200" dirty="0">
                <a:solidFill>
                  <a:schemeClr val="tx1"/>
                </a:solidFill>
                <a:effectLst/>
                <a:latin typeface="+mn-lt"/>
                <a:ea typeface="+mn-ea"/>
                <a:cs typeface="+mn-cs"/>
              </a:rPr>
              <a:t>Photo used with permission from Benjamin </a:t>
            </a:r>
            <a:r>
              <a:rPr lang="en-US" sz="1200" kern="1200" dirty="0" err="1">
                <a:solidFill>
                  <a:schemeClr val="tx1"/>
                </a:solidFill>
                <a:effectLst/>
                <a:latin typeface="+mn-lt"/>
                <a:ea typeface="+mn-ea"/>
                <a:cs typeface="+mn-cs"/>
              </a:rPr>
              <a:t>Yaney</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41</a:t>
            </a:fld>
            <a:endParaRPr lang="en-US"/>
          </a:p>
        </p:txBody>
      </p:sp>
    </p:spTree>
    <p:extLst>
      <p:ext uri="{BB962C8B-B14F-4D97-AF65-F5344CB8AC3E}">
        <p14:creationId xmlns:p14="http://schemas.microsoft.com/office/powerpoint/2010/main" val="1955308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Locating utilities--to prevent damage to underground installations, follow these three steps:</a:t>
            </a:r>
          </a:p>
          <a:p>
            <a:pPr lvl="0"/>
            <a:r>
              <a:rPr lang="en-US" sz="1200" kern="1200" dirty="0">
                <a:solidFill>
                  <a:schemeClr val="tx1"/>
                </a:solidFill>
                <a:effectLst/>
                <a:latin typeface="+mn-lt"/>
                <a:ea typeface="+mn-ea"/>
                <a:cs typeface="+mn-cs"/>
              </a:rPr>
              <a:t>Have utility companies locate and mark the utilities in the area where work is proposed</a:t>
            </a:r>
          </a:p>
          <a:p>
            <a:pPr lvl="0"/>
            <a:r>
              <a:rPr lang="en-US" sz="1200" kern="1200" dirty="0">
                <a:solidFill>
                  <a:schemeClr val="tx1"/>
                </a:solidFill>
                <a:effectLst/>
                <a:latin typeface="+mn-lt"/>
                <a:ea typeface="+mn-ea"/>
                <a:cs typeface="+mn-cs"/>
              </a:rPr>
              <a:t>If they cannot be located or marked, “pot hole” or use other detection methods to locate the utility. Pot holing is digging a small hole carefully and incrementally to find an underground utility that hasn’t been marked or had its location verified. Once uncovered, the location can be extrapolated. It may take multiple pot holes to accomplish this.</a:t>
            </a:r>
          </a:p>
          <a:p>
            <a:pPr lvl="0"/>
            <a:r>
              <a:rPr lang="en-US" sz="1200" kern="1200" dirty="0">
                <a:solidFill>
                  <a:schemeClr val="tx1"/>
                </a:solidFill>
                <a:effectLst/>
                <a:latin typeface="+mn-lt"/>
                <a:ea typeface="+mn-ea"/>
                <a:cs typeface="+mn-cs"/>
              </a:rPr>
              <a:t>When a utility is uncovered and inside an excavation, it must be supported, protected or removed as necessary to ensure worker safety.</a:t>
            </a:r>
          </a:p>
          <a:p>
            <a:r>
              <a:rPr lang="en-US" sz="1200" kern="1200" dirty="0">
                <a:solidFill>
                  <a:schemeClr val="tx1"/>
                </a:solidFill>
                <a:effectLst/>
                <a:latin typeface="+mn-lt"/>
                <a:ea typeface="+mn-ea"/>
                <a:cs typeface="+mn-cs"/>
              </a:rPr>
              <a:t>Photo credit- David Ponder</a:t>
            </a:r>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42</a:t>
            </a:fld>
            <a:endParaRPr lang="en-US"/>
          </a:p>
        </p:txBody>
      </p:sp>
    </p:spTree>
    <p:extLst>
      <p:ext uri="{BB962C8B-B14F-4D97-AF65-F5344CB8AC3E}">
        <p14:creationId xmlns:p14="http://schemas.microsoft.com/office/powerpoint/2010/main" val="951247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Ladders and ramps-proper ladder placement, ramp design and internal traffic control will eliminate many access and egress hazards.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All egress points must be located so that an employee in any part of the trench can reach one within 25 ft. of lateral movement. Ladders must be secured and extend at least 3 ft. above the excavation. If a ramp is used for equipment, it must be designed by a competent person qualified in structural design and there should be a traffic control plan if it will also be used by pedestrians.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This is a photo of a ladder inside of a trench box and extended above the trench. </a:t>
            </a:r>
            <a:endParaRPr lang="en-US" dirty="0">
              <a:effectLst/>
            </a:endParaRPr>
          </a:p>
          <a:p>
            <a:r>
              <a:rPr lang="en-US" sz="1200" kern="1200" dirty="0">
                <a:solidFill>
                  <a:schemeClr val="tx1"/>
                </a:solidFill>
                <a:effectLst/>
                <a:latin typeface="+mn-lt"/>
                <a:ea typeface="+mn-ea"/>
                <a:cs typeface="+mn-cs"/>
              </a:rPr>
              <a:t>Photo credit-David Ponder.</a:t>
            </a:r>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43</a:t>
            </a:fld>
            <a:endParaRPr lang="en-US"/>
          </a:p>
        </p:txBody>
      </p:sp>
    </p:spTree>
    <p:extLst>
      <p:ext uri="{BB962C8B-B14F-4D97-AF65-F5344CB8AC3E}">
        <p14:creationId xmlns:p14="http://schemas.microsoft.com/office/powerpoint/2010/main" val="540450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Exposure control and warning systems-these methods will reduce hazards for workers that come from traffic and equipment.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If an excavation is in a traffic area, workers must wear high visibility, reflective clothing. If the trench or excavation reroutes traffic, then a proper flagger, signs, and barricades designated in the Manual on Uniform Traffic Control Devices (MUTCD) must be in place to do so safely.</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No workers are permitted underneath digging and excavating loads. Also, barricades or stop devices such as logs, berms, etc. must be in place along the edge of an excavation if operators do not have a clear view of the edge.</a:t>
            </a:r>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44</a:t>
            </a:fld>
            <a:endParaRPr lang="en-US"/>
          </a:p>
        </p:txBody>
      </p:sp>
    </p:spTree>
    <p:extLst>
      <p:ext uri="{BB962C8B-B14F-4D97-AF65-F5344CB8AC3E}">
        <p14:creationId xmlns:p14="http://schemas.microsoft.com/office/powerpoint/2010/main" val="53279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B</a:t>
            </a:r>
          </a:p>
        </p:txBody>
      </p:sp>
      <p:sp>
        <p:nvSpPr>
          <p:cNvPr id="4" name="Slide Number Placeholder 3"/>
          <p:cNvSpPr>
            <a:spLocks noGrp="1"/>
          </p:cNvSpPr>
          <p:nvPr>
            <p:ph type="sldNum" sz="quarter" idx="10"/>
          </p:nvPr>
        </p:nvSpPr>
        <p:spPr/>
        <p:txBody>
          <a:bodyPr/>
          <a:lstStyle/>
          <a:p>
            <a:fld id="{7EE71FFD-6856-42C9-A591-5AC71D0806B0}" type="slidenum">
              <a:rPr lang="en-US" smtClean="0"/>
              <a:t>7</a:t>
            </a:fld>
            <a:endParaRPr lang="en-US"/>
          </a:p>
        </p:txBody>
      </p:sp>
    </p:spTree>
    <p:extLst>
      <p:ext uri="{BB962C8B-B14F-4D97-AF65-F5344CB8AC3E}">
        <p14:creationId xmlns:p14="http://schemas.microsoft.com/office/powerpoint/2010/main" val="19036411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Testing and controls-verifying what is present in an excavation atmosphere and controlling exposure to it helps workers avoid potential hazards.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A four-gas monitor is a good testing device to determine if there is lack of oxygen or presence of common flammable or toxic fumes in an atmosphere. Often, ventilation in the form of air movers is enough to remove the bad stuff and supply fresh air. If more protection is needed, workers will need to wear respirators to keep them from breathing the fumes or to supply fresh air if necessary. When a hazardous atmosphere exists, rescue equipment and trained personnel must be available and prepared to perform rescues for workers in the excavation.</a:t>
            </a:r>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45</a:t>
            </a:fld>
            <a:endParaRPr lang="en-US"/>
          </a:p>
        </p:txBody>
      </p:sp>
    </p:spTree>
    <p:extLst>
      <p:ext uri="{BB962C8B-B14F-4D97-AF65-F5344CB8AC3E}">
        <p14:creationId xmlns:p14="http://schemas.microsoft.com/office/powerpoint/2010/main" val="13179552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Dealing with water-water accumulation in an excavation brings a few hazards with it.</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Water can often be pumped out of an excavation to get rid of the drowning hazard, but it is likely that slip hazards and egress hazards will remain on wet and saturated surfaces. Natural drying out of the trench is the most complete way to solve those problems.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Water can also cause electrical tools and equipment to short out, but sometimes electrical components can be covered or protected with tarps, plastic or other impermeable material to keep them dry and usable.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Photo credit-OSHA.</a:t>
            </a:r>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46</a:t>
            </a:fld>
            <a:endParaRPr lang="en-US"/>
          </a:p>
        </p:txBody>
      </p:sp>
    </p:spTree>
    <p:extLst>
      <p:ext uri="{BB962C8B-B14F-4D97-AF65-F5344CB8AC3E}">
        <p14:creationId xmlns:p14="http://schemas.microsoft.com/office/powerpoint/2010/main" val="3797275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Soil support-placing and supporting soil in a safe manner is essential for worker safety in excavations. One cubic foot of soil can weigh 100 lbs. and one cubic yard can weigh 2700 lbs.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It starts with placing spoil piles at least 2 ft. from the edge to reduce pressure on the excavation walls. Then, loose rocks or chunks of soil should be knocked down prior to workers entering so that they do not fall on workers. Next, structures in the area need to be supported correctly so they stay in place and do not fall. Bracing, tying down and jacking are some methods to add support to structures.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Finally, protective systems to prevent cave-ins is the most critical type of soil support. These include sloping and benching, support systems such as shoring, bracing and underpinning, as well as shielding. These are always required unless the excavation is in stable rock or less than 5 ft. depth. We will go into a little more detail on those in the next slides.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Photo shows spoils located within 2 ft. of the trench edge.</a:t>
            </a:r>
            <a:endParaRPr lang="en-US" dirty="0">
              <a:effectLst/>
            </a:endParaRPr>
          </a:p>
          <a:p>
            <a:r>
              <a:rPr lang="en-US" sz="1200" kern="1200" dirty="0">
                <a:solidFill>
                  <a:schemeClr val="tx1"/>
                </a:solidFill>
                <a:effectLst/>
                <a:latin typeface="+mn-lt"/>
                <a:ea typeface="+mn-ea"/>
                <a:cs typeface="+mn-cs"/>
              </a:rPr>
              <a:t>Photo credit-David Ponder. </a:t>
            </a:r>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48</a:t>
            </a:fld>
            <a:endParaRPr lang="en-US"/>
          </a:p>
        </p:txBody>
      </p:sp>
    </p:spTree>
    <p:extLst>
      <p:ext uri="{BB962C8B-B14F-4D97-AF65-F5344CB8AC3E}">
        <p14:creationId xmlns:p14="http://schemas.microsoft.com/office/powerpoint/2010/main" val="816770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Sloping and benching-this technique uses geometry to reduce the likelihood of cave-ins and is good for cohesive type A or B soil. Slopes can vary from ¾:1 to 1.5:1 depending on soil type. Benching typically stays at a 1:1 ratio. These forms of protection are cost effective but do require additional space around the excavation or trench to perform.</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Sloping a ten-foot-deep excavation/trench makes the area much wider, but eliminates the potential for a cave-in.</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Photo credit-David Ponder.</a:t>
            </a:r>
            <a:endParaRPr lang="en-US" dirty="0">
              <a:effectLst/>
            </a:endParaRPr>
          </a:p>
        </p:txBody>
      </p:sp>
      <p:sp>
        <p:nvSpPr>
          <p:cNvPr id="4" name="Slide Number Placeholder 3"/>
          <p:cNvSpPr>
            <a:spLocks noGrp="1"/>
          </p:cNvSpPr>
          <p:nvPr>
            <p:ph type="sldNum" sz="quarter" idx="10"/>
          </p:nvPr>
        </p:nvSpPr>
        <p:spPr/>
        <p:txBody>
          <a:bodyPr/>
          <a:lstStyle/>
          <a:p>
            <a:fld id="{7EE71FFD-6856-42C9-A591-5AC71D0806B0}" type="slidenum">
              <a:rPr lang="en-US" smtClean="0"/>
              <a:t>50</a:t>
            </a:fld>
            <a:endParaRPr lang="en-US"/>
          </a:p>
        </p:txBody>
      </p:sp>
    </p:spTree>
    <p:extLst>
      <p:ext uri="{BB962C8B-B14F-4D97-AF65-F5344CB8AC3E}">
        <p14:creationId xmlns:p14="http://schemas.microsoft.com/office/powerpoint/2010/main" val="35083303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Configurations of sloping and benching systems shall be in accordance with Figure B-1.</a:t>
            </a:r>
            <a:endParaRPr lang="en-US" dirty="0">
              <a:effectLst/>
            </a:endParaRPr>
          </a:p>
          <a:p>
            <a:r>
              <a:rPr lang="en-US" sz="1200" kern="1200" dirty="0">
                <a:solidFill>
                  <a:schemeClr val="tx1"/>
                </a:solidFill>
                <a:effectLst/>
                <a:latin typeface="+mn-lt"/>
                <a:ea typeface="+mn-ea"/>
                <a:cs typeface="+mn-cs"/>
              </a:rPr>
              <a:t>Footnote(1) Numbers shown in parentheses next to maximum allowable slopes are angles expressed in degrees from the horizontal. Angles have been rounded off.</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Footnote(2) A short-term maximum allowable slope of 1/2H:1V (63º) is allowed in excavations in Type A soil that are 12 feet (3.67 m) or less in depth. Short-term maximum allowable slopes for excavations greater than 12 feet (3.67 m) in depth shall be 3/4H:1V (53º).</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Footnote(3) Sloping or benching for excavations greater than 20 feet deep shall be designed by a registered professional engineer.</a:t>
            </a:r>
          </a:p>
        </p:txBody>
      </p:sp>
      <p:sp>
        <p:nvSpPr>
          <p:cNvPr id="4" name="Slide Number Placeholder 3"/>
          <p:cNvSpPr>
            <a:spLocks noGrp="1"/>
          </p:cNvSpPr>
          <p:nvPr>
            <p:ph type="sldNum" sz="quarter" idx="5"/>
          </p:nvPr>
        </p:nvSpPr>
        <p:spPr/>
        <p:txBody>
          <a:bodyPr/>
          <a:lstStyle/>
          <a:p>
            <a:fld id="{7EE71FFD-6856-42C9-A591-5AC71D0806B0}" type="slidenum">
              <a:rPr lang="en-US" smtClean="0"/>
              <a:t>51</a:t>
            </a:fld>
            <a:endParaRPr lang="en-US"/>
          </a:p>
        </p:txBody>
      </p:sp>
    </p:spTree>
    <p:extLst>
      <p:ext uri="{BB962C8B-B14F-4D97-AF65-F5344CB8AC3E}">
        <p14:creationId xmlns:p14="http://schemas.microsoft.com/office/powerpoint/2010/main" val="38617584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Benching, excavations 20 feet or less in depth shall have a maximum allowable slope of 1:1 and maximum bench dimensions as follows:</a:t>
            </a:r>
            <a:endParaRPr lang="en-US" dirty="0">
              <a:effectLst/>
            </a:endParaRPr>
          </a:p>
        </p:txBody>
      </p:sp>
      <p:sp>
        <p:nvSpPr>
          <p:cNvPr id="4" name="Slide Number Placeholder 3"/>
          <p:cNvSpPr>
            <a:spLocks noGrp="1"/>
          </p:cNvSpPr>
          <p:nvPr>
            <p:ph type="sldNum" sz="quarter" idx="5"/>
          </p:nvPr>
        </p:nvSpPr>
        <p:spPr/>
        <p:txBody>
          <a:bodyPr/>
          <a:lstStyle/>
          <a:p>
            <a:fld id="{7EE71FFD-6856-42C9-A591-5AC71D0806B0}" type="slidenum">
              <a:rPr lang="en-US" smtClean="0"/>
              <a:t>52</a:t>
            </a:fld>
            <a:endParaRPr lang="en-US"/>
          </a:p>
        </p:txBody>
      </p:sp>
    </p:spTree>
    <p:extLst>
      <p:ext uri="{BB962C8B-B14F-4D97-AF65-F5344CB8AC3E}">
        <p14:creationId xmlns:p14="http://schemas.microsoft.com/office/powerpoint/2010/main" val="34284011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Shoring-timber shoring and aluminum hydraulic shoring are designed to prevent movement of soil, roadways, foundations and utilities. Aluminum hydraulic is the best because it can be installed by one worker and they do not need to enter the trench to install it. It does need to be inspected each day for leaks, damage, broken connections, etc.</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photo shows how shoring can be used in very tight excavations.</a:t>
            </a:r>
            <a:endParaRPr lang="en-US" dirty="0">
              <a:effectLst/>
            </a:endParaRPr>
          </a:p>
          <a:p>
            <a:r>
              <a:rPr lang="en-US" sz="1200" kern="1200" dirty="0">
                <a:solidFill>
                  <a:schemeClr val="tx1"/>
                </a:solidFill>
                <a:effectLst/>
                <a:latin typeface="+mn-lt"/>
                <a:ea typeface="+mn-ea"/>
                <a:cs typeface="+mn-cs"/>
              </a:rPr>
              <a:t>Photo credit-David Ponder.</a:t>
            </a:r>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53</a:t>
            </a:fld>
            <a:endParaRPr lang="en-US"/>
          </a:p>
        </p:txBody>
      </p:sp>
    </p:spTree>
    <p:extLst>
      <p:ext uri="{BB962C8B-B14F-4D97-AF65-F5344CB8AC3E}">
        <p14:creationId xmlns:p14="http://schemas.microsoft.com/office/powerpoint/2010/main" val="41575734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Shielding-trench boxes are the primary form of shielding and are not designed to support the excavation, but protect the workers inside the box from cave-ins. They must be backfilled to prevent movement and if they are not large enough for the whole trench or site, must be moved often.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photo shows a long trench box, but they come in all kinds of shapes and sizes.</a:t>
            </a:r>
            <a:endParaRPr lang="en-US" dirty="0">
              <a:effectLst/>
            </a:endParaRPr>
          </a:p>
          <a:p>
            <a:r>
              <a:rPr lang="en-US" sz="1200" kern="1200" dirty="0">
                <a:solidFill>
                  <a:schemeClr val="tx1"/>
                </a:solidFill>
                <a:effectLst/>
                <a:latin typeface="+mn-lt"/>
                <a:ea typeface="+mn-ea"/>
                <a:cs typeface="+mn-cs"/>
              </a:rPr>
              <a:t>Photo credit-David Ponder.</a:t>
            </a:r>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54</a:t>
            </a:fld>
            <a:endParaRPr lang="en-US"/>
          </a:p>
        </p:txBody>
      </p:sp>
    </p:spTree>
    <p:extLst>
      <p:ext uri="{BB962C8B-B14F-4D97-AF65-F5344CB8AC3E}">
        <p14:creationId xmlns:p14="http://schemas.microsoft.com/office/powerpoint/2010/main" val="35432882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OSHA’s quick card for trench safety.</a:t>
            </a:r>
            <a:endParaRPr lang="en-US" dirty="0">
              <a:effectLst/>
            </a:endParaRPr>
          </a:p>
          <a:p>
            <a:r>
              <a:rPr lang="en-US" sz="1200" kern="1200" dirty="0">
                <a:solidFill>
                  <a:schemeClr val="tx1"/>
                </a:solidFill>
                <a:effectLst/>
                <a:latin typeface="+mn-lt"/>
                <a:ea typeface="+mn-ea"/>
                <a:cs typeface="+mn-cs"/>
              </a:rPr>
              <a:t>Photo credit – OSHA Trench Safety Tips.</a:t>
            </a:r>
            <a:endParaRPr lang="en-US" dirty="0">
              <a:effectLst/>
            </a:endParaRPr>
          </a:p>
          <a:p>
            <a:r>
              <a:rPr lang="en-US" sz="1200" u="sng" kern="1200" dirty="0">
                <a:solidFill>
                  <a:schemeClr val="tx1"/>
                </a:solidFill>
                <a:effectLst/>
                <a:latin typeface="+mn-lt"/>
                <a:ea typeface="+mn-ea"/>
                <a:cs typeface="+mn-cs"/>
                <a:hlinkClick r:id="rId3"/>
              </a:rPr>
              <a:t>https://www.osha.gov/Publications/trench/trench_safety_tips_card.html</a:t>
            </a:r>
            <a:endParaRPr lang="en-US" dirty="0">
              <a:effectLst/>
            </a:endParaRPr>
          </a:p>
        </p:txBody>
      </p:sp>
      <p:sp>
        <p:nvSpPr>
          <p:cNvPr id="4" name="Slide Number Placeholder 3"/>
          <p:cNvSpPr>
            <a:spLocks noGrp="1"/>
          </p:cNvSpPr>
          <p:nvPr>
            <p:ph type="sldNum" sz="quarter" idx="10"/>
          </p:nvPr>
        </p:nvSpPr>
        <p:spPr/>
        <p:txBody>
          <a:bodyPr/>
          <a:lstStyle/>
          <a:p>
            <a:fld id="{7EE71FFD-6856-42C9-A591-5AC71D0806B0}" type="slidenum">
              <a:rPr lang="en-US" smtClean="0"/>
              <a:t>55</a:t>
            </a:fld>
            <a:endParaRPr lang="en-US"/>
          </a:p>
        </p:txBody>
      </p:sp>
    </p:spTree>
    <p:extLst>
      <p:ext uri="{BB962C8B-B14F-4D97-AF65-F5344CB8AC3E}">
        <p14:creationId xmlns:p14="http://schemas.microsoft.com/office/powerpoint/2010/main" val="40278484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Responsibilities-workers are responsible to report unsafe observations and follow safety rules and regulations.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Benefits-workers benefit by maintaining their health and safety and improving the safety culture and practices of their company, making them more valuable.</a:t>
            </a:r>
            <a:endParaRPr lang="en-US" dirty="0">
              <a:effectLst/>
            </a:endParaRPr>
          </a:p>
        </p:txBody>
      </p:sp>
      <p:sp>
        <p:nvSpPr>
          <p:cNvPr id="4" name="Slide Number Placeholder 3"/>
          <p:cNvSpPr>
            <a:spLocks noGrp="1"/>
          </p:cNvSpPr>
          <p:nvPr>
            <p:ph type="sldNum" sz="quarter" idx="10"/>
          </p:nvPr>
        </p:nvSpPr>
        <p:spPr/>
        <p:txBody>
          <a:bodyPr/>
          <a:lstStyle/>
          <a:p>
            <a:fld id="{7EE71FFD-6856-42C9-A591-5AC71D0806B0}" type="slidenum">
              <a:rPr lang="en-US" smtClean="0"/>
              <a:t>56</a:t>
            </a:fld>
            <a:endParaRPr lang="en-US"/>
          </a:p>
        </p:txBody>
      </p:sp>
    </p:spTree>
    <p:extLst>
      <p:ext uri="{BB962C8B-B14F-4D97-AF65-F5344CB8AC3E}">
        <p14:creationId xmlns:p14="http://schemas.microsoft.com/office/powerpoint/2010/main" val="354201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B</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8</a:t>
            </a:fld>
            <a:endParaRPr lang="en-US"/>
          </a:p>
        </p:txBody>
      </p:sp>
    </p:spTree>
    <p:extLst>
      <p:ext uri="{BB962C8B-B14F-4D97-AF65-F5344CB8AC3E}">
        <p14:creationId xmlns:p14="http://schemas.microsoft.com/office/powerpoint/2010/main" val="32308596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Responsibilities-employers must provide a competent person for trench and excavation work and ensure that OSHA compliance is met. They must correct known hazards.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Benefits-employers benefit by having a healthy workforce, avoiding the costs of injuries and lost time and by having a good safety culture. The workforce is more productive and produce quality work when it is safe.</a:t>
            </a:r>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57</a:t>
            </a:fld>
            <a:endParaRPr lang="en-US"/>
          </a:p>
        </p:txBody>
      </p:sp>
    </p:spTree>
    <p:extLst>
      <p:ext uri="{BB962C8B-B14F-4D97-AF65-F5344CB8AC3E}">
        <p14:creationId xmlns:p14="http://schemas.microsoft.com/office/powerpoint/2010/main" val="2538039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Spend a few minutes reviewing materials, ensuring the learning objectives are met.</a:t>
            </a:r>
            <a:endParaRPr lang="en-US" dirty="0">
              <a:effectLst/>
            </a:endParaRPr>
          </a:p>
        </p:txBody>
      </p:sp>
      <p:sp>
        <p:nvSpPr>
          <p:cNvPr id="4" name="Slide Number Placeholder 3"/>
          <p:cNvSpPr>
            <a:spLocks noGrp="1"/>
          </p:cNvSpPr>
          <p:nvPr>
            <p:ph type="sldNum" sz="quarter" idx="5"/>
          </p:nvPr>
        </p:nvSpPr>
        <p:spPr/>
        <p:txBody>
          <a:bodyPr/>
          <a:lstStyle/>
          <a:p>
            <a:fld id="{7EE71FFD-6856-42C9-A591-5AC71D0806B0}" type="slidenum">
              <a:rPr lang="en-US" smtClean="0"/>
              <a:t>58</a:t>
            </a:fld>
            <a:endParaRPr lang="en-US"/>
          </a:p>
        </p:txBody>
      </p:sp>
    </p:spTree>
    <p:extLst>
      <p:ext uri="{BB962C8B-B14F-4D97-AF65-F5344CB8AC3E}">
        <p14:creationId xmlns:p14="http://schemas.microsoft.com/office/powerpoint/2010/main" val="22715949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Spend a few minutes reviewing materials, ensuring the learning objectives are met.</a:t>
            </a:r>
            <a:endParaRPr lang="en-US" dirty="0">
              <a:effectLst/>
            </a:endParaRPr>
          </a:p>
        </p:txBody>
      </p:sp>
      <p:sp>
        <p:nvSpPr>
          <p:cNvPr id="4" name="Slide Number Placeholder 3"/>
          <p:cNvSpPr>
            <a:spLocks noGrp="1"/>
          </p:cNvSpPr>
          <p:nvPr>
            <p:ph type="sldNum" sz="quarter" idx="5"/>
          </p:nvPr>
        </p:nvSpPr>
        <p:spPr/>
        <p:txBody>
          <a:bodyPr/>
          <a:lstStyle/>
          <a:p>
            <a:fld id="{7EE71FFD-6856-42C9-A591-5AC71D0806B0}" type="slidenum">
              <a:rPr lang="en-US" smtClean="0"/>
              <a:t>59</a:t>
            </a:fld>
            <a:endParaRPr lang="en-US"/>
          </a:p>
        </p:txBody>
      </p:sp>
    </p:spTree>
    <p:extLst>
      <p:ext uri="{BB962C8B-B14F-4D97-AF65-F5344CB8AC3E}">
        <p14:creationId xmlns:p14="http://schemas.microsoft.com/office/powerpoint/2010/main" val="29718349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B</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61</a:t>
            </a:fld>
            <a:endParaRPr lang="en-US"/>
          </a:p>
        </p:txBody>
      </p:sp>
    </p:spTree>
    <p:extLst>
      <p:ext uri="{BB962C8B-B14F-4D97-AF65-F5344CB8AC3E}">
        <p14:creationId xmlns:p14="http://schemas.microsoft.com/office/powerpoint/2010/main" val="28736300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B</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62</a:t>
            </a:fld>
            <a:endParaRPr lang="en-US"/>
          </a:p>
        </p:txBody>
      </p:sp>
    </p:spTree>
    <p:extLst>
      <p:ext uri="{BB962C8B-B14F-4D97-AF65-F5344CB8AC3E}">
        <p14:creationId xmlns:p14="http://schemas.microsoft.com/office/powerpoint/2010/main" val="15877067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question may be confusing for students and the instructor should state that a “Trench Shield” is commonly known as, or commonly referred to as a “Trench Box” in the course. </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63</a:t>
            </a:fld>
            <a:endParaRPr lang="en-US"/>
          </a:p>
        </p:txBody>
      </p:sp>
    </p:spTree>
    <p:extLst>
      <p:ext uri="{BB962C8B-B14F-4D97-AF65-F5344CB8AC3E}">
        <p14:creationId xmlns:p14="http://schemas.microsoft.com/office/powerpoint/2010/main" val="40899864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B</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64</a:t>
            </a:fld>
            <a:endParaRPr lang="en-US"/>
          </a:p>
        </p:txBody>
      </p:sp>
    </p:spTree>
    <p:extLst>
      <p:ext uri="{BB962C8B-B14F-4D97-AF65-F5344CB8AC3E}">
        <p14:creationId xmlns:p14="http://schemas.microsoft.com/office/powerpoint/2010/main" val="2118661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A</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65</a:t>
            </a:fld>
            <a:endParaRPr lang="en-US"/>
          </a:p>
        </p:txBody>
      </p:sp>
    </p:spTree>
    <p:extLst>
      <p:ext uri="{BB962C8B-B14F-4D97-AF65-F5344CB8AC3E}">
        <p14:creationId xmlns:p14="http://schemas.microsoft.com/office/powerpoint/2010/main" val="18587377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D</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66</a:t>
            </a:fld>
            <a:endParaRPr lang="en-US"/>
          </a:p>
        </p:txBody>
      </p:sp>
    </p:spTree>
    <p:extLst>
      <p:ext uri="{BB962C8B-B14F-4D97-AF65-F5344CB8AC3E}">
        <p14:creationId xmlns:p14="http://schemas.microsoft.com/office/powerpoint/2010/main" val="29872430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C</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67</a:t>
            </a:fld>
            <a:endParaRPr lang="en-US"/>
          </a:p>
        </p:txBody>
      </p:sp>
    </p:spTree>
    <p:extLst>
      <p:ext uri="{BB962C8B-B14F-4D97-AF65-F5344CB8AC3E}">
        <p14:creationId xmlns:p14="http://schemas.microsoft.com/office/powerpoint/2010/main" val="127154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A</a:t>
            </a:r>
          </a:p>
          <a:p>
            <a:endParaRPr lang="en-US" dirty="0"/>
          </a:p>
          <a:p>
            <a:r>
              <a:rPr lang="en-US" dirty="0"/>
              <a:t>This question may be confusing for students and the instructor should state that a “Trench Shield” is commonly known as, or commonly referred to as a “Trench Box” in the course. </a:t>
            </a:r>
          </a:p>
        </p:txBody>
      </p:sp>
      <p:sp>
        <p:nvSpPr>
          <p:cNvPr id="4" name="Slide Number Placeholder 3"/>
          <p:cNvSpPr>
            <a:spLocks noGrp="1"/>
          </p:cNvSpPr>
          <p:nvPr>
            <p:ph type="sldNum" sz="quarter" idx="10"/>
          </p:nvPr>
        </p:nvSpPr>
        <p:spPr/>
        <p:txBody>
          <a:bodyPr/>
          <a:lstStyle/>
          <a:p>
            <a:fld id="{7EE71FFD-6856-42C9-A591-5AC71D0806B0}" type="slidenum">
              <a:rPr lang="en-US" smtClean="0"/>
              <a:t>9</a:t>
            </a:fld>
            <a:endParaRPr lang="en-US"/>
          </a:p>
        </p:txBody>
      </p:sp>
    </p:spTree>
    <p:extLst>
      <p:ext uri="{BB962C8B-B14F-4D97-AF65-F5344CB8AC3E}">
        <p14:creationId xmlns:p14="http://schemas.microsoft.com/office/powerpoint/2010/main" val="17355018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D</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68</a:t>
            </a:fld>
            <a:endParaRPr lang="en-US"/>
          </a:p>
        </p:txBody>
      </p:sp>
    </p:spTree>
    <p:extLst>
      <p:ext uri="{BB962C8B-B14F-4D97-AF65-F5344CB8AC3E}">
        <p14:creationId xmlns:p14="http://schemas.microsoft.com/office/powerpoint/2010/main" val="32289406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C</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69</a:t>
            </a:fld>
            <a:endParaRPr lang="en-US"/>
          </a:p>
        </p:txBody>
      </p:sp>
    </p:spTree>
    <p:extLst>
      <p:ext uri="{BB962C8B-B14F-4D97-AF65-F5344CB8AC3E}">
        <p14:creationId xmlns:p14="http://schemas.microsoft.com/office/powerpoint/2010/main" val="33445006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Answer is C</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70</a:t>
            </a:fld>
            <a:endParaRPr lang="en-US"/>
          </a:p>
        </p:txBody>
      </p:sp>
    </p:spTree>
    <p:extLst>
      <p:ext uri="{BB962C8B-B14F-4D97-AF65-F5344CB8AC3E}">
        <p14:creationId xmlns:p14="http://schemas.microsoft.com/office/powerpoint/2010/main" val="211865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B</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10</a:t>
            </a:fld>
            <a:endParaRPr lang="en-US"/>
          </a:p>
        </p:txBody>
      </p:sp>
    </p:spTree>
    <p:extLst>
      <p:ext uri="{BB962C8B-B14F-4D97-AF65-F5344CB8AC3E}">
        <p14:creationId xmlns:p14="http://schemas.microsoft.com/office/powerpoint/2010/main" val="211774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A</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11</a:t>
            </a:fld>
            <a:endParaRPr lang="en-US"/>
          </a:p>
        </p:txBody>
      </p:sp>
    </p:spTree>
    <p:extLst>
      <p:ext uri="{BB962C8B-B14F-4D97-AF65-F5344CB8AC3E}">
        <p14:creationId xmlns:p14="http://schemas.microsoft.com/office/powerpoint/2010/main" val="33206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D</a:t>
            </a:r>
          </a:p>
          <a:p>
            <a:endParaRPr lang="en-US" dirty="0"/>
          </a:p>
        </p:txBody>
      </p:sp>
      <p:sp>
        <p:nvSpPr>
          <p:cNvPr id="4" name="Slide Number Placeholder 3"/>
          <p:cNvSpPr>
            <a:spLocks noGrp="1"/>
          </p:cNvSpPr>
          <p:nvPr>
            <p:ph type="sldNum" sz="quarter" idx="10"/>
          </p:nvPr>
        </p:nvSpPr>
        <p:spPr/>
        <p:txBody>
          <a:bodyPr/>
          <a:lstStyle/>
          <a:p>
            <a:fld id="{7EE71FFD-6856-42C9-A591-5AC71D0806B0}" type="slidenum">
              <a:rPr lang="en-US" smtClean="0"/>
              <a:t>12</a:t>
            </a:fld>
            <a:endParaRPr lang="en-US"/>
          </a:p>
        </p:txBody>
      </p:sp>
    </p:spTree>
    <p:extLst>
      <p:ext uri="{BB962C8B-B14F-4D97-AF65-F5344CB8AC3E}">
        <p14:creationId xmlns:p14="http://schemas.microsoft.com/office/powerpoint/2010/main" val="247288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F507EB-5D19-4891-84FD-D3C6EE84016C}" type="datetime1">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9C6D-2D3D-407B-ABDD-AB2C83943F7F}" type="slidenum">
              <a:rPr lang="en-US" smtClean="0"/>
              <a:t>‹#›</a:t>
            </a:fld>
            <a:endParaRPr lang="en-US"/>
          </a:p>
        </p:txBody>
      </p:sp>
    </p:spTree>
    <p:extLst>
      <p:ext uri="{BB962C8B-B14F-4D97-AF65-F5344CB8AC3E}">
        <p14:creationId xmlns:p14="http://schemas.microsoft.com/office/powerpoint/2010/main" val="770843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1C13E-FFFE-4D80-8AC7-7F33D92E81C6}" type="datetime1">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9C6D-2D3D-407B-ABDD-AB2C83943F7F}" type="slidenum">
              <a:rPr lang="en-US" smtClean="0"/>
              <a:t>‹#›</a:t>
            </a:fld>
            <a:endParaRPr lang="en-US"/>
          </a:p>
        </p:txBody>
      </p:sp>
    </p:spTree>
    <p:extLst>
      <p:ext uri="{BB962C8B-B14F-4D97-AF65-F5344CB8AC3E}">
        <p14:creationId xmlns:p14="http://schemas.microsoft.com/office/powerpoint/2010/main" val="405585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2B88-7C5E-411F-AE8F-65431FFE029B}" type="datetime1">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9C6D-2D3D-407B-ABDD-AB2C83943F7F}" type="slidenum">
              <a:rPr lang="en-US" smtClean="0"/>
              <a:t>‹#›</a:t>
            </a:fld>
            <a:endParaRPr lang="en-US"/>
          </a:p>
        </p:txBody>
      </p:sp>
    </p:spTree>
    <p:extLst>
      <p:ext uri="{BB962C8B-B14F-4D97-AF65-F5344CB8AC3E}">
        <p14:creationId xmlns:p14="http://schemas.microsoft.com/office/powerpoint/2010/main" val="226918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E8CF16-8389-4E65-9A29-4556389D132B}" type="datetime1">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9C6D-2D3D-407B-ABDD-AB2C83943F7F}" type="slidenum">
              <a:rPr lang="en-US" smtClean="0"/>
              <a:t>‹#›</a:t>
            </a:fld>
            <a:endParaRPr lang="en-US"/>
          </a:p>
        </p:txBody>
      </p:sp>
    </p:spTree>
    <p:extLst>
      <p:ext uri="{BB962C8B-B14F-4D97-AF65-F5344CB8AC3E}">
        <p14:creationId xmlns:p14="http://schemas.microsoft.com/office/powerpoint/2010/main" val="118952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B20303-DA5F-430C-9A3B-196B4C3AE8F3}" type="datetime1">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9C6D-2D3D-407B-ABDD-AB2C83943F7F}" type="slidenum">
              <a:rPr lang="en-US" smtClean="0"/>
              <a:t>‹#›</a:t>
            </a:fld>
            <a:endParaRPr lang="en-US"/>
          </a:p>
        </p:txBody>
      </p:sp>
    </p:spTree>
    <p:extLst>
      <p:ext uri="{BB962C8B-B14F-4D97-AF65-F5344CB8AC3E}">
        <p14:creationId xmlns:p14="http://schemas.microsoft.com/office/powerpoint/2010/main" val="166972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94456-DDAC-4E2E-B6EF-CAC6421D38EB}" type="datetime1">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79C6D-2D3D-407B-ABDD-AB2C83943F7F}" type="slidenum">
              <a:rPr lang="en-US" smtClean="0"/>
              <a:t>‹#›</a:t>
            </a:fld>
            <a:endParaRPr lang="en-US"/>
          </a:p>
        </p:txBody>
      </p:sp>
    </p:spTree>
    <p:extLst>
      <p:ext uri="{BB962C8B-B14F-4D97-AF65-F5344CB8AC3E}">
        <p14:creationId xmlns:p14="http://schemas.microsoft.com/office/powerpoint/2010/main" val="76846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82130E-ED9A-4D43-8CF2-7FC298644108}" type="datetime1">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779C6D-2D3D-407B-ABDD-AB2C83943F7F}" type="slidenum">
              <a:rPr lang="en-US" smtClean="0"/>
              <a:t>‹#›</a:t>
            </a:fld>
            <a:endParaRPr lang="en-US"/>
          </a:p>
        </p:txBody>
      </p:sp>
    </p:spTree>
    <p:extLst>
      <p:ext uri="{BB962C8B-B14F-4D97-AF65-F5344CB8AC3E}">
        <p14:creationId xmlns:p14="http://schemas.microsoft.com/office/powerpoint/2010/main" val="375567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CCCE4E-50DA-47A2-BF6F-BE53E50DF708}" type="datetime1">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779C6D-2D3D-407B-ABDD-AB2C83943F7F}" type="slidenum">
              <a:rPr lang="en-US" smtClean="0"/>
              <a:t>‹#›</a:t>
            </a:fld>
            <a:endParaRPr lang="en-US"/>
          </a:p>
        </p:txBody>
      </p:sp>
    </p:spTree>
    <p:extLst>
      <p:ext uri="{BB962C8B-B14F-4D97-AF65-F5344CB8AC3E}">
        <p14:creationId xmlns:p14="http://schemas.microsoft.com/office/powerpoint/2010/main" val="357778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85ACC-80A4-4059-A7D8-B8E436C702C2}" type="datetime1">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779C6D-2D3D-407B-ABDD-AB2C83943F7F}" type="slidenum">
              <a:rPr lang="en-US" smtClean="0"/>
              <a:t>‹#›</a:t>
            </a:fld>
            <a:endParaRPr lang="en-US"/>
          </a:p>
        </p:txBody>
      </p:sp>
    </p:spTree>
    <p:extLst>
      <p:ext uri="{BB962C8B-B14F-4D97-AF65-F5344CB8AC3E}">
        <p14:creationId xmlns:p14="http://schemas.microsoft.com/office/powerpoint/2010/main" val="24516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76A66718-C339-479C-81F6-9558E4237256}" type="datetime1">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79C6D-2D3D-407B-ABDD-AB2C83943F7F}" type="slidenum">
              <a:rPr lang="en-US" smtClean="0"/>
              <a:t>‹#›</a:t>
            </a:fld>
            <a:endParaRPr lang="en-US"/>
          </a:p>
        </p:txBody>
      </p:sp>
    </p:spTree>
    <p:extLst>
      <p:ext uri="{BB962C8B-B14F-4D97-AF65-F5344CB8AC3E}">
        <p14:creationId xmlns:p14="http://schemas.microsoft.com/office/powerpoint/2010/main" val="257304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8CD03672-737E-48A3-B4A2-C7C19B683185}" type="datetime1">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79C6D-2D3D-407B-ABDD-AB2C83943F7F}" type="slidenum">
              <a:rPr lang="en-US" smtClean="0"/>
              <a:t>‹#›</a:t>
            </a:fld>
            <a:endParaRPr lang="en-US"/>
          </a:p>
        </p:txBody>
      </p:sp>
    </p:spTree>
    <p:extLst>
      <p:ext uri="{BB962C8B-B14F-4D97-AF65-F5344CB8AC3E}">
        <p14:creationId xmlns:p14="http://schemas.microsoft.com/office/powerpoint/2010/main" val="184799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7106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996630"/>
            <a:ext cx="10972800" cy="337505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861DCC1-4E87-48D0-BFFF-0EDE737E4EF7}" type="datetime1">
              <a:rPr lang="en-US" smtClean="0"/>
              <a:t>2/6/2023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E779C6D-2D3D-407B-ABDD-AB2C83943F7F}" type="slidenum">
              <a:rPr lang="en-US" smtClean="0"/>
              <a:t>‹#›</a:t>
            </a:fld>
            <a:endParaRPr lang="en-US"/>
          </a:p>
        </p:txBody>
      </p:sp>
    </p:spTree>
    <p:extLst>
      <p:ext uri="{BB962C8B-B14F-4D97-AF65-F5344CB8AC3E}">
        <p14:creationId xmlns:p14="http://schemas.microsoft.com/office/powerpoint/2010/main" val="277603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dc.gov/niosh/face/stateface/mi/04mi160.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hyperlink" Target="https://blogs-origin.cdc.gov/niosh-science-blog/2019/06/06/trenchi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hyperlink" Target="https://data.bls.gov/pdq/SurveyOutputServle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osha.gov/pls/imis/industryprofile.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li.mn.gov/sites/default/files/pdf/construc_sem_excavation_trenching_0317.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osha.gov/laws-regs/regulations/standardnumber/1926/1926SubpartPAppB"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hyperlink" Target="https://www.osha.gov/laws-regs/regulations/standardnumber/1926/1926SubpartPAppB"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osha.gov/laws-regs/regulations/standardnumber/1926/1926SubpartPAppB"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osha.gov/Publications/trench/trench_safety_tips_card.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osha.gov/SLTC/trenchingexcavation/solutions.html" TargetMode="External"/><Relationship Id="rId2" Type="http://schemas.openxmlformats.org/officeDocument/2006/relationships/hyperlink" Target="https://weeklysafety.com/topic-categories/excavation-safety" TargetMode="Externa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 TargetMode="External"/><Relationship Id="rId4" Type="http://schemas.openxmlformats.org/officeDocument/2006/relationships/hyperlink" Target="https://www.osha.gov/Publications/OSHA3252/3252.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340" y="2380834"/>
            <a:ext cx="10161319" cy="1574334"/>
          </a:xfrm>
        </p:spPr>
        <p:txBody>
          <a:bodyPr>
            <a:normAutofit fontScale="90000"/>
          </a:bodyPr>
          <a:lstStyle/>
          <a:p>
            <a:r>
              <a:rPr lang="en-US" sz="5400" dirty="0">
                <a:latin typeface="Arial Black" panose="020B0A04020102020204" pitchFamily="34" charset="0"/>
              </a:rPr>
              <a:t>Introduction to Trenches &amp; Excavations</a:t>
            </a:r>
            <a:br>
              <a:rPr lang="en-US" sz="5400" dirty="0">
                <a:latin typeface="Arial Black" panose="020B0A04020102020204" pitchFamily="34" charset="0"/>
              </a:rPr>
            </a:br>
            <a:br>
              <a:rPr lang="en-US" sz="5400" dirty="0">
                <a:latin typeface="Arial Black" panose="020B0A04020102020204" pitchFamily="34" charset="0"/>
              </a:rPr>
            </a:br>
            <a:r>
              <a:rPr lang="en-US" sz="4000" dirty="0">
                <a:latin typeface="Arial Black" panose="020B0A04020102020204" pitchFamily="34" charset="0"/>
              </a:rPr>
              <a:t>University of Cincinnati </a:t>
            </a:r>
            <a:br>
              <a:rPr lang="en-US" sz="4000" dirty="0">
                <a:latin typeface="Arial Black" panose="020B0A04020102020204" pitchFamily="34" charset="0"/>
              </a:rPr>
            </a:br>
            <a:r>
              <a:rPr lang="en-US" sz="4000" dirty="0">
                <a:latin typeface="Arial Black" panose="020B0A04020102020204" pitchFamily="34" charset="0"/>
              </a:rPr>
              <a:t>Department of Environmental and Public Health Sciences</a:t>
            </a:r>
            <a:endParaRPr lang="en-US" sz="5400" dirty="0">
              <a:latin typeface="Arial Black" panose="020B0A04020102020204" pitchFamily="34" charset="0"/>
            </a:endParaRPr>
          </a:p>
        </p:txBody>
      </p:sp>
      <p:sp>
        <p:nvSpPr>
          <p:cNvPr id="3" name="Slide Number Placeholder 2">
            <a:extLst>
              <a:ext uri="{FF2B5EF4-FFF2-40B4-BE49-F238E27FC236}">
                <a16:creationId xmlns:a16="http://schemas.microsoft.com/office/drawing/2014/main" id="{D86197E0-925A-43C8-9B3E-FE84BAE22526}"/>
              </a:ext>
            </a:extLst>
          </p:cNvPr>
          <p:cNvSpPr>
            <a:spLocks noGrp="1"/>
          </p:cNvSpPr>
          <p:nvPr>
            <p:ph type="sldNum" sz="quarter" idx="12"/>
          </p:nvPr>
        </p:nvSpPr>
        <p:spPr/>
        <p:txBody>
          <a:bodyPr/>
          <a:lstStyle/>
          <a:p>
            <a:fld id="{5E779C6D-2D3D-407B-ABDD-AB2C83943F7F}" type="slidenum">
              <a:rPr lang="en-US" smtClean="0"/>
              <a:t>1</a:t>
            </a:fld>
            <a:endParaRPr lang="en-US"/>
          </a:p>
        </p:txBody>
      </p:sp>
    </p:spTree>
    <p:extLst>
      <p:ext uri="{BB962C8B-B14F-4D97-AF65-F5344CB8AC3E}">
        <p14:creationId xmlns:p14="http://schemas.microsoft.com/office/powerpoint/2010/main" val="3879293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Pre-Assessment (Q4)</a:t>
            </a:r>
            <a:endParaRPr lang="en-US" dirty="0"/>
          </a:p>
        </p:txBody>
      </p:sp>
      <p:sp>
        <p:nvSpPr>
          <p:cNvPr id="3" name="Content Placeholder 2"/>
          <p:cNvSpPr>
            <a:spLocks noGrp="1"/>
          </p:cNvSpPr>
          <p:nvPr>
            <p:ph idx="1"/>
          </p:nvPr>
        </p:nvSpPr>
        <p:spPr/>
        <p:txBody>
          <a:bodyPr/>
          <a:lstStyle/>
          <a:p>
            <a:pPr marL="0" marR="0" lvl="0" indent="0">
              <a:lnSpc>
                <a:spcPct val="107000"/>
              </a:lnSpc>
              <a:spcBef>
                <a:spcPts val="0"/>
              </a:spcBef>
              <a:spcAft>
                <a:spcPts val="0"/>
              </a:spcAft>
              <a:buNone/>
            </a:pPr>
            <a:r>
              <a:rPr lang="en-US" sz="3600" dirty="0">
                <a:ea typeface="Calibri" panose="020F0502020204030204" pitchFamily="34" charset="0"/>
                <a:cs typeface="Times New Roman" panose="02020603050405020304" pitchFamily="18" charset="0"/>
              </a:rPr>
              <a:t>4. A Trench and an Excavation is the same thing:</a:t>
            </a:r>
          </a:p>
          <a:p>
            <a:pPr marL="342900" marR="0" lvl="0" indent="-342900">
              <a:lnSpc>
                <a:spcPct val="107000"/>
              </a:lnSpc>
              <a:spcBef>
                <a:spcPts val="0"/>
              </a:spcBef>
              <a:spcAft>
                <a:spcPts val="0"/>
              </a:spcAft>
              <a:buFont typeface="+mj-lt"/>
              <a:buAutoNum type="alphaLcPeriod"/>
            </a:pPr>
            <a:r>
              <a:rPr lang="en-US" sz="3600" dirty="0">
                <a:ea typeface="Calibri" panose="020F0502020204030204" pitchFamily="34" charset="0"/>
                <a:cs typeface="Times New Roman" panose="02020603050405020304" pitchFamily="18" charset="0"/>
              </a:rPr>
              <a:t>True</a:t>
            </a:r>
          </a:p>
          <a:p>
            <a:pPr marL="342900" marR="0" lvl="0" indent="-342900">
              <a:lnSpc>
                <a:spcPct val="107000"/>
              </a:lnSpc>
              <a:spcBef>
                <a:spcPts val="0"/>
              </a:spcBef>
              <a:spcAft>
                <a:spcPts val="800"/>
              </a:spcAft>
              <a:buFont typeface="+mj-lt"/>
              <a:buAutoNum type="alphaLcPeriod"/>
            </a:pPr>
            <a:r>
              <a:rPr lang="en-US" sz="3600" dirty="0">
                <a:ea typeface="Calibri" panose="020F0502020204030204" pitchFamily="34" charset="0"/>
                <a:cs typeface="Times New Roman" panose="02020603050405020304" pitchFamily="18" charset="0"/>
              </a:rPr>
              <a:t>False</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10</a:t>
            </a:fld>
            <a:endParaRPr lang="en-US"/>
          </a:p>
        </p:txBody>
      </p:sp>
    </p:spTree>
    <p:extLst>
      <p:ext uri="{BB962C8B-B14F-4D97-AF65-F5344CB8AC3E}">
        <p14:creationId xmlns:p14="http://schemas.microsoft.com/office/powerpoint/2010/main" val="345060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Pre-Assessment (Q5)</a:t>
            </a:r>
            <a:endParaRPr lang="en-US" dirty="0"/>
          </a:p>
        </p:txBody>
      </p:sp>
      <p:sp>
        <p:nvSpPr>
          <p:cNvPr id="3" name="Content Placeholder 2"/>
          <p:cNvSpPr>
            <a:spLocks noGrp="1"/>
          </p:cNvSpPr>
          <p:nvPr>
            <p:ph idx="1"/>
          </p:nvPr>
        </p:nvSpPr>
        <p:spPr/>
        <p:txBody>
          <a:bodyPr>
            <a:normAutofit fontScale="77500" lnSpcReduction="20000"/>
          </a:bodyPr>
          <a:lstStyle/>
          <a:p>
            <a:pPr marL="0" marR="0" lvl="0" indent="0">
              <a:lnSpc>
                <a:spcPct val="107000"/>
              </a:lnSpc>
              <a:spcBef>
                <a:spcPts val="0"/>
              </a:spcBef>
              <a:spcAft>
                <a:spcPts val="0"/>
              </a:spcAft>
              <a:buNone/>
            </a:pPr>
            <a:r>
              <a:rPr lang="en-US" sz="4400" dirty="0">
                <a:ea typeface="Calibri" panose="020F0502020204030204" pitchFamily="34" charset="0"/>
                <a:cs typeface="Times New Roman" panose="02020603050405020304" pitchFamily="18" charset="0"/>
              </a:rPr>
              <a:t>5. Excavations greater than _____ ft. shall be tested before employees enter where potentially ______________ atmospheres could reasonably exist.</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4’, Hazardous</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4’, Ambient</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6’, Hazardous</a:t>
            </a:r>
          </a:p>
          <a:p>
            <a:pPr marL="342900" marR="0" lvl="0" indent="-342900">
              <a:lnSpc>
                <a:spcPct val="107000"/>
              </a:lnSpc>
              <a:spcBef>
                <a:spcPts val="0"/>
              </a:spcBef>
              <a:spcAft>
                <a:spcPts val="800"/>
              </a:spcAft>
              <a:buFont typeface="+mj-lt"/>
              <a:buAutoNum type="alphaLcPeriod"/>
            </a:pPr>
            <a:r>
              <a:rPr lang="en-US" sz="4400" dirty="0">
                <a:ea typeface="Calibri" panose="020F0502020204030204" pitchFamily="34" charset="0"/>
                <a:cs typeface="Times New Roman" panose="02020603050405020304" pitchFamily="18" charset="0"/>
              </a:rPr>
              <a:t>6’, Ambient</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11</a:t>
            </a:fld>
            <a:endParaRPr lang="en-US"/>
          </a:p>
        </p:txBody>
      </p:sp>
    </p:spTree>
    <p:extLst>
      <p:ext uri="{BB962C8B-B14F-4D97-AF65-F5344CB8AC3E}">
        <p14:creationId xmlns:p14="http://schemas.microsoft.com/office/powerpoint/2010/main" val="350278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Pre-Assessment (Q6)</a:t>
            </a:r>
            <a:endParaRPr lang="en-US" dirty="0"/>
          </a:p>
        </p:txBody>
      </p:sp>
      <p:sp>
        <p:nvSpPr>
          <p:cNvPr id="3" name="Content Placeholder 2"/>
          <p:cNvSpPr>
            <a:spLocks noGrp="1"/>
          </p:cNvSpPr>
          <p:nvPr>
            <p:ph idx="1"/>
          </p:nvPr>
        </p:nvSpPr>
        <p:spPr/>
        <p:txBody>
          <a:bodyPr>
            <a:normAutofit fontScale="77500" lnSpcReduction="20000"/>
          </a:bodyPr>
          <a:lstStyle/>
          <a:p>
            <a:pPr marL="0" marR="0" lvl="0" indent="0">
              <a:lnSpc>
                <a:spcPct val="107000"/>
              </a:lnSpc>
              <a:spcBef>
                <a:spcPts val="0"/>
              </a:spcBef>
              <a:spcAft>
                <a:spcPts val="0"/>
              </a:spcAft>
              <a:buNone/>
            </a:pPr>
            <a:r>
              <a:rPr lang="en-US" sz="4400" dirty="0">
                <a:ea typeface="Calibri" panose="020F0502020204030204" pitchFamily="34" charset="0"/>
                <a:cs typeface="Times New Roman" panose="02020603050405020304" pitchFamily="18" charset="0"/>
              </a:rPr>
              <a:t>6. The bottom of a trench shield (trench box) should be no more than ______ ft. above the bottom of the trench or excavation?</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5’</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3’</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1’</a:t>
            </a:r>
          </a:p>
          <a:p>
            <a:pPr marL="342900" marR="0" lvl="0" indent="-342900">
              <a:lnSpc>
                <a:spcPct val="107000"/>
              </a:lnSpc>
              <a:spcBef>
                <a:spcPts val="0"/>
              </a:spcBef>
              <a:spcAft>
                <a:spcPts val="800"/>
              </a:spcAft>
              <a:buFont typeface="+mj-lt"/>
              <a:buAutoNum type="alphaLcPeriod"/>
            </a:pPr>
            <a:r>
              <a:rPr lang="en-US" sz="4400" dirty="0">
                <a:ea typeface="Calibri" panose="020F0502020204030204" pitchFamily="34" charset="0"/>
                <a:cs typeface="Times New Roman" panose="02020603050405020304" pitchFamily="18" charset="0"/>
              </a:rPr>
              <a:t>2’</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12</a:t>
            </a:fld>
            <a:endParaRPr lang="en-US"/>
          </a:p>
        </p:txBody>
      </p:sp>
    </p:spTree>
    <p:extLst>
      <p:ext uri="{BB962C8B-B14F-4D97-AF65-F5344CB8AC3E}">
        <p14:creationId xmlns:p14="http://schemas.microsoft.com/office/powerpoint/2010/main" val="76214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Pre-Assessment (Q7)</a:t>
            </a:r>
            <a:endParaRPr lang="en-US" dirty="0"/>
          </a:p>
        </p:txBody>
      </p:sp>
      <p:sp>
        <p:nvSpPr>
          <p:cNvPr id="3" name="Content Placeholder 2"/>
          <p:cNvSpPr>
            <a:spLocks noGrp="1"/>
          </p:cNvSpPr>
          <p:nvPr>
            <p:ph idx="1"/>
          </p:nvPr>
        </p:nvSpPr>
        <p:spPr/>
        <p:txBody>
          <a:bodyPr>
            <a:normAutofit fontScale="92500" lnSpcReduction="10000"/>
          </a:bodyPr>
          <a:lstStyle/>
          <a:p>
            <a:pPr marL="0" marR="0" lvl="0" indent="0">
              <a:lnSpc>
                <a:spcPct val="107000"/>
              </a:lnSpc>
              <a:spcBef>
                <a:spcPts val="0"/>
              </a:spcBef>
              <a:spcAft>
                <a:spcPts val="0"/>
              </a:spcAft>
              <a:buNone/>
            </a:pPr>
            <a:r>
              <a:rPr lang="en-US" sz="3800" dirty="0">
                <a:ea typeface="Calibri" panose="020F0502020204030204" pitchFamily="34" charset="0"/>
                <a:cs typeface="Times New Roman" panose="02020603050405020304" pitchFamily="18" charset="0"/>
              </a:rPr>
              <a:t>7. ___________ cause/causes the most deaths in excavations.</a:t>
            </a:r>
          </a:p>
          <a:p>
            <a:pPr marL="342900" marR="0" lvl="0" indent="-342900">
              <a:lnSpc>
                <a:spcPct val="107000"/>
              </a:lnSpc>
              <a:spcBef>
                <a:spcPts val="0"/>
              </a:spcBef>
              <a:spcAft>
                <a:spcPts val="0"/>
              </a:spcAft>
              <a:buFont typeface="+mj-lt"/>
              <a:buAutoNum type="alphaLcPeriod"/>
            </a:pPr>
            <a:r>
              <a:rPr lang="en-US" sz="3800" dirty="0">
                <a:ea typeface="Calibri" panose="020F0502020204030204" pitchFamily="34" charset="0"/>
                <a:cs typeface="Times New Roman" panose="02020603050405020304" pitchFamily="18" charset="0"/>
              </a:rPr>
              <a:t>Underground utilities</a:t>
            </a:r>
          </a:p>
          <a:p>
            <a:pPr marL="342900" marR="0" lvl="0" indent="-342900">
              <a:lnSpc>
                <a:spcPct val="107000"/>
              </a:lnSpc>
              <a:spcBef>
                <a:spcPts val="0"/>
              </a:spcBef>
              <a:spcAft>
                <a:spcPts val="0"/>
              </a:spcAft>
              <a:buFont typeface="+mj-lt"/>
              <a:buAutoNum type="alphaLcPeriod"/>
            </a:pPr>
            <a:r>
              <a:rPr lang="en-US" sz="3800" dirty="0">
                <a:ea typeface="Calibri" panose="020F0502020204030204" pitchFamily="34" charset="0"/>
                <a:cs typeface="Times New Roman" panose="02020603050405020304" pitchFamily="18" charset="0"/>
              </a:rPr>
              <a:t>Water accumulation</a:t>
            </a:r>
          </a:p>
          <a:p>
            <a:pPr marL="342900" marR="0" lvl="0" indent="-342900">
              <a:lnSpc>
                <a:spcPct val="107000"/>
              </a:lnSpc>
              <a:spcBef>
                <a:spcPts val="0"/>
              </a:spcBef>
              <a:spcAft>
                <a:spcPts val="0"/>
              </a:spcAft>
              <a:buFont typeface="+mj-lt"/>
              <a:buAutoNum type="alphaLcPeriod"/>
            </a:pPr>
            <a:r>
              <a:rPr lang="en-US" sz="3800" dirty="0">
                <a:ea typeface="Calibri" panose="020F0502020204030204" pitchFamily="34" charset="0"/>
                <a:cs typeface="Times New Roman" panose="02020603050405020304" pitchFamily="18" charset="0"/>
              </a:rPr>
              <a:t>Cave ins</a:t>
            </a:r>
          </a:p>
          <a:p>
            <a:pPr marL="342900" marR="0" lvl="0" indent="-342900">
              <a:lnSpc>
                <a:spcPct val="107000"/>
              </a:lnSpc>
              <a:spcBef>
                <a:spcPts val="0"/>
              </a:spcBef>
              <a:spcAft>
                <a:spcPts val="800"/>
              </a:spcAft>
              <a:buFont typeface="+mj-lt"/>
              <a:buAutoNum type="alphaLcPeriod"/>
            </a:pPr>
            <a:r>
              <a:rPr lang="en-US" sz="3800" dirty="0">
                <a:ea typeface="Calibri" panose="020F0502020204030204" pitchFamily="34" charset="0"/>
                <a:cs typeface="Times New Roman" panose="02020603050405020304" pitchFamily="18" charset="0"/>
              </a:rPr>
              <a:t>Heavy equipment</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13</a:t>
            </a:fld>
            <a:endParaRPr lang="en-US"/>
          </a:p>
        </p:txBody>
      </p:sp>
    </p:spTree>
    <p:extLst>
      <p:ext uri="{BB962C8B-B14F-4D97-AF65-F5344CB8AC3E}">
        <p14:creationId xmlns:p14="http://schemas.microsoft.com/office/powerpoint/2010/main" val="1661030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Pre-Assessment (Q8)</a:t>
            </a:r>
            <a:endParaRPr lang="en-US" dirty="0"/>
          </a:p>
        </p:txBody>
      </p:sp>
      <p:sp>
        <p:nvSpPr>
          <p:cNvPr id="3" name="Content Placeholder 2"/>
          <p:cNvSpPr>
            <a:spLocks noGrp="1"/>
          </p:cNvSpPr>
          <p:nvPr>
            <p:ph idx="1"/>
          </p:nvPr>
        </p:nvSpPr>
        <p:spPr/>
        <p:txBody>
          <a:bodyPr>
            <a:normAutofit fontScale="92500"/>
          </a:bodyPr>
          <a:lstStyle/>
          <a:p>
            <a:pPr marL="0" marR="0" lvl="0" indent="0">
              <a:lnSpc>
                <a:spcPct val="107000"/>
              </a:lnSpc>
              <a:spcBef>
                <a:spcPts val="0"/>
              </a:spcBef>
              <a:spcAft>
                <a:spcPts val="0"/>
              </a:spcAft>
              <a:buNone/>
            </a:pPr>
            <a:r>
              <a:rPr lang="en-US" sz="3800" dirty="0">
                <a:ea typeface="Calibri" panose="020F0502020204030204" pitchFamily="34" charset="0"/>
                <a:cs typeface="Times New Roman" panose="02020603050405020304" pitchFamily="18" charset="0"/>
              </a:rPr>
              <a:t>8. In excavations deeper than 4’ a means of exit _________.</a:t>
            </a:r>
          </a:p>
          <a:p>
            <a:pPr marL="342900" marR="0" lvl="0" indent="-342900">
              <a:lnSpc>
                <a:spcPct val="107000"/>
              </a:lnSpc>
              <a:spcBef>
                <a:spcPts val="0"/>
              </a:spcBef>
              <a:spcAft>
                <a:spcPts val="0"/>
              </a:spcAft>
              <a:buFont typeface="+mj-lt"/>
              <a:buAutoNum type="alphaLcPeriod"/>
            </a:pPr>
            <a:r>
              <a:rPr lang="en-US" sz="3800" dirty="0">
                <a:ea typeface="Calibri" panose="020F0502020204030204" pitchFamily="34" charset="0"/>
                <a:cs typeface="Times New Roman" panose="02020603050405020304" pitchFamily="18" charset="0"/>
              </a:rPr>
              <a:t>Is not needed</a:t>
            </a:r>
          </a:p>
          <a:p>
            <a:pPr marL="342900" marR="0" lvl="0" indent="-342900">
              <a:lnSpc>
                <a:spcPct val="107000"/>
              </a:lnSpc>
              <a:spcBef>
                <a:spcPts val="0"/>
              </a:spcBef>
              <a:spcAft>
                <a:spcPts val="0"/>
              </a:spcAft>
              <a:buFont typeface="+mj-lt"/>
              <a:buAutoNum type="alphaLcPeriod"/>
            </a:pPr>
            <a:r>
              <a:rPr lang="en-US" sz="3800" dirty="0">
                <a:ea typeface="Calibri" panose="020F0502020204030204" pitchFamily="34" charset="0"/>
                <a:cs typeface="Times New Roman" panose="02020603050405020304" pitchFamily="18" charset="0"/>
              </a:rPr>
              <a:t>Must be located within 100’ of workers</a:t>
            </a:r>
          </a:p>
          <a:p>
            <a:pPr marL="342900" marR="0" lvl="0" indent="-342900">
              <a:lnSpc>
                <a:spcPct val="107000"/>
              </a:lnSpc>
              <a:spcBef>
                <a:spcPts val="0"/>
              </a:spcBef>
              <a:spcAft>
                <a:spcPts val="0"/>
              </a:spcAft>
              <a:buFont typeface="+mj-lt"/>
              <a:buAutoNum type="alphaLcPeriod"/>
            </a:pPr>
            <a:r>
              <a:rPr lang="en-US" sz="3800" dirty="0">
                <a:ea typeface="Calibri" panose="020F0502020204030204" pitchFamily="34" charset="0"/>
                <a:cs typeface="Times New Roman" panose="02020603050405020304" pitchFamily="18" charset="0"/>
              </a:rPr>
              <a:t>Must be located within 200’ of workers</a:t>
            </a:r>
          </a:p>
          <a:p>
            <a:pPr marL="342900" marR="0" lvl="0" indent="-342900">
              <a:lnSpc>
                <a:spcPct val="107000"/>
              </a:lnSpc>
              <a:spcBef>
                <a:spcPts val="0"/>
              </a:spcBef>
              <a:spcAft>
                <a:spcPts val="800"/>
              </a:spcAft>
              <a:buFont typeface="+mj-lt"/>
              <a:buAutoNum type="alphaLcPeriod"/>
            </a:pPr>
            <a:r>
              <a:rPr lang="en-US" sz="3800" dirty="0">
                <a:ea typeface="Calibri" panose="020F0502020204030204" pitchFamily="34" charset="0"/>
                <a:cs typeface="Times New Roman" panose="02020603050405020304" pitchFamily="18" charset="0"/>
              </a:rPr>
              <a:t>Must be located within 25’ of workers</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14</a:t>
            </a:fld>
            <a:endParaRPr lang="en-US"/>
          </a:p>
        </p:txBody>
      </p:sp>
    </p:spTree>
    <p:extLst>
      <p:ext uri="{BB962C8B-B14F-4D97-AF65-F5344CB8AC3E}">
        <p14:creationId xmlns:p14="http://schemas.microsoft.com/office/powerpoint/2010/main" val="71552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Pre-Assessment (Q9)</a:t>
            </a:r>
            <a:endParaRPr lang="en-US" dirty="0"/>
          </a:p>
        </p:txBody>
      </p:sp>
      <p:sp>
        <p:nvSpPr>
          <p:cNvPr id="3" name="Content Placeholder 2"/>
          <p:cNvSpPr>
            <a:spLocks noGrp="1"/>
          </p:cNvSpPr>
          <p:nvPr>
            <p:ph idx="1"/>
          </p:nvPr>
        </p:nvSpPr>
        <p:spPr/>
        <p:txBody>
          <a:bodyPr>
            <a:normAutofit fontScale="77500" lnSpcReduction="20000"/>
          </a:bodyPr>
          <a:lstStyle/>
          <a:p>
            <a:pPr marL="0" marR="0" lvl="0" indent="0">
              <a:lnSpc>
                <a:spcPct val="107000"/>
              </a:lnSpc>
              <a:spcBef>
                <a:spcPts val="0"/>
              </a:spcBef>
              <a:spcAft>
                <a:spcPts val="0"/>
              </a:spcAft>
              <a:buNone/>
            </a:pPr>
            <a:r>
              <a:rPr lang="en-US" sz="4400" dirty="0">
                <a:ea typeface="Calibri" panose="020F0502020204030204" pitchFamily="34" charset="0"/>
                <a:cs typeface="Times New Roman" panose="02020603050405020304" pitchFamily="18" charset="0"/>
              </a:rPr>
              <a:t>9. Which of the following statements is not true about Type C soil:</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If type is unknown, you should assume all soil is Type C</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If sloped, it requires an angle of 34°</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It can be benched</a:t>
            </a:r>
          </a:p>
          <a:p>
            <a:pPr marL="342900" marR="0" lvl="0" indent="-342900">
              <a:lnSpc>
                <a:spcPct val="107000"/>
              </a:lnSpc>
              <a:spcBef>
                <a:spcPts val="0"/>
              </a:spcBef>
              <a:spcAft>
                <a:spcPts val="800"/>
              </a:spcAft>
              <a:buFont typeface="+mj-lt"/>
              <a:buAutoNum type="alphaLcPeriod"/>
            </a:pPr>
            <a:r>
              <a:rPr lang="en-US" sz="4400" dirty="0">
                <a:ea typeface="Calibri" panose="020F0502020204030204" pitchFamily="34" charset="0"/>
                <a:cs typeface="Times New Roman" panose="02020603050405020304" pitchFamily="18" charset="0"/>
              </a:rPr>
              <a:t>Type C soil is usually very loose and prone to cave in</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15</a:t>
            </a:fld>
            <a:endParaRPr lang="en-US"/>
          </a:p>
        </p:txBody>
      </p:sp>
    </p:spTree>
    <p:extLst>
      <p:ext uri="{BB962C8B-B14F-4D97-AF65-F5344CB8AC3E}">
        <p14:creationId xmlns:p14="http://schemas.microsoft.com/office/powerpoint/2010/main" val="260713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Pre-Assessment (Q10)</a:t>
            </a:r>
            <a:endParaRPr lang="en-US" dirty="0"/>
          </a:p>
        </p:txBody>
      </p:sp>
      <p:sp>
        <p:nvSpPr>
          <p:cNvPr id="3" name="Content Placeholder 2"/>
          <p:cNvSpPr>
            <a:spLocks noGrp="1"/>
          </p:cNvSpPr>
          <p:nvPr>
            <p:ph idx="1"/>
          </p:nvPr>
        </p:nvSpPr>
        <p:spPr/>
        <p:txBody>
          <a:bodyPr>
            <a:normAutofit fontScale="85000" lnSpcReduction="20000"/>
          </a:bodyPr>
          <a:lstStyle/>
          <a:p>
            <a:pPr marL="0" marR="0" lvl="0" indent="0">
              <a:lnSpc>
                <a:spcPct val="107000"/>
              </a:lnSpc>
              <a:spcBef>
                <a:spcPts val="0"/>
              </a:spcBef>
              <a:spcAft>
                <a:spcPts val="0"/>
              </a:spcAft>
              <a:buNone/>
            </a:pPr>
            <a:r>
              <a:rPr lang="en-US" sz="4200" dirty="0">
                <a:ea typeface="Calibri" panose="020F0502020204030204" pitchFamily="34" charset="0"/>
                <a:cs typeface="Times New Roman" panose="02020603050405020304" pitchFamily="18" charset="0"/>
              </a:rPr>
              <a:t>10. ______________ involves angling back the material in a continuous plane.</a:t>
            </a:r>
          </a:p>
          <a:p>
            <a:pPr marL="342900" marR="0" lvl="0" indent="-342900">
              <a:lnSpc>
                <a:spcPct val="107000"/>
              </a:lnSpc>
              <a:spcBef>
                <a:spcPts val="0"/>
              </a:spcBef>
              <a:spcAft>
                <a:spcPts val="0"/>
              </a:spcAft>
              <a:buFont typeface="+mj-lt"/>
              <a:buAutoNum type="alphaLcPeriod"/>
            </a:pPr>
            <a:r>
              <a:rPr lang="en-US" sz="4200" dirty="0">
                <a:ea typeface="Calibri" panose="020F0502020204030204" pitchFamily="34" charset="0"/>
                <a:cs typeface="Times New Roman" panose="02020603050405020304" pitchFamily="18" charset="0"/>
              </a:rPr>
              <a:t>Shoring</a:t>
            </a:r>
          </a:p>
          <a:p>
            <a:pPr marL="342900" marR="0" lvl="0" indent="-342900">
              <a:lnSpc>
                <a:spcPct val="107000"/>
              </a:lnSpc>
              <a:spcBef>
                <a:spcPts val="0"/>
              </a:spcBef>
              <a:spcAft>
                <a:spcPts val="0"/>
              </a:spcAft>
              <a:buFont typeface="+mj-lt"/>
              <a:buAutoNum type="alphaLcPeriod"/>
            </a:pPr>
            <a:r>
              <a:rPr lang="en-US" sz="4200" dirty="0">
                <a:ea typeface="Calibri" panose="020F0502020204030204" pitchFamily="34" charset="0"/>
                <a:cs typeface="Times New Roman" panose="02020603050405020304" pitchFamily="18" charset="0"/>
              </a:rPr>
              <a:t>Shielding</a:t>
            </a:r>
          </a:p>
          <a:p>
            <a:pPr marL="342900" marR="0" lvl="0" indent="-342900">
              <a:lnSpc>
                <a:spcPct val="107000"/>
              </a:lnSpc>
              <a:spcBef>
                <a:spcPts val="0"/>
              </a:spcBef>
              <a:spcAft>
                <a:spcPts val="0"/>
              </a:spcAft>
              <a:buFont typeface="+mj-lt"/>
              <a:buAutoNum type="alphaLcPeriod"/>
            </a:pPr>
            <a:r>
              <a:rPr lang="en-US" sz="4200" dirty="0">
                <a:ea typeface="Calibri" panose="020F0502020204030204" pitchFamily="34" charset="0"/>
                <a:cs typeface="Times New Roman" panose="02020603050405020304" pitchFamily="18" charset="0"/>
              </a:rPr>
              <a:t>Sloping</a:t>
            </a:r>
          </a:p>
          <a:p>
            <a:pPr marL="342900" marR="0" lvl="0" indent="-342900">
              <a:lnSpc>
                <a:spcPct val="107000"/>
              </a:lnSpc>
              <a:spcBef>
                <a:spcPts val="0"/>
              </a:spcBef>
              <a:spcAft>
                <a:spcPts val="800"/>
              </a:spcAft>
              <a:buFont typeface="+mj-lt"/>
              <a:buAutoNum type="alphaLcPeriod"/>
            </a:pPr>
            <a:r>
              <a:rPr lang="en-US" sz="4200" dirty="0">
                <a:ea typeface="Calibri" panose="020F0502020204030204" pitchFamily="34" charset="0"/>
                <a:cs typeface="Times New Roman" panose="02020603050405020304" pitchFamily="18" charset="0"/>
              </a:rPr>
              <a:t>Benching</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16</a:t>
            </a:fld>
            <a:endParaRPr lang="en-US"/>
          </a:p>
        </p:txBody>
      </p:sp>
    </p:spTree>
    <p:extLst>
      <p:ext uri="{BB962C8B-B14F-4D97-AF65-F5344CB8AC3E}">
        <p14:creationId xmlns:p14="http://schemas.microsoft.com/office/powerpoint/2010/main" val="1951303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18" y="136525"/>
            <a:ext cx="10515600" cy="1325563"/>
          </a:xfrm>
        </p:spPr>
        <p:txBody>
          <a:bodyPr/>
          <a:lstStyle/>
          <a:p>
            <a:pPr algn="ctr"/>
            <a:r>
              <a:rPr lang="en-US" dirty="0">
                <a:latin typeface="Arial Black" panose="020B0A04020102020204" pitchFamily="34" charset="0"/>
              </a:rPr>
              <a:t>Worker Duties</a:t>
            </a:r>
          </a:p>
        </p:txBody>
      </p:sp>
      <p:sp>
        <p:nvSpPr>
          <p:cNvPr id="3" name="Content Placeholder 2"/>
          <p:cNvSpPr>
            <a:spLocks noGrp="1"/>
          </p:cNvSpPr>
          <p:nvPr>
            <p:ph idx="1"/>
          </p:nvPr>
        </p:nvSpPr>
        <p:spPr>
          <a:xfrm>
            <a:off x="838200" y="1959173"/>
            <a:ext cx="10515600" cy="3503917"/>
          </a:xfrm>
        </p:spPr>
        <p:txBody>
          <a:bodyPr>
            <a:normAutofit/>
          </a:bodyPr>
          <a:lstStyle/>
          <a:p>
            <a:pPr marL="457200" lvl="1" indent="0">
              <a:spcBef>
                <a:spcPts val="600"/>
              </a:spcBef>
              <a:spcAft>
                <a:spcPts val="1200"/>
              </a:spcAft>
              <a:buNone/>
            </a:pPr>
            <a:r>
              <a:rPr lang="en-US" sz="3200" dirty="0"/>
              <a:t>Workers have the duty to:</a:t>
            </a:r>
          </a:p>
          <a:p>
            <a:pPr lvl="1">
              <a:spcBef>
                <a:spcPts val="600"/>
              </a:spcBef>
              <a:spcAft>
                <a:spcPts val="1200"/>
              </a:spcAft>
            </a:pPr>
            <a:r>
              <a:rPr lang="en-US" sz="3200" dirty="0"/>
              <a:t>Obey safety regulations</a:t>
            </a:r>
          </a:p>
          <a:p>
            <a:pPr lvl="1">
              <a:spcBef>
                <a:spcPts val="600"/>
              </a:spcBef>
              <a:spcAft>
                <a:spcPts val="1200"/>
              </a:spcAft>
            </a:pPr>
            <a:r>
              <a:rPr lang="en-US" sz="3200" dirty="0"/>
              <a:t>Follow the employer’s health and safety rule</a:t>
            </a:r>
          </a:p>
          <a:p>
            <a:pPr lvl="1">
              <a:spcBef>
                <a:spcPts val="600"/>
              </a:spcBef>
              <a:spcAft>
                <a:spcPts val="1200"/>
              </a:spcAft>
            </a:pPr>
            <a:r>
              <a:rPr lang="en-US" sz="3200" dirty="0"/>
              <a:t>Wear prescribed personal protective equipment while working</a:t>
            </a:r>
          </a:p>
        </p:txBody>
      </p:sp>
      <p:sp>
        <p:nvSpPr>
          <p:cNvPr id="4" name="Slide Number Placeholder 3">
            <a:extLst>
              <a:ext uri="{FF2B5EF4-FFF2-40B4-BE49-F238E27FC236}">
                <a16:creationId xmlns:a16="http://schemas.microsoft.com/office/drawing/2014/main" id="{4580FF47-38E7-40D9-9305-48A3BD3BAA5E}"/>
              </a:ext>
            </a:extLst>
          </p:cNvPr>
          <p:cNvSpPr>
            <a:spLocks noGrp="1"/>
          </p:cNvSpPr>
          <p:nvPr>
            <p:ph type="sldNum" sz="quarter" idx="12"/>
          </p:nvPr>
        </p:nvSpPr>
        <p:spPr/>
        <p:txBody>
          <a:bodyPr/>
          <a:lstStyle/>
          <a:p>
            <a:fld id="{5E779C6D-2D3D-407B-ABDD-AB2C83943F7F}" type="slidenum">
              <a:rPr lang="en-US" smtClean="0"/>
              <a:t>17</a:t>
            </a:fld>
            <a:endParaRPr lang="en-US"/>
          </a:p>
        </p:txBody>
      </p:sp>
    </p:spTree>
    <p:extLst>
      <p:ext uri="{BB962C8B-B14F-4D97-AF65-F5344CB8AC3E}">
        <p14:creationId xmlns:p14="http://schemas.microsoft.com/office/powerpoint/2010/main" val="2566918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18" y="136525"/>
            <a:ext cx="10515600" cy="1325563"/>
          </a:xfrm>
        </p:spPr>
        <p:txBody>
          <a:bodyPr/>
          <a:lstStyle/>
          <a:p>
            <a:pPr algn="ctr"/>
            <a:r>
              <a:rPr lang="en-US" dirty="0">
                <a:latin typeface="Arial Black" panose="020B0A04020102020204" pitchFamily="34" charset="0"/>
              </a:rPr>
              <a:t>Worker Rights</a:t>
            </a:r>
          </a:p>
        </p:txBody>
      </p:sp>
      <p:sp>
        <p:nvSpPr>
          <p:cNvPr id="3" name="Content Placeholder 2"/>
          <p:cNvSpPr>
            <a:spLocks noGrp="1"/>
          </p:cNvSpPr>
          <p:nvPr>
            <p:ph idx="1"/>
          </p:nvPr>
        </p:nvSpPr>
        <p:spPr>
          <a:xfrm>
            <a:off x="838200" y="1959173"/>
            <a:ext cx="10515600" cy="4186794"/>
          </a:xfrm>
        </p:spPr>
        <p:txBody>
          <a:bodyPr>
            <a:normAutofit lnSpcReduction="10000"/>
          </a:bodyPr>
          <a:lstStyle/>
          <a:p>
            <a:pPr marL="457200" lvl="1" indent="0">
              <a:spcBef>
                <a:spcPts val="600"/>
              </a:spcBef>
              <a:spcAft>
                <a:spcPts val="1200"/>
              </a:spcAft>
              <a:buNone/>
            </a:pPr>
            <a:r>
              <a:rPr lang="en-US" sz="3200" dirty="0"/>
              <a:t>Workers have the right to:</a:t>
            </a:r>
          </a:p>
          <a:p>
            <a:pPr lvl="1">
              <a:spcBef>
                <a:spcPts val="600"/>
              </a:spcBef>
              <a:spcAft>
                <a:spcPts val="1200"/>
              </a:spcAft>
            </a:pPr>
            <a:r>
              <a:rPr lang="en-US" sz="3200" dirty="0"/>
              <a:t>A safe workplace </a:t>
            </a:r>
          </a:p>
          <a:p>
            <a:pPr lvl="1">
              <a:spcBef>
                <a:spcPts val="600"/>
              </a:spcBef>
              <a:spcAft>
                <a:spcPts val="1200"/>
              </a:spcAft>
            </a:pPr>
            <a:r>
              <a:rPr lang="en-US" sz="3200" dirty="0"/>
              <a:t>Certain employer provided information</a:t>
            </a:r>
          </a:p>
          <a:p>
            <a:pPr lvl="1">
              <a:spcBef>
                <a:spcPts val="600"/>
              </a:spcBef>
              <a:spcAft>
                <a:spcPts val="1200"/>
              </a:spcAft>
            </a:pPr>
            <a:r>
              <a:rPr lang="en-US" sz="3200" dirty="0"/>
              <a:t>Make safety complaints</a:t>
            </a:r>
          </a:p>
          <a:p>
            <a:pPr lvl="1">
              <a:spcBef>
                <a:spcPts val="600"/>
              </a:spcBef>
              <a:spcAft>
                <a:spcPts val="1200"/>
              </a:spcAft>
            </a:pPr>
            <a:r>
              <a:rPr lang="en-US" sz="3200" dirty="0"/>
              <a:t>Receive training</a:t>
            </a:r>
          </a:p>
          <a:p>
            <a:pPr lvl="1">
              <a:spcBef>
                <a:spcPts val="600"/>
              </a:spcBef>
              <a:spcAft>
                <a:spcPts val="1200"/>
              </a:spcAft>
            </a:pPr>
            <a:r>
              <a:rPr lang="en-US" sz="3200" dirty="0"/>
              <a:t>Participate in OSHA inspections</a:t>
            </a:r>
          </a:p>
          <a:p>
            <a:pPr marL="457200" lvl="1" indent="0">
              <a:buNone/>
            </a:pPr>
            <a:endParaRPr lang="en-US" sz="3200" dirty="0"/>
          </a:p>
        </p:txBody>
      </p:sp>
      <p:sp>
        <p:nvSpPr>
          <p:cNvPr id="4" name="Slide Number Placeholder 3">
            <a:extLst>
              <a:ext uri="{FF2B5EF4-FFF2-40B4-BE49-F238E27FC236}">
                <a16:creationId xmlns:a16="http://schemas.microsoft.com/office/drawing/2014/main" id="{4580FF47-38E7-40D9-9305-48A3BD3BAA5E}"/>
              </a:ext>
            </a:extLst>
          </p:cNvPr>
          <p:cNvSpPr>
            <a:spLocks noGrp="1"/>
          </p:cNvSpPr>
          <p:nvPr>
            <p:ph type="sldNum" sz="quarter" idx="12"/>
          </p:nvPr>
        </p:nvSpPr>
        <p:spPr/>
        <p:txBody>
          <a:bodyPr/>
          <a:lstStyle/>
          <a:p>
            <a:fld id="{5E779C6D-2D3D-407B-ABDD-AB2C83943F7F}" type="slidenum">
              <a:rPr lang="en-US" smtClean="0"/>
              <a:t>18</a:t>
            </a:fld>
            <a:endParaRPr lang="en-US"/>
          </a:p>
        </p:txBody>
      </p:sp>
    </p:spTree>
    <p:extLst>
      <p:ext uri="{BB962C8B-B14F-4D97-AF65-F5344CB8AC3E}">
        <p14:creationId xmlns:p14="http://schemas.microsoft.com/office/powerpoint/2010/main" val="1988856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18" y="136525"/>
            <a:ext cx="10515600" cy="1325563"/>
          </a:xfrm>
        </p:spPr>
        <p:txBody>
          <a:bodyPr/>
          <a:lstStyle/>
          <a:p>
            <a:pPr algn="ctr"/>
            <a:r>
              <a:rPr lang="en-US" dirty="0">
                <a:latin typeface="Arial Black" panose="020B0A04020102020204" pitchFamily="34" charset="0"/>
              </a:rPr>
              <a:t>Worker Rights</a:t>
            </a:r>
          </a:p>
        </p:txBody>
      </p:sp>
      <p:sp>
        <p:nvSpPr>
          <p:cNvPr id="3" name="Content Placeholder 2"/>
          <p:cNvSpPr>
            <a:spLocks noGrp="1"/>
          </p:cNvSpPr>
          <p:nvPr>
            <p:ph idx="1"/>
          </p:nvPr>
        </p:nvSpPr>
        <p:spPr>
          <a:xfrm>
            <a:off x="838200" y="1959173"/>
            <a:ext cx="10515600" cy="4186794"/>
          </a:xfrm>
        </p:spPr>
        <p:txBody>
          <a:bodyPr>
            <a:normAutofit/>
          </a:bodyPr>
          <a:lstStyle/>
          <a:p>
            <a:pPr marL="457200" lvl="1" indent="0">
              <a:spcBef>
                <a:spcPts val="600"/>
              </a:spcBef>
              <a:spcAft>
                <a:spcPts val="1200"/>
              </a:spcAft>
              <a:buNone/>
            </a:pPr>
            <a:r>
              <a:rPr lang="en-US" sz="3200" dirty="0"/>
              <a:t>Workers have the right to:</a:t>
            </a:r>
          </a:p>
          <a:p>
            <a:pPr lvl="1">
              <a:spcBef>
                <a:spcPts val="600"/>
              </a:spcBef>
              <a:spcAft>
                <a:spcPts val="1200"/>
              </a:spcAft>
            </a:pPr>
            <a:r>
              <a:rPr lang="en-US" sz="3200" dirty="0"/>
              <a:t>Refuse to perform dangerous work</a:t>
            </a:r>
          </a:p>
          <a:p>
            <a:pPr lvl="1">
              <a:spcBef>
                <a:spcPts val="600"/>
              </a:spcBef>
              <a:spcAft>
                <a:spcPts val="1200"/>
              </a:spcAft>
            </a:pPr>
            <a:r>
              <a:rPr lang="en-US" sz="3200" dirty="0"/>
              <a:t>Examine OSHA records</a:t>
            </a:r>
          </a:p>
          <a:p>
            <a:pPr lvl="1">
              <a:spcBef>
                <a:spcPts val="600"/>
              </a:spcBef>
              <a:spcAft>
                <a:spcPts val="1200"/>
              </a:spcAft>
            </a:pPr>
            <a:r>
              <a:rPr lang="en-US" sz="3200" dirty="0"/>
              <a:t>Hazardous chemical information</a:t>
            </a:r>
          </a:p>
          <a:p>
            <a:pPr lvl="1">
              <a:spcBef>
                <a:spcPts val="600"/>
              </a:spcBef>
              <a:spcAft>
                <a:spcPts val="1200"/>
              </a:spcAft>
            </a:pPr>
            <a:r>
              <a:rPr lang="en-US" sz="3200" dirty="0"/>
              <a:t>Medical records</a:t>
            </a:r>
          </a:p>
          <a:p>
            <a:pPr marL="457200" lvl="1" indent="0">
              <a:buNone/>
            </a:pPr>
            <a:endParaRPr lang="en-US" sz="3200" dirty="0"/>
          </a:p>
        </p:txBody>
      </p:sp>
      <p:sp>
        <p:nvSpPr>
          <p:cNvPr id="4" name="Slide Number Placeholder 3">
            <a:extLst>
              <a:ext uri="{FF2B5EF4-FFF2-40B4-BE49-F238E27FC236}">
                <a16:creationId xmlns:a16="http://schemas.microsoft.com/office/drawing/2014/main" id="{4580FF47-38E7-40D9-9305-48A3BD3BAA5E}"/>
              </a:ext>
            </a:extLst>
          </p:cNvPr>
          <p:cNvSpPr>
            <a:spLocks noGrp="1"/>
          </p:cNvSpPr>
          <p:nvPr>
            <p:ph type="sldNum" sz="quarter" idx="12"/>
          </p:nvPr>
        </p:nvSpPr>
        <p:spPr/>
        <p:txBody>
          <a:bodyPr/>
          <a:lstStyle/>
          <a:p>
            <a:fld id="{5E779C6D-2D3D-407B-ABDD-AB2C83943F7F}" type="slidenum">
              <a:rPr lang="en-US" smtClean="0"/>
              <a:t>19</a:t>
            </a:fld>
            <a:endParaRPr lang="en-US"/>
          </a:p>
        </p:txBody>
      </p:sp>
    </p:spTree>
    <p:extLst>
      <p:ext uri="{BB962C8B-B14F-4D97-AF65-F5344CB8AC3E}">
        <p14:creationId xmlns:p14="http://schemas.microsoft.com/office/powerpoint/2010/main" val="328108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F26681-55A8-4278-807C-DAB61F3C5234}"/>
              </a:ext>
            </a:extLst>
          </p:cNvPr>
          <p:cNvSpPr>
            <a:spLocks noGrp="1"/>
          </p:cNvSpPr>
          <p:nvPr>
            <p:ph idx="1"/>
          </p:nvPr>
        </p:nvSpPr>
        <p:spPr>
          <a:xfrm>
            <a:off x="838200" y="2133214"/>
            <a:ext cx="10515600" cy="2887523"/>
          </a:xfrm>
        </p:spPr>
        <p:txBody>
          <a:bodyPr>
            <a:normAutofit fontScale="70000" lnSpcReduction="20000"/>
          </a:bodyPr>
          <a:lstStyle/>
          <a:p>
            <a:pPr marL="0" indent="0">
              <a:buNone/>
            </a:pPr>
            <a:r>
              <a:rPr lang="en-US" dirty="0"/>
              <a:t>This material was produced under grant number SH-05166-SH9</a:t>
            </a:r>
            <a:r>
              <a:rPr lang="en-US" dirty="0">
                <a:solidFill>
                  <a:srgbClr val="FF0000"/>
                </a:solidFill>
              </a:rPr>
              <a:t> </a:t>
            </a:r>
            <a:r>
              <a:rPr lang="en-US" dirty="0"/>
              <a:t>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25465EA-FF5F-42D5-AB12-988F3D3ADBB9}"/>
              </a:ext>
            </a:extLst>
          </p:cNvPr>
          <p:cNvSpPr>
            <a:spLocks noGrp="1"/>
          </p:cNvSpPr>
          <p:nvPr>
            <p:ph type="sldNum" sz="quarter" idx="12"/>
          </p:nvPr>
        </p:nvSpPr>
        <p:spPr/>
        <p:txBody>
          <a:bodyPr/>
          <a:lstStyle/>
          <a:p>
            <a:fld id="{5E779C6D-2D3D-407B-ABDD-AB2C83943F7F}" type="slidenum">
              <a:rPr lang="en-US" smtClean="0"/>
              <a:t>2</a:t>
            </a:fld>
            <a:endParaRPr lang="en-US"/>
          </a:p>
        </p:txBody>
      </p:sp>
      <p:sp>
        <p:nvSpPr>
          <p:cNvPr id="5" name="Title 1">
            <a:extLst>
              <a:ext uri="{FF2B5EF4-FFF2-40B4-BE49-F238E27FC236}">
                <a16:creationId xmlns:a16="http://schemas.microsoft.com/office/drawing/2014/main" id="{75D9B4D4-13F6-4F4F-B08C-BDD85FF935AC}"/>
              </a:ext>
            </a:extLst>
          </p:cNvPr>
          <p:cNvSpPr>
            <a:spLocks noGrp="1"/>
          </p:cNvSpPr>
          <p:nvPr>
            <p:ph type="title"/>
          </p:nvPr>
        </p:nvSpPr>
        <p:spPr>
          <a:xfrm>
            <a:off x="838200" y="136525"/>
            <a:ext cx="10515600" cy="1325563"/>
          </a:xfrm>
        </p:spPr>
        <p:txBody>
          <a:bodyPr>
            <a:normAutofit/>
          </a:bodyPr>
          <a:lstStyle/>
          <a:p>
            <a:pPr algn="ctr"/>
            <a:r>
              <a:rPr lang="en-US" dirty="0">
                <a:latin typeface="Arial Black" panose="020B0A04020102020204" pitchFamily="34" charset="0"/>
              </a:rPr>
              <a:t>Disclaimer</a:t>
            </a:r>
          </a:p>
        </p:txBody>
      </p:sp>
    </p:spTree>
    <p:extLst>
      <p:ext uri="{BB962C8B-B14F-4D97-AF65-F5344CB8AC3E}">
        <p14:creationId xmlns:p14="http://schemas.microsoft.com/office/powerpoint/2010/main" val="3535763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18" y="136525"/>
            <a:ext cx="10515600" cy="1325563"/>
          </a:xfrm>
        </p:spPr>
        <p:txBody>
          <a:bodyPr/>
          <a:lstStyle/>
          <a:p>
            <a:pPr algn="ctr"/>
            <a:r>
              <a:rPr lang="en-US" dirty="0">
                <a:latin typeface="Arial Black" panose="020B0A04020102020204" pitchFamily="34" charset="0"/>
              </a:rPr>
              <a:t>Worker Rights</a:t>
            </a:r>
          </a:p>
        </p:txBody>
      </p:sp>
      <p:sp>
        <p:nvSpPr>
          <p:cNvPr id="3" name="Content Placeholder 2"/>
          <p:cNvSpPr>
            <a:spLocks noGrp="1"/>
          </p:cNvSpPr>
          <p:nvPr>
            <p:ph idx="1"/>
          </p:nvPr>
        </p:nvSpPr>
        <p:spPr>
          <a:xfrm>
            <a:off x="838200" y="1959173"/>
            <a:ext cx="10515600" cy="4186794"/>
          </a:xfrm>
        </p:spPr>
        <p:txBody>
          <a:bodyPr>
            <a:normAutofit/>
          </a:bodyPr>
          <a:lstStyle/>
          <a:p>
            <a:pPr marL="457200" lvl="1" indent="0">
              <a:spcBef>
                <a:spcPts val="600"/>
              </a:spcBef>
              <a:spcAft>
                <a:spcPts val="1200"/>
              </a:spcAft>
              <a:buNone/>
            </a:pPr>
            <a:r>
              <a:rPr lang="en-US" sz="3200" dirty="0"/>
              <a:t>Workers have the right to:</a:t>
            </a:r>
          </a:p>
          <a:p>
            <a:pPr lvl="1">
              <a:spcBef>
                <a:spcPts val="600"/>
              </a:spcBef>
              <a:spcAft>
                <a:spcPts val="1200"/>
              </a:spcAft>
            </a:pPr>
            <a:r>
              <a:rPr lang="en-US" sz="3200" dirty="0"/>
              <a:t>Contest the abatement period</a:t>
            </a:r>
          </a:p>
          <a:p>
            <a:pPr lvl="1">
              <a:spcBef>
                <a:spcPts val="600"/>
              </a:spcBef>
              <a:spcAft>
                <a:spcPts val="1200"/>
              </a:spcAft>
            </a:pPr>
            <a:r>
              <a:rPr lang="en-US" sz="3200" dirty="0"/>
              <a:t>Participate in enforcement proceedings</a:t>
            </a:r>
          </a:p>
          <a:p>
            <a:pPr lvl="1">
              <a:spcBef>
                <a:spcPts val="600"/>
              </a:spcBef>
              <a:spcAft>
                <a:spcPts val="1200"/>
              </a:spcAft>
            </a:pPr>
            <a:r>
              <a:rPr lang="en-US" sz="3200" dirty="0"/>
              <a:t>“</a:t>
            </a:r>
            <a:r>
              <a:rPr lang="en-US" sz="3200" dirty="0" err="1"/>
              <a:t>Whistleblow</a:t>
            </a:r>
            <a:r>
              <a:rPr lang="en-US" sz="3200" dirty="0"/>
              <a:t>” on employers</a:t>
            </a:r>
          </a:p>
          <a:p>
            <a:pPr lvl="1">
              <a:spcBef>
                <a:spcPts val="600"/>
              </a:spcBef>
              <a:spcAft>
                <a:spcPts val="1200"/>
              </a:spcAft>
            </a:pPr>
            <a:r>
              <a:rPr lang="en-US" sz="3200" dirty="0"/>
              <a:t>Protection from discrimination</a:t>
            </a:r>
          </a:p>
          <a:p>
            <a:pPr marL="457200" lvl="1" indent="0">
              <a:buNone/>
            </a:pPr>
            <a:endParaRPr lang="en-US" sz="3200" dirty="0"/>
          </a:p>
        </p:txBody>
      </p:sp>
      <p:sp>
        <p:nvSpPr>
          <p:cNvPr id="4" name="Slide Number Placeholder 3">
            <a:extLst>
              <a:ext uri="{FF2B5EF4-FFF2-40B4-BE49-F238E27FC236}">
                <a16:creationId xmlns:a16="http://schemas.microsoft.com/office/drawing/2014/main" id="{4580FF47-38E7-40D9-9305-48A3BD3BAA5E}"/>
              </a:ext>
            </a:extLst>
          </p:cNvPr>
          <p:cNvSpPr>
            <a:spLocks noGrp="1"/>
          </p:cNvSpPr>
          <p:nvPr>
            <p:ph type="sldNum" sz="quarter" idx="12"/>
          </p:nvPr>
        </p:nvSpPr>
        <p:spPr/>
        <p:txBody>
          <a:bodyPr/>
          <a:lstStyle/>
          <a:p>
            <a:fld id="{5E779C6D-2D3D-407B-ABDD-AB2C83943F7F}" type="slidenum">
              <a:rPr lang="en-US" smtClean="0"/>
              <a:t>20</a:t>
            </a:fld>
            <a:endParaRPr lang="en-US"/>
          </a:p>
        </p:txBody>
      </p:sp>
    </p:spTree>
    <p:extLst>
      <p:ext uri="{BB962C8B-B14F-4D97-AF65-F5344CB8AC3E}">
        <p14:creationId xmlns:p14="http://schemas.microsoft.com/office/powerpoint/2010/main" val="3331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Definition</a:t>
            </a:r>
          </a:p>
        </p:txBody>
      </p:sp>
      <p:sp>
        <p:nvSpPr>
          <p:cNvPr id="3" name="Content Placeholder 2"/>
          <p:cNvSpPr>
            <a:spLocks noGrp="1"/>
          </p:cNvSpPr>
          <p:nvPr>
            <p:ph idx="1"/>
          </p:nvPr>
        </p:nvSpPr>
        <p:spPr>
          <a:xfrm>
            <a:off x="838200" y="1951173"/>
            <a:ext cx="10172700" cy="4351338"/>
          </a:xfrm>
        </p:spPr>
        <p:txBody>
          <a:bodyPr>
            <a:normAutofit/>
          </a:bodyPr>
          <a:lstStyle/>
          <a:p>
            <a:pPr marL="0" indent="0">
              <a:buNone/>
            </a:pPr>
            <a:r>
              <a:rPr lang="en-US" sz="3600" dirty="0"/>
              <a:t>Excavation:</a:t>
            </a:r>
          </a:p>
          <a:p>
            <a:pPr marL="0" indent="0">
              <a:buNone/>
            </a:pPr>
            <a:endParaRPr lang="en-US" sz="3600" dirty="0"/>
          </a:p>
          <a:p>
            <a:pPr marL="457200" lvl="1" indent="0">
              <a:buNone/>
            </a:pPr>
            <a:r>
              <a:rPr lang="en-US" sz="3200" i="1" dirty="0">
                <a:ea typeface="Tahoma" panose="020B0604030504040204" pitchFamily="34" charset="0"/>
              </a:rPr>
              <a:t>any man-made cut, cavity, trench, or depression in an earth surface, formed by earth removal</a:t>
            </a:r>
            <a:endParaRPr lang="en-US" altLang="en-US" sz="3200" i="1" dirty="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21</a:t>
            </a:fld>
            <a:endParaRPr lang="en-US"/>
          </a:p>
        </p:txBody>
      </p:sp>
    </p:spTree>
    <p:extLst>
      <p:ext uri="{BB962C8B-B14F-4D97-AF65-F5344CB8AC3E}">
        <p14:creationId xmlns:p14="http://schemas.microsoft.com/office/powerpoint/2010/main" val="476628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22</a:t>
            </a:fld>
            <a:endParaRPr lang="en-US"/>
          </a:p>
        </p:txBody>
      </p:sp>
      <p:pic>
        <p:nvPicPr>
          <p:cNvPr id="2050" name="Picture 2" descr="A hole dug at a job site demonstrating excavation. ">
            <a:extLst>
              <a:ext uri="{FF2B5EF4-FFF2-40B4-BE49-F238E27FC236}">
                <a16:creationId xmlns:a16="http://schemas.microsoft.com/office/drawing/2014/main" id="{DDC6DAF2-9B0D-4DA6-81AC-1D554B28B9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485"/>
          <a:stretch/>
        </p:blipFill>
        <p:spPr bwMode="auto">
          <a:xfrm>
            <a:off x="5264452" y="1730444"/>
            <a:ext cx="5343525" cy="339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1311015" y="3189730"/>
            <a:ext cx="3194154" cy="1217378"/>
          </a:xfrm>
        </p:spPr>
        <p:txBody>
          <a:bodyPr>
            <a:normAutofit/>
          </a:bodyPr>
          <a:lstStyle/>
          <a:p>
            <a:pPr marL="0" indent="0">
              <a:buNone/>
            </a:pPr>
            <a:r>
              <a:rPr lang="en-US" sz="3600" dirty="0"/>
              <a:t>Excavation</a:t>
            </a:r>
          </a:p>
        </p:txBody>
      </p:sp>
      <p:sp>
        <p:nvSpPr>
          <p:cNvPr id="2" name="Title 1"/>
          <p:cNvSpPr>
            <a:spLocks noGrp="1"/>
          </p:cNvSpPr>
          <p:nvPr>
            <p:ph type="title"/>
          </p:nvPr>
        </p:nvSpPr>
        <p:spPr>
          <a:xfrm>
            <a:off x="838200" y="136018"/>
            <a:ext cx="10515600" cy="1325563"/>
          </a:xfrm>
        </p:spPr>
        <p:txBody>
          <a:bodyPr/>
          <a:lstStyle/>
          <a:p>
            <a:pPr algn="ctr"/>
            <a:r>
              <a:rPr lang="en-US" dirty="0">
                <a:latin typeface="Arial Black" panose="020B0A04020102020204" pitchFamily="34" charset="0"/>
              </a:rPr>
              <a:t>Example</a:t>
            </a:r>
          </a:p>
        </p:txBody>
      </p:sp>
    </p:spTree>
    <p:extLst>
      <p:ext uri="{BB962C8B-B14F-4D97-AF65-F5344CB8AC3E}">
        <p14:creationId xmlns:p14="http://schemas.microsoft.com/office/powerpoint/2010/main" val="3234506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9101F4-FDEF-4524-8FE8-78A1E381B602}"/>
              </a:ext>
            </a:extLst>
          </p:cNvPr>
          <p:cNvSpPr>
            <a:spLocks noGrp="1"/>
          </p:cNvSpPr>
          <p:nvPr>
            <p:ph type="sldNum" sz="quarter" idx="12"/>
          </p:nvPr>
        </p:nvSpPr>
        <p:spPr/>
        <p:txBody>
          <a:bodyPr/>
          <a:lstStyle/>
          <a:p>
            <a:fld id="{5E779C6D-2D3D-407B-ABDD-AB2C83943F7F}" type="slidenum">
              <a:rPr lang="en-US" smtClean="0"/>
              <a:pPr/>
              <a:t>23</a:t>
            </a:fld>
            <a:endParaRPr lang="en-US"/>
          </a:p>
        </p:txBody>
      </p:sp>
      <p:pic>
        <p:nvPicPr>
          <p:cNvPr id="3" name="Picture 2" descr="Close up of excavation at a jobsite highlighting common problems with ladders, equipment, pooled water, and sloping.">
            <a:extLst>
              <a:ext uri="{FF2B5EF4-FFF2-40B4-BE49-F238E27FC236}">
                <a16:creationId xmlns:a16="http://schemas.microsoft.com/office/drawing/2014/main" id="{D859DD37-48E3-4D26-B471-89A2705644C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485"/>
          <a:stretch/>
        </p:blipFill>
        <p:spPr bwMode="auto">
          <a:xfrm>
            <a:off x="935804" y="1056126"/>
            <a:ext cx="8666882" cy="55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descr="Excavation at a jobsite, emphasis on the middle-side of a hole with the caption: &quot;The first bench has to be double the height to a max of 4’. So if the bench is 4’ (A) tall the width would have to be 8’ (B) &quot;">
            <a:extLst>
              <a:ext uri="{FF2B5EF4-FFF2-40B4-BE49-F238E27FC236}">
                <a16:creationId xmlns:a16="http://schemas.microsoft.com/office/drawing/2014/main" id="{8067EA92-5140-4E0A-AF3B-4EBBD082A9EF}"/>
              </a:ext>
            </a:extLst>
          </p:cNvPr>
          <p:cNvCxnSpPr>
            <a:cxnSpLocks/>
          </p:cNvCxnSpPr>
          <p:nvPr/>
        </p:nvCxnSpPr>
        <p:spPr>
          <a:xfrm>
            <a:off x="6098086" y="4817834"/>
            <a:ext cx="1379621"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0F1D8AE0-BC37-42F4-95BE-1DB8CBA0D022}"/>
              </a:ext>
            </a:extLst>
          </p:cNvPr>
          <p:cNvSpPr txBox="1"/>
          <p:nvPr/>
        </p:nvSpPr>
        <p:spPr>
          <a:xfrm>
            <a:off x="6626640" y="4314476"/>
            <a:ext cx="338554" cy="369332"/>
          </a:xfrm>
          <a:prstGeom prst="rect">
            <a:avLst/>
          </a:prstGeom>
          <a:solidFill>
            <a:schemeClr val="bg1"/>
          </a:solidFill>
        </p:spPr>
        <p:txBody>
          <a:bodyPr wrap="square" rtlCol="0">
            <a:spAutoFit/>
          </a:bodyPr>
          <a:lstStyle/>
          <a:p>
            <a:r>
              <a:rPr lang="en-US" dirty="0"/>
              <a:t>B</a:t>
            </a:r>
          </a:p>
        </p:txBody>
      </p:sp>
      <p:cxnSp>
        <p:nvCxnSpPr>
          <p:cNvPr id="8" name="Straight Arrow Connector 7" descr="Excavation at a jobsite, emphasis on the bottom-side of a hole with the caption: &quot;The first bench has to be double the height to a max of 4’. So if the bench is 4’ (A) tall the width would have to be 8’ (B) &quot;">
            <a:extLst>
              <a:ext uri="{FF2B5EF4-FFF2-40B4-BE49-F238E27FC236}">
                <a16:creationId xmlns:a16="http://schemas.microsoft.com/office/drawing/2014/main" id="{DD576F2C-B2EF-4B5F-B960-6C6BD4FCD77C}"/>
              </a:ext>
            </a:extLst>
          </p:cNvPr>
          <p:cNvCxnSpPr>
            <a:cxnSpLocks/>
          </p:cNvCxnSpPr>
          <p:nvPr/>
        </p:nvCxnSpPr>
        <p:spPr>
          <a:xfrm flipV="1">
            <a:off x="5953707" y="4817834"/>
            <a:ext cx="0" cy="138308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36CE7E7E-44D0-4300-AECD-928DBA51E5E0}"/>
              </a:ext>
            </a:extLst>
          </p:cNvPr>
          <p:cNvSpPr txBox="1"/>
          <p:nvPr/>
        </p:nvSpPr>
        <p:spPr>
          <a:xfrm>
            <a:off x="5482788" y="5332547"/>
            <a:ext cx="351378" cy="369332"/>
          </a:xfrm>
          <a:prstGeom prst="rect">
            <a:avLst/>
          </a:prstGeom>
          <a:solidFill>
            <a:schemeClr val="bg1"/>
          </a:solidFill>
        </p:spPr>
        <p:txBody>
          <a:bodyPr wrap="square" rtlCol="0">
            <a:spAutoFit/>
          </a:bodyPr>
          <a:lstStyle/>
          <a:p>
            <a:r>
              <a:rPr lang="en-US" dirty="0"/>
              <a:t>A</a:t>
            </a:r>
          </a:p>
        </p:txBody>
      </p:sp>
      <p:sp>
        <p:nvSpPr>
          <p:cNvPr id="13" name="TextBox 12">
            <a:extLst>
              <a:ext uri="{FF2B5EF4-FFF2-40B4-BE49-F238E27FC236}">
                <a16:creationId xmlns:a16="http://schemas.microsoft.com/office/drawing/2014/main" id="{84FF9280-73DB-4089-8D08-A84F5F6145E5}"/>
              </a:ext>
            </a:extLst>
          </p:cNvPr>
          <p:cNvSpPr txBox="1"/>
          <p:nvPr/>
        </p:nvSpPr>
        <p:spPr>
          <a:xfrm>
            <a:off x="6114128" y="4919112"/>
            <a:ext cx="2550690" cy="1754326"/>
          </a:xfrm>
          <a:prstGeom prst="rect">
            <a:avLst/>
          </a:prstGeom>
          <a:solidFill>
            <a:schemeClr val="bg1"/>
          </a:solidFill>
        </p:spPr>
        <p:txBody>
          <a:bodyPr wrap="square" rtlCol="0">
            <a:spAutoFit/>
          </a:bodyPr>
          <a:lstStyle/>
          <a:p>
            <a:r>
              <a:rPr lang="en-US" dirty="0"/>
              <a:t>The first bench has to be double the height to a max of 4’. So if the bench is 4’ (A) tall the width would have to be 8’ (B) </a:t>
            </a:r>
          </a:p>
        </p:txBody>
      </p:sp>
      <p:cxnSp>
        <p:nvCxnSpPr>
          <p:cNvPr id="5" name="Straight Arrow Connector 4" descr="Excavation at a jobsite, emphasis on the bottom of a hole with the caption: &quot;Improper Bench&#10;This has caused the slope to become to shear&quot;">
            <a:extLst>
              <a:ext uri="{FF2B5EF4-FFF2-40B4-BE49-F238E27FC236}">
                <a16:creationId xmlns:a16="http://schemas.microsoft.com/office/drawing/2014/main" id="{4DCBEE05-9D28-49E2-95C9-3BD89091BB00}"/>
              </a:ext>
            </a:extLst>
          </p:cNvPr>
          <p:cNvCxnSpPr>
            <a:cxnSpLocks/>
          </p:cNvCxnSpPr>
          <p:nvPr/>
        </p:nvCxnSpPr>
        <p:spPr>
          <a:xfrm flipH="1">
            <a:off x="5151602" y="3181539"/>
            <a:ext cx="962526" cy="2021305"/>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2" name="Straight Arrow Connector 11" descr="Excavation at a jobsite, emphasis on the top-side of a hole with the caption: &quot;The first bench has to be double the height to a max of 4’. So if the bench is 4’ (A) tall the width would have to be 8’ (B) &quot;">
            <a:extLst>
              <a:ext uri="{FF2B5EF4-FFF2-40B4-BE49-F238E27FC236}">
                <a16:creationId xmlns:a16="http://schemas.microsoft.com/office/drawing/2014/main" id="{18C82F21-FFEE-4A9A-9727-C0C9FC8C27B1}"/>
              </a:ext>
            </a:extLst>
          </p:cNvPr>
          <p:cNvCxnSpPr>
            <a:cxnSpLocks/>
          </p:cNvCxnSpPr>
          <p:nvPr/>
        </p:nvCxnSpPr>
        <p:spPr>
          <a:xfrm flipV="1">
            <a:off x="7477707" y="3181539"/>
            <a:ext cx="0" cy="1491916"/>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6" name="TextBox 5" descr="Excavation at a jobsite, emphasis on the bottom of a hole with the caption: &quot;Improper Bench&#10;This has caused the slope to become to shear&quot;">
            <a:extLst>
              <a:ext uri="{FF2B5EF4-FFF2-40B4-BE49-F238E27FC236}">
                <a16:creationId xmlns:a16="http://schemas.microsoft.com/office/drawing/2014/main" id="{E8AAEC16-5EF5-4DC4-8AA4-1FF43B92AF20}"/>
              </a:ext>
            </a:extLst>
          </p:cNvPr>
          <p:cNvSpPr txBox="1"/>
          <p:nvPr/>
        </p:nvSpPr>
        <p:spPr>
          <a:xfrm>
            <a:off x="6151557" y="2037040"/>
            <a:ext cx="2069431" cy="1200329"/>
          </a:xfrm>
          <a:prstGeom prst="rect">
            <a:avLst/>
          </a:prstGeom>
          <a:solidFill>
            <a:schemeClr val="bg1"/>
          </a:solidFill>
        </p:spPr>
        <p:txBody>
          <a:bodyPr wrap="square" rtlCol="0">
            <a:spAutoFit/>
          </a:bodyPr>
          <a:lstStyle/>
          <a:p>
            <a:r>
              <a:rPr lang="en-US" b="1" u="sng" dirty="0"/>
              <a:t>Improper Bench</a:t>
            </a:r>
          </a:p>
          <a:p>
            <a:r>
              <a:rPr lang="en-US" dirty="0"/>
              <a:t>This has caused the slope to become to shear</a:t>
            </a:r>
          </a:p>
        </p:txBody>
      </p:sp>
      <p:cxnSp>
        <p:nvCxnSpPr>
          <p:cNvPr id="27" name="Straight Arrow Connector 26" descr="Excavation at a jobsite, emphasis on the water pooled at the bottom of a hole with the caption: &quot;Water can not be allowed to pool in the bottom&quot;">
            <a:extLst>
              <a:ext uri="{FF2B5EF4-FFF2-40B4-BE49-F238E27FC236}">
                <a16:creationId xmlns:a16="http://schemas.microsoft.com/office/drawing/2014/main" id="{133C3441-1537-4BD9-94EA-99E4DF20332A}"/>
              </a:ext>
            </a:extLst>
          </p:cNvPr>
          <p:cNvCxnSpPr>
            <a:cxnSpLocks/>
          </p:cNvCxnSpPr>
          <p:nvPr/>
        </p:nvCxnSpPr>
        <p:spPr>
          <a:xfrm flipV="1">
            <a:off x="3290717" y="5332547"/>
            <a:ext cx="914400" cy="3693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ABCAE3E8-EB10-452D-AB2D-A2C3F712EC29}"/>
              </a:ext>
            </a:extLst>
          </p:cNvPr>
          <p:cNvSpPr txBox="1"/>
          <p:nvPr/>
        </p:nvSpPr>
        <p:spPr>
          <a:xfrm>
            <a:off x="1663044" y="5026381"/>
            <a:ext cx="1627673" cy="1200329"/>
          </a:xfrm>
          <a:prstGeom prst="rect">
            <a:avLst/>
          </a:prstGeom>
          <a:solidFill>
            <a:schemeClr val="bg1"/>
          </a:solidFill>
        </p:spPr>
        <p:txBody>
          <a:bodyPr wrap="square" rtlCol="0">
            <a:spAutoFit/>
          </a:bodyPr>
          <a:lstStyle/>
          <a:p>
            <a:r>
              <a:rPr lang="en-US" b="1" u="sng" dirty="0"/>
              <a:t>Water can not be allowed to pool in the bottom</a:t>
            </a:r>
          </a:p>
        </p:txBody>
      </p:sp>
      <p:cxnSp>
        <p:nvCxnSpPr>
          <p:cNvPr id="21" name="Straight Arrow Connector 20" descr="Excavation at a jobsite, emphasis on the ladder in the hole with the caption: &quot;Improper Ladder Angle&quot;">
            <a:extLst>
              <a:ext uri="{FF2B5EF4-FFF2-40B4-BE49-F238E27FC236}">
                <a16:creationId xmlns:a16="http://schemas.microsoft.com/office/drawing/2014/main" id="{7323AC46-B029-4C9A-9004-FD66E1A8F52B}"/>
              </a:ext>
            </a:extLst>
          </p:cNvPr>
          <p:cNvCxnSpPr>
            <a:cxnSpLocks/>
          </p:cNvCxnSpPr>
          <p:nvPr/>
        </p:nvCxnSpPr>
        <p:spPr>
          <a:xfrm flipH="1">
            <a:off x="3190319" y="3646760"/>
            <a:ext cx="597704" cy="70184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86BE58D5-BFAC-4077-9750-D7601DE6A7C4}"/>
              </a:ext>
            </a:extLst>
          </p:cNvPr>
          <p:cNvSpPr txBox="1"/>
          <p:nvPr/>
        </p:nvSpPr>
        <p:spPr>
          <a:xfrm>
            <a:off x="3788023" y="3181539"/>
            <a:ext cx="1472598" cy="923330"/>
          </a:xfrm>
          <a:prstGeom prst="rect">
            <a:avLst/>
          </a:prstGeom>
          <a:solidFill>
            <a:schemeClr val="bg1"/>
          </a:solidFill>
        </p:spPr>
        <p:txBody>
          <a:bodyPr wrap="square" rtlCol="0">
            <a:spAutoFit/>
          </a:bodyPr>
          <a:lstStyle/>
          <a:p>
            <a:r>
              <a:rPr lang="en-US" b="1" u="sng" dirty="0"/>
              <a:t>Improper Ladder Angle</a:t>
            </a:r>
          </a:p>
        </p:txBody>
      </p:sp>
      <p:cxnSp>
        <p:nvCxnSpPr>
          <p:cNvPr id="18" name="Straight Arrow Connector 17" descr="Excavation at a jobsite, emphasis on the ladder in the hole with the caption: &quot;Improper use of a Step-Ladder&quot;">
            <a:extLst>
              <a:ext uri="{FF2B5EF4-FFF2-40B4-BE49-F238E27FC236}">
                <a16:creationId xmlns:a16="http://schemas.microsoft.com/office/drawing/2014/main" id="{BD780244-0CB8-4B3B-A0FB-202AD678795D}"/>
              </a:ext>
            </a:extLst>
          </p:cNvPr>
          <p:cNvCxnSpPr>
            <a:cxnSpLocks/>
          </p:cNvCxnSpPr>
          <p:nvPr/>
        </p:nvCxnSpPr>
        <p:spPr>
          <a:xfrm flipH="1">
            <a:off x="2408402" y="2331307"/>
            <a:ext cx="882315" cy="8502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6B83486B-BC67-4C45-8334-366AA63AFFA3}"/>
              </a:ext>
            </a:extLst>
          </p:cNvPr>
          <p:cNvSpPr txBox="1"/>
          <p:nvPr/>
        </p:nvSpPr>
        <p:spPr>
          <a:xfrm>
            <a:off x="3190319" y="1593370"/>
            <a:ext cx="1472598" cy="923330"/>
          </a:xfrm>
          <a:prstGeom prst="rect">
            <a:avLst/>
          </a:prstGeom>
          <a:solidFill>
            <a:schemeClr val="bg1"/>
          </a:solidFill>
        </p:spPr>
        <p:txBody>
          <a:bodyPr wrap="square" rtlCol="0">
            <a:spAutoFit/>
          </a:bodyPr>
          <a:lstStyle/>
          <a:p>
            <a:r>
              <a:rPr lang="en-US" b="1" u="sng" dirty="0"/>
              <a:t>Improper use of a Step-Ladder</a:t>
            </a:r>
          </a:p>
        </p:txBody>
      </p:sp>
      <p:cxnSp>
        <p:nvCxnSpPr>
          <p:cNvPr id="29" name="Straight Arrow Connector 28" descr="Excavation at a jobsite, emphasis on a tank near the edge of a hole with the caption: &quot;Material/Equipment/Spoils must be kept back 2’&quot;">
            <a:extLst>
              <a:ext uri="{FF2B5EF4-FFF2-40B4-BE49-F238E27FC236}">
                <a16:creationId xmlns:a16="http://schemas.microsoft.com/office/drawing/2014/main" id="{D55881F5-83EF-40CF-8E0B-3245A5D2DEE1}"/>
              </a:ext>
            </a:extLst>
          </p:cNvPr>
          <p:cNvCxnSpPr>
            <a:cxnSpLocks/>
          </p:cNvCxnSpPr>
          <p:nvPr/>
        </p:nvCxnSpPr>
        <p:spPr>
          <a:xfrm flipH="1">
            <a:off x="5379428" y="1772695"/>
            <a:ext cx="506874" cy="4616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descr="Excavation at a jobsite, emphasis on an excavator near the edge of a hole with the caption: &quot;Material/Equipment/Spoils must be kept back 2’&quot;">
            <a:extLst>
              <a:ext uri="{FF2B5EF4-FFF2-40B4-BE49-F238E27FC236}">
                <a16:creationId xmlns:a16="http://schemas.microsoft.com/office/drawing/2014/main" id="{CA573700-658C-4BF1-A9DB-B443B0940462}"/>
              </a:ext>
            </a:extLst>
          </p:cNvPr>
          <p:cNvCxnSpPr>
            <a:cxnSpLocks/>
          </p:cNvCxnSpPr>
          <p:nvPr/>
        </p:nvCxnSpPr>
        <p:spPr>
          <a:xfrm>
            <a:off x="8495783" y="1892661"/>
            <a:ext cx="538008" cy="13525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1" name="TextBox 30">
            <a:extLst>
              <a:ext uri="{FF2B5EF4-FFF2-40B4-BE49-F238E27FC236}">
                <a16:creationId xmlns:a16="http://schemas.microsoft.com/office/drawing/2014/main" id="{FDC42939-A164-421D-AB41-CA21DDD3BF8F}"/>
              </a:ext>
            </a:extLst>
          </p:cNvPr>
          <p:cNvSpPr txBox="1"/>
          <p:nvPr/>
        </p:nvSpPr>
        <p:spPr>
          <a:xfrm>
            <a:off x="5834166" y="1432949"/>
            <a:ext cx="4846198" cy="369332"/>
          </a:xfrm>
          <a:prstGeom prst="rect">
            <a:avLst/>
          </a:prstGeom>
          <a:solidFill>
            <a:schemeClr val="bg1"/>
          </a:solidFill>
          <a:ln>
            <a:solidFill>
              <a:schemeClr val="tx1"/>
            </a:solidFill>
          </a:ln>
        </p:spPr>
        <p:txBody>
          <a:bodyPr wrap="square" rtlCol="0">
            <a:spAutoFit/>
          </a:bodyPr>
          <a:lstStyle/>
          <a:p>
            <a:r>
              <a:rPr lang="en-US" b="1" u="sng" dirty="0"/>
              <a:t>Material/Equipment/Spoils</a:t>
            </a:r>
            <a:r>
              <a:rPr lang="en-US" dirty="0"/>
              <a:t> must be kept back 2’</a:t>
            </a:r>
          </a:p>
        </p:txBody>
      </p:sp>
      <p:sp>
        <p:nvSpPr>
          <p:cNvPr id="45" name="Title 44">
            <a:extLst>
              <a:ext uri="{FF2B5EF4-FFF2-40B4-BE49-F238E27FC236}">
                <a16:creationId xmlns:a16="http://schemas.microsoft.com/office/drawing/2014/main" id="{14843821-0C36-4692-85AD-437D3B8BCFBB}"/>
              </a:ext>
            </a:extLst>
          </p:cNvPr>
          <p:cNvSpPr>
            <a:spLocks noGrp="1"/>
          </p:cNvSpPr>
          <p:nvPr>
            <p:ph type="title"/>
          </p:nvPr>
        </p:nvSpPr>
        <p:spPr>
          <a:xfrm>
            <a:off x="665157" y="-54449"/>
            <a:ext cx="10972800" cy="1143000"/>
          </a:xfrm>
        </p:spPr>
        <p:txBody>
          <a:bodyPr>
            <a:noAutofit/>
          </a:bodyPr>
          <a:lstStyle/>
          <a:p>
            <a:r>
              <a:rPr lang="en-US" sz="4000" dirty="0">
                <a:latin typeface="Arial Black" panose="020B0A04020102020204" pitchFamily="34" charset="0"/>
              </a:rPr>
              <a:t>Hazards Identified within the Photo</a:t>
            </a:r>
            <a:endParaRPr lang="en-US" sz="4000" dirty="0"/>
          </a:p>
        </p:txBody>
      </p:sp>
    </p:spTree>
    <p:extLst>
      <p:ext uri="{BB962C8B-B14F-4D97-AF65-F5344CB8AC3E}">
        <p14:creationId xmlns:p14="http://schemas.microsoft.com/office/powerpoint/2010/main" val="4097714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Definition</a:t>
            </a:r>
          </a:p>
        </p:txBody>
      </p:sp>
      <p:sp>
        <p:nvSpPr>
          <p:cNvPr id="3" name="Content Placeholder 2"/>
          <p:cNvSpPr>
            <a:spLocks noGrp="1"/>
          </p:cNvSpPr>
          <p:nvPr>
            <p:ph idx="1"/>
          </p:nvPr>
        </p:nvSpPr>
        <p:spPr>
          <a:xfrm>
            <a:off x="838200" y="1951173"/>
            <a:ext cx="10172700" cy="4351338"/>
          </a:xfrm>
        </p:spPr>
        <p:txBody>
          <a:bodyPr>
            <a:normAutofit/>
          </a:bodyPr>
          <a:lstStyle/>
          <a:p>
            <a:pPr marL="0" indent="0">
              <a:buNone/>
            </a:pPr>
            <a:r>
              <a:rPr lang="en-US" sz="3600" dirty="0"/>
              <a:t>Trench (or trench excavation):</a:t>
            </a:r>
          </a:p>
          <a:p>
            <a:pPr marL="914400" lvl="1" indent="-457200"/>
            <a:r>
              <a:rPr lang="en-US" sz="3200" i="1" dirty="0">
                <a:ea typeface="Tahoma" panose="020B0604030504040204" pitchFamily="34" charset="0"/>
              </a:rPr>
              <a:t>a narrow excavation (in relation to its length) made below the surface of the ground. </a:t>
            </a:r>
          </a:p>
          <a:p>
            <a:pPr marL="914400" lvl="1" indent="-457200"/>
            <a:r>
              <a:rPr lang="en-US" sz="3200" i="1" dirty="0">
                <a:ea typeface="Tahoma" panose="020B0604030504040204" pitchFamily="34" charset="0"/>
              </a:rPr>
              <a:t>generally deeper than it is wide, but not more than 15 ft. wide at the bottom.</a:t>
            </a:r>
          </a:p>
          <a:p>
            <a:pPr marL="914400" lvl="1" indent="-457200"/>
            <a:r>
              <a:rPr lang="en-US" sz="3200" i="1" dirty="0">
                <a:ea typeface="Tahoma" panose="020B0604030504040204" pitchFamily="34" charset="0"/>
              </a:rPr>
              <a:t>can also be made by having forms or other structures inside an excavation.</a:t>
            </a:r>
            <a:endParaRPr lang="en-US" altLang="en-US" sz="3200" i="1" dirty="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24</a:t>
            </a:fld>
            <a:endParaRPr lang="en-US"/>
          </a:p>
        </p:txBody>
      </p:sp>
    </p:spTree>
    <p:extLst>
      <p:ext uri="{BB962C8B-B14F-4D97-AF65-F5344CB8AC3E}">
        <p14:creationId xmlns:p14="http://schemas.microsoft.com/office/powerpoint/2010/main" val="989067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25</a:t>
            </a:fld>
            <a:endParaRPr lang="en-US"/>
          </a:p>
        </p:txBody>
      </p:sp>
      <p:pic>
        <p:nvPicPr>
          <p:cNvPr id="7" name="Content Placeholder 6" descr="A trench dug in the earth with a conduit in it. ">
            <a:extLst>
              <a:ext uri="{FF2B5EF4-FFF2-40B4-BE49-F238E27FC236}">
                <a16:creationId xmlns:a16="http://schemas.microsoft.com/office/drawing/2014/main" id="{61C66B12-B5C6-4DFF-B9C7-577C771459B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76871" y="1865875"/>
            <a:ext cx="4652415" cy="3489311"/>
          </a:xfrm>
        </p:spPr>
      </p:pic>
      <p:sp>
        <p:nvSpPr>
          <p:cNvPr id="3" name="Content Placeholder 2"/>
          <p:cNvSpPr>
            <a:spLocks noGrp="1"/>
          </p:cNvSpPr>
          <p:nvPr>
            <p:ph sz="half" idx="1"/>
          </p:nvPr>
        </p:nvSpPr>
        <p:spPr>
          <a:xfrm>
            <a:off x="6897504" y="1208365"/>
            <a:ext cx="3850911" cy="583250"/>
          </a:xfrm>
        </p:spPr>
        <p:txBody>
          <a:bodyPr>
            <a:normAutofit lnSpcReduction="10000"/>
          </a:bodyPr>
          <a:lstStyle/>
          <a:p>
            <a:pPr marL="0" indent="0">
              <a:buNone/>
            </a:pPr>
            <a:r>
              <a:rPr lang="en-US" sz="3300" dirty="0"/>
              <a:t>Trench for conduit</a:t>
            </a:r>
          </a:p>
          <a:p>
            <a:pPr marL="0" indent="0">
              <a:buNone/>
            </a:pPr>
            <a:endParaRPr lang="en-US" sz="3600" dirty="0"/>
          </a:p>
        </p:txBody>
      </p:sp>
      <p:pic>
        <p:nvPicPr>
          <p:cNvPr id="10" name="Picture 9" descr="A trench dug in the earth with a water pipe in it. ">
            <a:extLst>
              <a:ext uri="{FF2B5EF4-FFF2-40B4-BE49-F238E27FC236}">
                <a16:creationId xmlns:a16="http://schemas.microsoft.com/office/drawing/2014/main" id="{8A7E82E0-9028-4E93-8E6A-3458FEC7F78B}"/>
              </a:ext>
            </a:extLst>
          </p:cNvPr>
          <p:cNvPicPr/>
          <p:nvPr/>
        </p:nvPicPr>
        <p:blipFill rotWithShape="1">
          <a:blip r:embed="rId4" cstate="print">
            <a:extLst>
              <a:ext uri="{28A0092B-C50C-407E-A947-70E740481C1C}">
                <a14:useLocalDpi xmlns:a14="http://schemas.microsoft.com/office/drawing/2010/main" val="0"/>
              </a:ext>
            </a:extLst>
          </a:blip>
          <a:srcRect l="18552" r="18956" b="15884"/>
          <a:stretch/>
        </p:blipFill>
        <p:spPr bwMode="auto">
          <a:xfrm>
            <a:off x="1262714" y="1865875"/>
            <a:ext cx="4292811" cy="4143039"/>
          </a:xfrm>
          <a:prstGeom prst="rect">
            <a:avLst/>
          </a:prstGeom>
          <a:ln>
            <a:noFill/>
          </a:ln>
          <a:extLst>
            <a:ext uri="{53640926-AAD7-44D8-BBD7-CCE9431645EC}">
              <a14:shadowObscured xmlns:a14="http://schemas.microsoft.com/office/drawing/2010/main"/>
            </a:ext>
          </a:extLst>
        </p:spPr>
      </p:pic>
      <p:sp>
        <p:nvSpPr>
          <p:cNvPr id="9" name="Content Placeholder 2">
            <a:extLst>
              <a:ext uri="{FF2B5EF4-FFF2-40B4-BE49-F238E27FC236}">
                <a16:creationId xmlns:a16="http://schemas.microsoft.com/office/drawing/2014/main" id="{48E26DA3-BA2E-4D0B-9844-BE461AB2A4EC}"/>
              </a:ext>
            </a:extLst>
          </p:cNvPr>
          <p:cNvSpPr txBox="1">
            <a:spLocks/>
          </p:cNvSpPr>
          <p:nvPr/>
        </p:nvSpPr>
        <p:spPr>
          <a:xfrm>
            <a:off x="1394456" y="1210257"/>
            <a:ext cx="3850911" cy="58325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Trench for water line</a:t>
            </a:r>
          </a:p>
          <a:p>
            <a:pPr marL="0" indent="0">
              <a:buFont typeface="Arial" panose="020B0604020202020204" pitchFamily="34" charset="0"/>
              <a:buNone/>
            </a:pPr>
            <a:endParaRPr lang="en-US" sz="3600" dirty="0"/>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Examples</a:t>
            </a:r>
          </a:p>
        </p:txBody>
      </p:sp>
    </p:spTree>
    <p:extLst>
      <p:ext uri="{BB962C8B-B14F-4D97-AF65-F5344CB8AC3E}">
        <p14:creationId xmlns:p14="http://schemas.microsoft.com/office/powerpoint/2010/main" val="2589568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Definition</a:t>
            </a:r>
          </a:p>
        </p:txBody>
      </p:sp>
      <p:sp>
        <p:nvSpPr>
          <p:cNvPr id="3" name="Content Placeholder 2"/>
          <p:cNvSpPr>
            <a:spLocks noGrp="1"/>
          </p:cNvSpPr>
          <p:nvPr>
            <p:ph idx="1"/>
          </p:nvPr>
        </p:nvSpPr>
        <p:spPr>
          <a:xfrm>
            <a:off x="838199" y="1951173"/>
            <a:ext cx="10389433" cy="4351338"/>
          </a:xfrm>
        </p:spPr>
        <p:txBody>
          <a:bodyPr>
            <a:normAutofit/>
          </a:bodyPr>
          <a:lstStyle/>
          <a:p>
            <a:pPr marL="0" indent="0">
              <a:buNone/>
            </a:pPr>
            <a:r>
              <a:rPr lang="en-US" sz="3600" dirty="0"/>
              <a:t>Cave-in:</a:t>
            </a:r>
          </a:p>
          <a:p>
            <a:pPr marL="0" indent="0">
              <a:buNone/>
            </a:pPr>
            <a:endParaRPr lang="en-US" sz="3600" dirty="0"/>
          </a:p>
          <a:p>
            <a:pPr marL="457200" lvl="1" indent="0">
              <a:buNone/>
            </a:pPr>
            <a:r>
              <a:rPr lang="en-US" sz="3200" i="1" dirty="0">
                <a:ea typeface="Tahoma" panose="020B0604030504040204" pitchFamily="34" charset="0"/>
              </a:rPr>
              <a:t>separation of a mass of soil or rock material from the side of an excavation….in sufficient quantity so that it could entrap, bury, or otherwise injure and immobilize a person</a:t>
            </a:r>
            <a:endParaRPr lang="en-US" altLang="en-US" sz="3200" i="1" dirty="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26</a:t>
            </a:fld>
            <a:endParaRPr lang="en-US"/>
          </a:p>
        </p:txBody>
      </p:sp>
    </p:spTree>
    <p:extLst>
      <p:ext uri="{BB962C8B-B14F-4D97-AF65-F5344CB8AC3E}">
        <p14:creationId xmlns:p14="http://schemas.microsoft.com/office/powerpoint/2010/main" val="1552657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27</a:t>
            </a:fld>
            <a:endParaRPr lang="en-US"/>
          </a:p>
        </p:txBody>
      </p:sp>
      <p:sp>
        <p:nvSpPr>
          <p:cNvPr id="10" name="TextBox 9">
            <a:extLst>
              <a:ext uri="{FF2B5EF4-FFF2-40B4-BE49-F238E27FC236}">
                <a16:creationId xmlns:a16="http://schemas.microsoft.com/office/drawing/2014/main" id="{40A8F3E1-4C53-4F94-86C9-F130BF586E9C}"/>
              </a:ext>
            </a:extLst>
          </p:cNvPr>
          <p:cNvSpPr txBox="1"/>
          <p:nvPr/>
        </p:nvSpPr>
        <p:spPr>
          <a:xfrm>
            <a:off x="5592388" y="5875253"/>
            <a:ext cx="4002548" cy="369332"/>
          </a:xfrm>
          <a:prstGeom prst="rect">
            <a:avLst/>
          </a:prstGeom>
          <a:noFill/>
        </p:spPr>
        <p:txBody>
          <a:bodyPr wrap="square" rtlCol="0">
            <a:spAutoFit/>
          </a:bodyPr>
          <a:lstStyle/>
          <a:p>
            <a:r>
              <a:rPr lang="en-US" dirty="0"/>
              <a:t>This image courtesy of </a:t>
            </a:r>
            <a:r>
              <a:rPr lang="en-US" dirty="0">
                <a:hlinkClick r:id="rId3"/>
              </a:rPr>
              <a:t>NIOSH Michigan</a:t>
            </a:r>
            <a:endParaRPr lang="en-US" dirty="0"/>
          </a:p>
        </p:txBody>
      </p:sp>
      <p:pic>
        <p:nvPicPr>
          <p:cNvPr id="6" name="Picture 5" descr="Excavation at a job site which has caved in.">
            <a:extLst>
              <a:ext uri="{FF2B5EF4-FFF2-40B4-BE49-F238E27FC236}">
                <a16:creationId xmlns:a16="http://schemas.microsoft.com/office/drawing/2014/main" id="{E0E1A4D2-A4A5-4605-81EB-76F2BF3C2FE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tretch>
            <a:fillRect/>
          </a:stretch>
        </p:blipFill>
        <p:spPr>
          <a:xfrm>
            <a:off x="4646603" y="1690688"/>
            <a:ext cx="5894118" cy="4060393"/>
          </a:xfrm>
          <a:prstGeom prst="rect">
            <a:avLst/>
          </a:prstGeom>
        </p:spPr>
      </p:pic>
      <p:sp>
        <p:nvSpPr>
          <p:cNvPr id="3" name="Content Placeholder 2"/>
          <p:cNvSpPr>
            <a:spLocks noGrp="1"/>
          </p:cNvSpPr>
          <p:nvPr>
            <p:ph sz="half" idx="1"/>
          </p:nvPr>
        </p:nvSpPr>
        <p:spPr>
          <a:xfrm>
            <a:off x="1311015" y="3189730"/>
            <a:ext cx="3194154" cy="1217378"/>
          </a:xfrm>
        </p:spPr>
        <p:txBody>
          <a:bodyPr>
            <a:normAutofit/>
          </a:bodyPr>
          <a:lstStyle/>
          <a:p>
            <a:pPr marL="0" indent="0">
              <a:buNone/>
            </a:pPr>
            <a:r>
              <a:rPr lang="en-US" sz="3600" dirty="0"/>
              <a:t>Cave-in</a:t>
            </a:r>
          </a:p>
        </p:txBody>
      </p:sp>
      <p:sp>
        <p:nvSpPr>
          <p:cNvPr id="2" name="Title 1"/>
          <p:cNvSpPr>
            <a:spLocks noGrp="1"/>
          </p:cNvSpPr>
          <p:nvPr>
            <p:ph type="title"/>
          </p:nvPr>
        </p:nvSpPr>
        <p:spPr>
          <a:xfrm>
            <a:off x="838200" y="119470"/>
            <a:ext cx="10515600" cy="1325563"/>
          </a:xfrm>
        </p:spPr>
        <p:txBody>
          <a:bodyPr/>
          <a:lstStyle/>
          <a:p>
            <a:pPr algn="ctr"/>
            <a:r>
              <a:rPr lang="en-US" dirty="0">
                <a:latin typeface="Arial Black" panose="020B0A04020102020204" pitchFamily="34" charset="0"/>
              </a:rPr>
              <a:t>Example</a:t>
            </a:r>
          </a:p>
        </p:txBody>
      </p:sp>
    </p:spTree>
    <p:extLst>
      <p:ext uri="{BB962C8B-B14F-4D97-AF65-F5344CB8AC3E}">
        <p14:creationId xmlns:p14="http://schemas.microsoft.com/office/powerpoint/2010/main" val="2636541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Definition</a:t>
            </a:r>
          </a:p>
        </p:txBody>
      </p:sp>
      <p:sp>
        <p:nvSpPr>
          <p:cNvPr id="3" name="Content Placeholder 2"/>
          <p:cNvSpPr>
            <a:spLocks noGrp="1"/>
          </p:cNvSpPr>
          <p:nvPr>
            <p:ph idx="1"/>
          </p:nvPr>
        </p:nvSpPr>
        <p:spPr>
          <a:xfrm>
            <a:off x="838199" y="1951173"/>
            <a:ext cx="10389433" cy="4351338"/>
          </a:xfrm>
        </p:spPr>
        <p:txBody>
          <a:bodyPr>
            <a:normAutofit/>
          </a:bodyPr>
          <a:lstStyle/>
          <a:p>
            <a:pPr marL="0" indent="0">
              <a:buNone/>
            </a:pPr>
            <a:r>
              <a:rPr lang="en-US" sz="3600" dirty="0"/>
              <a:t>Hazardous atmosphere:</a:t>
            </a:r>
          </a:p>
          <a:p>
            <a:pPr marL="0" indent="0">
              <a:buNone/>
            </a:pPr>
            <a:endParaRPr lang="en-US" sz="3600" dirty="0"/>
          </a:p>
          <a:p>
            <a:pPr marL="457200" lvl="1" indent="0">
              <a:buNone/>
            </a:pPr>
            <a:r>
              <a:rPr lang="en-US" sz="3200" i="1" dirty="0">
                <a:ea typeface="Tahoma" panose="020B0604030504040204" pitchFamily="34" charset="0"/>
              </a:rPr>
              <a:t>an atmosphere which by reason of being explosive, flammable, poisonous, corrosive, oxidizing, irritating, oxygen deficient, toxic, or otherwise harmful, may cause death, illness, or injury</a:t>
            </a:r>
            <a:endParaRPr lang="en-US" altLang="en-US" sz="3200" i="1" dirty="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28</a:t>
            </a:fld>
            <a:endParaRPr lang="en-US"/>
          </a:p>
        </p:txBody>
      </p:sp>
    </p:spTree>
    <p:extLst>
      <p:ext uri="{BB962C8B-B14F-4D97-AF65-F5344CB8AC3E}">
        <p14:creationId xmlns:p14="http://schemas.microsoft.com/office/powerpoint/2010/main" val="1403937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Definition</a:t>
            </a:r>
          </a:p>
        </p:txBody>
      </p:sp>
      <p:sp>
        <p:nvSpPr>
          <p:cNvPr id="3" name="Content Placeholder 2"/>
          <p:cNvSpPr>
            <a:spLocks noGrp="1"/>
          </p:cNvSpPr>
          <p:nvPr>
            <p:ph idx="1"/>
          </p:nvPr>
        </p:nvSpPr>
        <p:spPr>
          <a:xfrm>
            <a:off x="838199" y="1951173"/>
            <a:ext cx="10389433" cy="4351338"/>
          </a:xfrm>
        </p:spPr>
        <p:txBody>
          <a:bodyPr>
            <a:normAutofit/>
          </a:bodyPr>
          <a:lstStyle/>
          <a:p>
            <a:pPr marL="0" indent="0">
              <a:buNone/>
            </a:pPr>
            <a:r>
              <a:rPr lang="en-US" sz="3600" dirty="0"/>
              <a:t>Protective system:</a:t>
            </a:r>
          </a:p>
          <a:p>
            <a:pPr marL="0" indent="0">
              <a:buNone/>
            </a:pPr>
            <a:endParaRPr lang="en-US" sz="3600" dirty="0"/>
          </a:p>
          <a:p>
            <a:pPr marL="457200" lvl="1" indent="0">
              <a:buNone/>
            </a:pPr>
            <a:r>
              <a:rPr lang="en-US" sz="3200" i="1" dirty="0">
                <a:ea typeface="Tahoma" panose="020B0604030504040204" pitchFamily="34" charset="0"/>
              </a:rPr>
              <a:t>a method of protecting employees from cave-ins, from material that could fall or roll from an excavation face or into an excavation, or from the collapse of adjacent structures.</a:t>
            </a:r>
            <a:endParaRPr lang="en-US" altLang="en-US" sz="3200" i="1" dirty="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29</a:t>
            </a:fld>
            <a:endParaRPr lang="en-US"/>
          </a:p>
        </p:txBody>
      </p:sp>
    </p:spTree>
    <p:extLst>
      <p:ext uri="{BB962C8B-B14F-4D97-AF65-F5344CB8AC3E}">
        <p14:creationId xmlns:p14="http://schemas.microsoft.com/office/powerpoint/2010/main" val="412795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rmAutofit/>
          </a:bodyPr>
          <a:lstStyle/>
          <a:p>
            <a:pPr algn="ctr"/>
            <a:r>
              <a:rPr lang="en-US" dirty="0">
                <a:latin typeface="Arial Black" panose="020B0A04020102020204" pitchFamily="34" charset="0"/>
              </a:rPr>
              <a:t>Introduction</a:t>
            </a:r>
          </a:p>
        </p:txBody>
      </p:sp>
      <p:sp>
        <p:nvSpPr>
          <p:cNvPr id="3" name="Content Placeholder 2"/>
          <p:cNvSpPr>
            <a:spLocks noGrp="1"/>
          </p:cNvSpPr>
          <p:nvPr>
            <p:ph idx="1"/>
          </p:nvPr>
        </p:nvSpPr>
        <p:spPr>
          <a:xfrm>
            <a:off x="838200" y="1825625"/>
            <a:ext cx="10515600" cy="1652681"/>
          </a:xfrm>
        </p:spPr>
        <p:txBody>
          <a:bodyPr>
            <a:normAutofit/>
          </a:bodyPr>
          <a:lstStyle/>
          <a:p>
            <a:pPr marL="0" indent="0">
              <a:buNone/>
            </a:pPr>
            <a:r>
              <a:rPr lang="en-US" sz="3200" dirty="0"/>
              <a:t>In this course we will familiarize ourselves with recognizing and avoiding hazards associated with trenches and excavations.  </a:t>
            </a:r>
          </a:p>
        </p:txBody>
      </p:sp>
      <p:sp>
        <p:nvSpPr>
          <p:cNvPr id="4" name="Slide Number Placeholder 3">
            <a:extLst>
              <a:ext uri="{FF2B5EF4-FFF2-40B4-BE49-F238E27FC236}">
                <a16:creationId xmlns:a16="http://schemas.microsoft.com/office/drawing/2014/main" id="{1459545C-8073-4A4E-83D3-5DD7F0086E32}"/>
              </a:ext>
            </a:extLst>
          </p:cNvPr>
          <p:cNvSpPr>
            <a:spLocks noGrp="1"/>
          </p:cNvSpPr>
          <p:nvPr>
            <p:ph type="sldNum" sz="quarter" idx="12"/>
          </p:nvPr>
        </p:nvSpPr>
        <p:spPr/>
        <p:txBody>
          <a:bodyPr/>
          <a:lstStyle/>
          <a:p>
            <a:fld id="{5E779C6D-2D3D-407B-ABDD-AB2C83943F7F}" type="slidenum">
              <a:rPr lang="en-US" smtClean="0"/>
              <a:t>3</a:t>
            </a:fld>
            <a:endParaRPr lang="en-US"/>
          </a:p>
        </p:txBody>
      </p:sp>
    </p:spTree>
    <p:extLst>
      <p:ext uri="{BB962C8B-B14F-4D97-AF65-F5344CB8AC3E}">
        <p14:creationId xmlns:p14="http://schemas.microsoft.com/office/powerpoint/2010/main" val="1929211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30</a:t>
            </a:fld>
            <a:endParaRPr lang="en-US" dirty="0"/>
          </a:p>
        </p:txBody>
      </p:sp>
      <p:pic>
        <p:nvPicPr>
          <p:cNvPr id="17" name="Picture 16" descr="Workers working in a shored trench, which has walls and cylinders between the walls.">
            <a:extLst>
              <a:ext uri="{FF2B5EF4-FFF2-40B4-BE49-F238E27FC236}">
                <a16:creationId xmlns:a16="http://schemas.microsoft.com/office/drawing/2014/main" id="{CBC35DEE-E5A1-4773-8D50-DE66BCC09F8C}"/>
              </a:ext>
            </a:extLst>
          </p:cNvPr>
          <p:cNvPicPr/>
          <p:nvPr/>
        </p:nvPicPr>
        <p:blipFill rotWithShape="1">
          <a:blip r:embed="rId3">
            <a:extLst>
              <a:ext uri="{28A0092B-C50C-407E-A947-70E740481C1C}">
                <a14:useLocalDpi xmlns:a14="http://schemas.microsoft.com/office/drawing/2010/main" val="0"/>
              </a:ext>
            </a:extLst>
          </a:blip>
          <a:srcRect l="12074" t="2147" r="23342" b="23981"/>
          <a:stretch/>
        </p:blipFill>
        <p:spPr bwMode="auto">
          <a:xfrm>
            <a:off x="8737600" y="1210459"/>
            <a:ext cx="2844800" cy="4181301"/>
          </a:xfrm>
          <a:prstGeom prst="rect">
            <a:avLst/>
          </a:prstGeom>
          <a:ln>
            <a:noFill/>
          </a:ln>
          <a:extLst>
            <a:ext uri="{53640926-AAD7-44D8-BBD7-CCE9431645EC}">
              <a14:shadowObscured xmlns:a14="http://schemas.microsoft.com/office/drawing/2010/main"/>
            </a:ext>
          </a:extLst>
        </p:spPr>
      </p:pic>
      <p:sp>
        <p:nvSpPr>
          <p:cNvPr id="10" name="Text Placeholder 9">
            <a:extLst>
              <a:ext uri="{FF2B5EF4-FFF2-40B4-BE49-F238E27FC236}">
                <a16:creationId xmlns:a16="http://schemas.microsoft.com/office/drawing/2014/main" id="{FBD9650C-490D-411F-ABDC-9E88F0C18B03}"/>
              </a:ext>
            </a:extLst>
          </p:cNvPr>
          <p:cNvSpPr>
            <a:spLocks noGrp="1"/>
          </p:cNvSpPr>
          <p:nvPr>
            <p:ph type="body" sz="quarter" idx="3"/>
          </p:nvPr>
        </p:nvSpPr>
        <p:spPr>
          <a:xfrm>
            <a:off x="9371823" y="206398"/>
            <a:ext cx="1642713" cy="823912"/>
          </a:xfrm>
        </p:spPr>
        <p:txBody>
          <a:bodyPr>
            <a:normAutofit/>
          </a:bodyPr>
          <a:lstStyle/>
          <a:p>
            <a:r>
              <a:rPr lang="en-US" dirty="0"/>
              <a:t>Shoring</a:t>
            </a:r>
          </a:p>
        </p:txBody>
      </p:sp>
      <p:pic>
        <p:nvPicPr>
          <p:cNvPr id="15" name="Picture 14" descr="A trench shield (also called a trench box).">
            <a:extLst>
              <a:ext uri="{FF2B5EF4-FFF2-40B4-BE49-F238E27FC236}">
                <a16:creationId xmlns:a16="http://schemas.microsoft.com/office/drawing/2014/main" id="{779DCF2C-430B-41EE-BCF8-56413109DB1A}"/>
              </a:ext>
            </a:extLst>
          </p:cNvPr>
          <p:cNvPicPr/>
          <p:nvPr/>
        </p:nvPicPr>
        <p:blipFill rotWithShape="1">
          <a:blip r:embed="rId4" cstate="print">
            <a:extLst>
              <a:ext uri="{28A0092B-C50C-407E-A947-70E740481C1C}">
                <a14:useLocalDpi xmlns:a14="http://schemas.microsoft.com/office/drawing/2010/main" val="0"/>
              </a:ext>
            </a:extLst>
          </a:blip>
          <a:srcRect l="26003" r="16901" b="14287"/>
          <a:stretch/>
        </p:blipFill>
        <p:spPr bwMode="auto">
          <a:xfrm>
            <a:off x="4555401" y="2298334"/>
            <a:ext cx="3048642" cy="3819447"/>
          </a:xfrm>
          <a:prstGeom prst="rect">
            <a:avLst/>
          </a:prstGeom>
          <a:ln>
            <a:noFill/>
          </a:ln>
          <a:extLst>
            <a:ext uri="{53640926-AAD7-44D8-BBD7-CCE9431645EC}">
              <a14:shadowObscured xmlns:a14="http://schemas.microsoft.com/office/drawing/2010/main"/>
            </a:ext>
          </a:extLst>
        </p:spPr>
      </p:pic>
      <p:sp>
        <p:nvSpPr>
          <p:cNvPr id="13" name="Text Placeholder 9">
            <a:extLst>
              <a:ext uri="{FF2B5EF4-FFF2-40B4-BE49-F238E27FC236}">
                <a16:creationId xmlns:a16="http://schemas.microsoft.com/office/drawing/2014/main" id="{461C79FB-7D66-4A2E-A548-FD538F9783A3}"/>
              </a:ext>
            </a:extLst>
          </p:cNvPr>
          <p:cNvSpPr txBox="1">
            <a:spLocks/>
          </p:cNvSpPr>
          <p:nvPr/>
        </p:nvSpPr>
        <p:spPr>
          <a:xfrm>
            <a:off x="5069117" y="1314238"/>
            <a:ext cx="2021209"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200" dirty="0"/>
              <a:t>Shielding</a:t>
            </a:r>
          </a:p>
        </p:txBody>
      </p:sp>
      <p:pic>
        <p:nvPicPr>
          <p:cNvPr id="16" name="Picture 15" descr="A jobsite showing sloped landscape.">
            <a:extLst>
              <a:ext uri="{FF2B5EF4-FFF2-40B4-BE49-F238E27FC236}">
                <a16:creationId xmlns:a16="http://schemas.microsoft.com/office/drawing/2014/main" id="{44A61ECE-AA65-42B5-9EA8-27C0CBF88D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167" y="3005908"/>
            <a:ext cx="3444209" cy="311187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0DB5890-6478-4567-9B1E-41D34C958CA2}"/>
              </a:ext>
            </a:extLst>
          </p:cNvPr>
          <p:cNvSpPr>
            <a:spLocks noGrp="1"/>
          </p:cNvSpPr>
          <p:nvPr>
            <p:ph type="body" idx="1"/>
          </p:nvPr>
        </p:nvSpPr>
        <p:spPr>
          <a:xfrm>
            <a:off x="1157564" y="2009303"/>
            <a:ext cx="1519855" cy="823912"/>
          </a:xfrm>
        </p:spPr>
        <p:txBody>
          <a:bodyPr>
            <a:normAutofit/>
          </a:bodyPr>
          <a:lstStyle/>
          <a:p>
            <a:r>
              <a:rPr lang="en-US" dirty="0"/>
              <a:t>Sloping</a:t>
            </a:r>
          </a:p>
        </p:txBody>
      </p:sp>
      <p:sp>
        <p:nvSpPr>
          <p:cNvPr id="12" name="Content Placeholder 2">
            <a:extLst>
              <a:ext uri="{FF2B5EF4-FFF2-40B4-BE49-F238E27FC236}">
                <a16:creationId xmlns:a16="http://schemas.microsoft.com/office/drawing/2014/main" id="{74EFBA5B-C5A5-4927-B5A1-D24FF1331B43}"/>
              </a:ext>
            </a:extLst>
          </p:cNvPr>
          <p:cNvSpPr txBox="1">
            <a:spLocks/>
          </p:cNvSpPr>
          <p:nvPr/>
        </p:nvSpPr>
        <p:spPr>
          <a:xfrm>
            <a:off x="443120" y="1268385"/>
            <a:ext cx="3702493" cy="8239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Protective systems:</a:t>
            </a:r>
          </a:p>
        </p:txBody>
      </p:sp>
      <p:sp>
        <p:nvSpPr>
          <p:cNvPr id="2" name="Title 1"/>
          <p:cNvSpPr>
            <a:spLocks noGrp="1"/>
          </p:cNvSpPr>
          <p:nvPr>
            <p:ph type="title"/>
          </p:nvPr>
        </p:nvSpPr>
        <p:spPr>
          <a:xfrm>
            <a:off x="2677420" y="136525"/>
            <a:ext cx="6640304" cy="1325563"/>
          </a:xfrm>
        </p:spPr>
        <p:txBody>
          <a:bodyPr/>
          <a:lstStyle/>
          <a:p>
            <a:pPr algn="ctr"/>
            <a:r>
              <a:rPr lang="en-US" dirty="0">
                <a:latin typeface="Arial Black" panose="020B0A04020102020204" pitchFamily="34" charset="0"/>
              </a:rPr>
              <a:t>Examples</a:t>
            </a:r>
          </a:p>
        </p:txBody>
      </p:sp>
    </p:spTree>
    <p:extLst>
      <p:ext uri="{BB962C8B-B14F-4D97-AF65-F5344CB8AC3E}">
        <p14:creationId xmlns:p14="http://schemas.microsoft.com/office/powerpoint/2010/main" val="300426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31</a:t>
            </a:fld>
            <a:endParaRPr lang="en-US"/>
          </a:p>
        </p:txBody>
      </p:sp>
      <p:sp>
        <p:nvSpPr>
          <p:cNvPr id="6" name="TextBox 5">
            <a:extLst>
              <a:ext uri="{FF2B5EF4-FFF2-40B4-BE49-F238E27FC236}">
                <a16:creationId xmlns:a16="http://schemas.microsoft.com/office/drawing/2014/main" id="{DABFA6F3-75A3-4D46-9FF7-94BCB01C381B}"/>
              </a:ext>
            </a:extLst>
          </p:cNvPr>
          <p:cNvSpPr txBox="1"/>
          <p:nvPr/>
        </p:nvSpPr>
        <p:spPr>
          <a:xfrm>
            <a:off x="5999006" y="5619928"/>
            <a:ext cx="3398560" cy="369332"/>
          </a:xfrm>
          <a:prstGeom prst="rect">
            <a:avLst/>
          </a:prstGeom>
          <a:noFill/>
        </p:spPr>
        <p:txBody>
          <a:bodyPr wrap="square" rtlCol="0">
            <a:spAutoFit/>
          </a:bodyPr>
          <a:lstStyle/>
          <a:p>
            <a:r>
              <a:rPr lang="en-US" dirty="0"/>
              <a:t>This image courtesy of </a:t>
            </a:r>
            <a:r>
              <a:rPr lang="en-US" dirty="0">
                <a:hlinkClick r:id="rId3"/>
              </a:rPr>
              <a:t>BLS</a:t>
            </a:r>
            <a:r>
              <a:rPr lang="en-US" dirty="0"/>
              <a:t>.</a:t>
            </a:r>
          </a:p>
        </p:txBody>
      </p:sp>
      <p:pic>
        <p:nvPicPr>
          <p:cNvPr id="5" name="Picture 4" descr="A graph showing the number of trenching deaths by year. The graph shows a low of 10 deaths in 2014, and a high of 33 deaths in 2016. The average number is 17 deaths per year from 2013 through 2017.">
            <a:extLst>
              <a:ext uri="{FF2B5EF4-FFF2-40B4-BE49-F238E27FC236}">
                <a16:creationId xmlns:a16="http://schemas.microsoft.com/office/drawing/2014/main" id="{C275EAB9-24FD-4881-92A3-E99D70ECD166}"/>
              </a:ext>
            </a:extLst>
          </p:cNvPr>
          <p:cNvPicPr>
            <a:picLocks noChangeAspect="1"/>
          </p:cNvPicPr>
          <p:nvPr/>
        </p:nvPicPr>
        <p:blipFill>
          <a:blip r:embed="rId4"/>
          <a:stretch>
            <a:fillRect/>
          </a:stretch>
        </p:blipFill>
        <p:spPr>
          <a:xfrm>
            <a:off x="4944419" y="1179816"/>
            <a:ext cx="5895473" cy="4498368"/>
          </a:xfrm>
          <a:prstGeom prst="rect">
            <a:avLst/>
          </a:prstGeom>
        </p:spPr>
      </p:pic>
      <p:sp>
        <p:nvSpPr>
          <p:cNvPr id="3" name="Content Placeholder 2"/>
          <p:cNvSpPr>
            <a:spLocks noGrp="1"/>
          </p:cNvSpPr>
          <p:nvPr>
            <p:ph idx="1"/>
          </p:nvPr>
        </p:nvSpPr>
        <p:spPr>
          <a:xfrm>
            <a:off x="838199" y="1951173"/>
            <a:ext cx="10389433" cy="4351338"/>
          </a:xfrm>
        </p:spPr>
        <p:txBody>
          <a:bodyPr>
            <a:normAutofit/>
          </a:bodyPr>
          <a:lstStyle/>
          <a:p>
            <a:pPr marL="0" indent="0">
              <a:buNone/>
            </a:pPr>
            <a:r>
              <a:rPr lang="en-US" sz="3600" dirty="0"/>
              <a:t>Injuries/Year:</a:t>
            </a:r>
          </a:p>
          <a:p>
            <a:pPr marL="0" indent="0">
              <a:buNone/>
            </a:pPr>
            <a:endParaRPr lang="en-US" sz="3600" dirty="0"/>
          </a:p>
          <a:p>
            <a:pPr marL="0" indent="0">
              <a:buNone/>
            </a:pPr>
            <a:r>
              <a:rPr lang="en-US" sz="3600" dirty="0"/>
              <a:t>Trench fatalities</a:t>
            </a:r>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Statistics &amp; Data</a:t>
            </a:r>
          </a:p>
        </p:txBody>
      </p:sp>
    </p:spTree>
    <p:extLst>
      <p:ext uri="{BB962C8B-B14F-4D97-AF65-F5344CB8AC3E}">
        <p14:creationId xmlns:p14="http://schemas.microsoft.com/office/powerpoint/2010/main" val="1111086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32</a:t>
            </a:fld>
            <a:endParaRPr lang="en-US"/>
          </a:p>
        </p:txBody>
      </p:sp>
      <p:sp>
        <p:nvSpPr>
          <p:cNvPr id="6" name="TextBox 5">
            <a:extLst>
              <a:ext uri="{FF2B5EF4-FFF2-40B4-BE49-F238E27FC236}">
                <a16:creationId xmlns:a16="http://schemas.microsoft.com/office/drawing/2014/main" id="{DABFA6F3-75A3-4D46-9FF7-94BCB01C381B}"/>
              </a:ext>
            </a:extLst>
          </p:cNvPr>
          <p:cNvSpPr txBox="1"/>
          <p:nvPr/>
        </p:nvSpPr>
        <p:spPr>
          <a:xfrm>
            <a:off x="6722347" y="5402554"/>
            <a:ext cx="3068347" cy="369332"/>
          </a:xfrm>
          <a:prstGeom prst="rect">
            <a:avLst/>
          </a:prstGeom>
          <a:noFill/>
        </p:spPr>
        <p:txBody>
          <a:bodyPr wrap="square" rtlCol="0">
            <a:spAutoFit/>
          </a:bodyPr>
          <a:lstStyle/>
          <a:p>
            <a:r>
              <a:rPr lang="en-US" dirty="0"/>
              <a:t>This image courtesy of </a:t>
            </a:r>
            <a:r>
              <a:rPr lang="en-US" dirty="0">
                <a:hlinkClick r:id="rId3"/>
              </a:rPr>
              <a:t>BLS</a:t>
            </a:r>
            <a:r>
              <a:rPr lang="en-US" dirty="0"/>
              <a:t>.</a:t>
            </a:r>
          </a:p>
        </p:txBody>
      </p:sp>
      <p:pic>
        <p:nvPicPr>
          <p:cNvPr id="7" name="Picture 6" descr="A graph showing the number of trenching deaths by year. The graph shows a low of 10 deaths in 2014, and a high of 33 deaths in 2016. The average number is 17 deaths per year from 2013 through 2017.">
            <a:extLst>
              <a:ext uri="{FF2B5EF4-FFF2-40B4-BE49-F238E27FC236}">
                <a16:creationId xmlns:a16="http://schemas.microsoft.com/office/drawing/2014/main" id="{AF0DC732-2785-4D24-8994-FB9C71F77D48}"/>
              </a:ext>
            </a:extLst>
          </p:cNvPr>
          <p:cNvPicPr>
            <a:picLocks noChangeAspect="1"/>
          </p:cNvPicPr>
          <p:nvPr/>
        </p:nvPicPr>
        <p:blipFill>
          <a:blip r:embed="rId4"/>
          <a:stretch>
            <a:fillRect/>
          </a:stretch>
        </p:blipFill>
        <p:spPr>
          <a:xfrm>
            <a:off x="4907486" y="1462088"/>
            <a:ext cx="6825300" cy="3838768"/>
          </a:xfrm>
          <a:prstGeom prst="rect">
            <a:avLst/>
          </a:prstGeom>
        </p:spPr>
      </p:pic>
      <p:sp>
        <p:nvSpPr>
          <p:cNvPr id="3" name="Content Placeholder 2"/>
          <p:cNvSpPr>
            <a:spLocks noGrp="1"/>
          </p:cNvSpPr>
          <p:nvPr>
            <p:ph idx="1"/>
          </p:nvPr>
        </p:nvSpPr>
        <p:spPr>
          <a:xfrm>
            <a:off x="838199" y="1951173"/>
            <a:ext cx="4243467" cy="4351338"/>
          </a:xfrm>
        </p:spPr>
        <p:txBody>
          <a:bodyPr>
            <a:normAutofit/>
          </a:bodyPr>
          <a:lstStyle/>
          <a:p>
            <a:pPr marL="0" indent="0">
              <a:buNone/>
            </a:pPr>
            <a:endParaRPr lang="en-US" sz="3600" dirty="0"/>
          </a:p>
          <a:p>
            <a:pPr marL="0" indent="0">
              <a:buNone/>
            </a:pPr>
            <a:endParaRPr lang="en-US" sz="3600" dirty="0"/>
          </a:p>
          <a:p>
            <a:pPr marL="0" indent="0">
              <a:buNone/>
            </a:pPr>
            <a:r>
              <a:rPr lang="en-US" sz="3600" dirty="0"/>
              <a:t>Trench &amp; Excavation Median Days Lost</a:t>
            </a:r>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Statistics &amp; Data</a:t>
            </a:r>
          </a:p>
        </p:txBody>
      </p:sp>
    </p:spTree>
    <p:extLst>
      <p:ext uri="{BB962C8B-B14F-4D97-AF65-F5344CB8AC3E}">
        <p14:creationId xmlns:p14="http://schemas.microsoft.com/office/powerpoint/2010/main" val="1129571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33</a:t>
            </a:fld>
            <a:endParaRPr lang="en-US"/>
          </a:p>
        </p:txBody>
      </p:sp>
      <p:sp>
        <p:nvSpPr>
          <p:cNvPr id="3" name="Content Placeholder 2"/>
          <p:cNvSpPr>
            <a:spLocks noGrp="1"/>
          </p:cNvSpPr>
          <p:nvPr>
            <p:ph idx="1"/>
          </p:nvPr>
        </p:nvSpPr>
        <p:spPr>
          <a:xfrm>
            <a:off x="838199" y="2308485"/>
            <a:ext cx="7772401" cy="3994026"/>
          </a:xfrm>
        </p:spPr>
        <p:txBody>
          <a:bodyPr numCol="2">
            <a:normAutofit fontScale="92500" lnSpcReduction="10000"/>
          </a:bodyPr>
          <a:lstStyle/>
          <a:p>
            <a:r>
              <a:rPr lang="en-US" sz="3600" dirty="0"/>
              <a:t>Avulsion</a:t>
            </a:r>
          </a:p>
          <a:p>
            <a:r>
              <a:rPr lang="en-US" sz="3600" dirty="0"/>
              <a:t>Concussion</a:t>
            </a:r>
          </a:p>
          <a:p>
            <a:r>
              <a:rPr lang="en-US" sz="3600" dirty="0"/>
              <a:t>Crushing Injury</a:t>
            </a:r>
          </a:p>
          <a:p>
            <a:r>
              <a:rPr lang="en-US" sz="3600" dirty="0"/>
              <a:t>Cut, laceration</a:t>
            </a:r>
          </a:p>
          <a:p>
            <a:r>
              <a:rPr lang="en-US" sz="3600" dirty="0"/>
              <a:t>Joint Dislocation</a:t>
            </a:r>
          </a:p>
          <a:p>
            <a:r>
              <a:rPr lang="en-US" sz="3600" dirty="0"/>
              <a:t>Fracture</a:t>
            </a:r>
          </a:p>
          <a:p>
            <a:r>
              <a:rPr lang="en-US" sz="3600" dirty="0"/>
              <a:t>Internal injuries</a:t>
            </a:r>
          </a:p>
          <a:p>
            <a:r>
              <a:rPr lang="en-US" sz="3600" dirty="0"/>
              <a:t>Intracranial</a:t>
            </a:r>
          </a:p>
          <a:p>
            <a:r>
              <a:rPr lang="en-US" sz="3600" dirty="0"/>
              <a:t>Puncture</a:t>
            </a:r>
          </a:p>
          <a:p>
            <a:r>
              <a:rPr lang="en-US" sz="3600" dirty="0"/>
              <a:t>Soreness</a:t>
            </a:r>
          </a:p>
          <a:p>
            <a:r>
              <a:rPr lang="en-US" sz="3600" dirty="0"/>
              <a:t>Pain</a:t>
            </a:r>
          </a:p>
          <a:p>
            <a:r>
              <a:rPr lang="en-US" sz="3600" dirty="0"/>
              <a:t>Traumatic</a:t>
            </a:r>
          </a:p>
          <a:p>
            <a:endParaRPr lang="en-US" sz="3600" dirty="0"/>
          </a:p>
        </p:txBody>
      </p:sp>
      <p:sp>
        <p:nvSpPr>
          <p:cNvPr id="8" name="Content Placeholder 2">
            <a:extLst>
              <a:ext uri="{FF2B5EF4-FFF2-40B4-BE49-F238E27FC236}">
                <a16:creationId xmlns:a16="http://schemas.microsoft.com/office/drawing/2014/main" id="{4ADEEBD5-D15E-47F8-B2E8-48EA4CB29587}"/>
              </a:ext>
            </a:extLst>
          </p:cNvPr>
          <p:cNvSpPr txBox="1">
            <a:spLocks/>
          </p:cNvSpPr>
          <p:nvPr/>
        </p:nvSpPr>
        <p:spPr>
          <a:xfrm>
            <a:off x="838199" y="1177580"/>
            <a:ext cx="6551952" cy="78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Non-fatal Injury Types:</a:t>
            </a:r>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Statistics &amp; Data</a:t>
            </a:r>
          </a:p>
        </p:txBody>
      </p:sp>
    </p:spTree>
    <p:extLst>
      <p:ext uri="{BB962C8B-B14F-4D97-AF65-F5344CB8AC3E}">
        <p14:creationId xmlns:p14="http://schemas.microsoft.com/office/powerpoint/2010/main" val="3065145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34</a:t>
            </a:fld>
            <a:endParaRPr lang="en-US"/>
          </a:p>
        </p:txBody>
      </p:sp>
      <p:sp>
        <p:nvSpPr>
          <p:cNvPr id="3" name="Content Placeholder 2"/>
          <p:cNvSpPr>
            <a:spLocks noGrp="1"/>
          </p:cNvSpPr>
          <p:nvPr>
            <p:ph idx="1"/>
          </p:nvPr>
        </p:nvSpPr>
        <p:spPr>
          <a:xfrm>
            <a:off x="838199" y="2308485"/>
            <a:ext cx="7772401" cy="3994026"/>
          </a:xfrm>
        </p:spPr>
        <p:txBody>
          <a:bodyPr numCol="2">
            <a:normAutofit lnSpcReduction="10000"/>
          </a:bodyPr>
          <a:lstStyle/>
          <a:p>
            <a:r>
              <a:rPr lang="en-US" sz="3600" dirty="0"/>
              <a:t>Cave-in</a:t>
            </a:r>
          </a:p>
          <a:p>
            <a:r>
              <a:rPr lang="en-US" sz="3600" dirty="0"/>
              <a:t>Fall through surface</a:t>
            </a:r>
          </a:p>
          <a:p>
            <a:r>
              <a:rPr lang="en-US" sz="3600" dirty="0"/>
              <a:t>Fall to lower level</a:t>
            </a:r>
          </a:p>
          <a:p>
            <a:r>
              <a:rPr lang="en-US" sz="3600" dirty="0"/>
              <a:t>Fall from collapsing structure</a:t>
            </a:r>
          </a:p>
          <a:p>
            <a:r>
              <a:rPr lang="en-US" sz="3600" dirty="0"/>
              <a:t>Fall on same level</a:t>
            </a:r>
          </a:p>
          <a:p>
            <a:r>
              <a:rPr lang="en-US" sz="3600" dirty="0"/>
              <a:t>Slipping</a:t>
            </a:r>
          </a:p>
          <a:p>
            <a:r>
              <a:rPr lang="en-US" sz="3600" dirty="0"/>
              <a:t>Jump over or to a location</a:t>
            </a:r>
          </a:p>
          <a:p>
            <a:endParaRPr lang="en-US" sz="3600" dirty="0"/>
          </a:p>
        </p:txBody>
      </p:sp>
      <p:sp>
        <p:nvSpPr>
          <p:cNvPr id="8" name="Content Placeholder 2">
            <a:extLst>
              <a:ext uri="{FF2B5EF4-FFF2-40B4-BE49-F238E27FC236}">
                <a16:creationId xmlns:a16="http://schemas.microsoft.com/office/drawing/2014/main" id="{4ADEEBD5-D15E-47F8-B2E8-48EA4CB29587}"/>
              </a:ext>
            </a:extLst>
          </p:cNvPr>
          <p:cNvSpPr txBox="1">
            <a:spLocks/>
          </p:cNvSpPr>
          <p:nvPr/>
        </p:nvSpPr>
        <p:spPr>
          <a:xfrm>
            <a:off x="838199" y="1177580"/>
            <a:ext cx="6551952" cy="78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Non-fatal Injury Events:</a:t>
            </a:r>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Statistics &amp; Data</a:t>
            </a:r>
          </a:p>
        </p:txBody>
      </p:sp>
    </p:spTree>
    <p:extLst>
      <p:ext uri="{BB962C8B-B14F-4D97-AF65-F5344CB8AC3E}">
        <p14:creationId xmlns:p14="http://schemas.microsoft.com/office/powerpoint/2010/main" val="1400279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35</a:t>
            </a:fld>
            <a:endParaRPr lang="en-US" dirty="0"/>
          </a:p>
        </p:txBody>
      </p:sp>
      <p:sp>
        <p:nvSpPr>
          <p:cNvPr id="8" name="TextBox 7">
            <a:extLst>
              <a:ext uri="{FF2B5EF4-FFF2-40B4-BE49-F238E27FC236}">
                <a16:creationId xmlns:a16="http://schemas.microsoft.com/office/drawing/2014/main" id="{68E3B3C3-5CAD-491C-8E08-A068C97FBC44}"/>
              </a:ext>
            </a:extLst>
          </p:cNvPr>
          <p:cNvSpPr txBox="1"/>
          <p:nvPr/>
        </p:nvSpPr>
        <p:spPr>
          <a:xfrm>
            <a:off x="1627834" y="5586897"/>
            <a:ext cx="6213212" cy="923330"/>
          </a:xfrm>
          <a:prstGeom prst="rect">
            <a:avLst/>
          </a:prstGeom>
          <a:noFill/>
        </p:spPr>
        <p:txBody>
          <a:bodyPr wrap="square" rtlCol="0">
            <a:spAutoFit/>
          </a:bodyPr>
          <a:lstStyle/>
          <a:p>
            <a:r>
              <a:rPr lang="en-US" dirty="0"/>
              <a:t>This data courtesy of </a:t>
            </a:r>
            <a:r>
              <a:rPr lang="en-US" dirty="0">
                <a:hlinkClick r:id="rId3"/>
              </a:rPr>
              <a:t>OSHA</a:t>
            </a:r>
            <a:r>
              <a:rPr lang="en-US" dirty="0"/>
              <a:t> (cited by Federal OSHA during the period October 2018 through September 2019. Penalties shown reflect current rather than initial amounts.)</a:t>
            </a:r>
          </a:p>
        </p:txBody>
      </p:sp>
      <p:graphicFrame>
        <p:nvGraphicFramePr>
          <p:cNvPr id="5" name="Table 4">
            <a:extLst>
              <a:ext uri="{FF2B5EF4-FFF2-40B4-BE49-F238E27FC236}">
                <a16:creationId xmlns:a16="http://schemas.microsoft.com/office/drawing/2014/main" id="{44D55DC2-EE02-425A-A27C-D44537129171}"/>
              </a:ext>
            </a:extLst>
          </p:cNvPr>
          <p:cNvGraphicFramePr>
            <a:graphicFrameLocks noGrp="1"/>
          </p:cNvGraphicFramePr>
          <p:nvPr>
            <p:extLst>
              <p:ext uri="{D42A27DB-BD31-4B8C-83A1-F6EECF244321}">
                <p14:modId xmlns:p14="http://schemas.microsoft.com/office/powerpoint/2010/main" val="4290398597"/>
              </p:ext>
            </p:extLst>
          </p:nvPr>
        </p:nvGraphicFramePr>
        <p:xfrm>
          <a:off x="1704299" y="2070978"/>
          <a:ext cx="9238521" cy="3368694"/>
        </p:xfrm>
        <a:graphic>
          <a:graphicData uri="http://schemas.openxmlformats.org/drawingml/2006/table">
            <a:tbl>
              <a:tblPr firstRow="1" bandRow="1">
                <a:tableStyleId>{073A0DAA-6AF3-43AB-8588-CEC1D06C72B9}</a:tableStyleId>
              </a:tblPr>
              <a:tblGrid>
                <a:gridCol w="3079507">
                  <a:extLst>
                    <a:ext uri="{9D8B030D-6E8A-4147-A177-3AD203B41FA5}">
                      <a16:colId xmlns:a16="http://schemas.microsoft.com/office/drawing/2014/main" val="2878635958"/>
                    </a:ext>
                  </a:extLst>
                </a:gridCol>
                <a:gridCol w="3079507">
                  <a:extLst>
                    <a:ext uri="{9D8B030D-6E8A-4147-A177-3AD203B41FA5}">
                      <a16:colId xmlns:a16="http://schemas.microsoft.com/office/drawing/2014/main" val="3049595892"/>
                    </a:ext>
                  </a:extLst>
                </a:gridCol>
                <a:gridCol w="3079507">
                  <a:extLst>
                    <a:ext uri="{9D8B030D-6E8A-4147-A177-3AD203B41FA5}">
                      <a16:colId xmlns:a16="http://schemas.microsoft.com/office/drawing/2014/main" val="2755852198"/>
                    </a:ext>
                  </a:extLst>
                </a:gridCol>
              </a:tblGrid>
              <a:tr h="756660">
                <a:tc>
                  <a:txBody>
                    <a:bodyPr/>
                    <a:lstStyle/>
                    <a:p>
                      <a:pPr algn="ctr"/>
                      <a:r>
                        <a:rPr lang="en-US" sz="2400" dirty="0"/>
                        <a:t>Standard</a:t>
                      </a:r>
                    </a:p>
                  </a:txBody>
                  <a:tcPr/>
                </a:tc>
                <a:tc>
                  <a:txBody>
                    <a:bodyPr/>
                    <a:lstStyle/>
                    <a:p>
                      <a:pPr algn="ctr"/>
                      <a:r>
                        <a:rPr lang="en-US" sz="2400" dirty="0"/>
                        <a:t># of Citations</a:t>
                      </a:r>
                    </a:p>
                  </a:txBody>
                  <a:tcPr/>
                </a:tc>
                <a:tc>
                  <a:txBody>
                    <a:bodyPr/>
                    <a:lstStyle/>
                    <a:p>
                      <a:pPr algn="ctr"/>
                      <a:r>
                        <a:rPr lang="en-US" sz="2400" dirty="0"/>
                        <a:t>Penalty Amount</a:t>
                      </a:r>
                    </a:p>
                  </a:txBody>
                  <a:tcPr/>
                </a:tc>
                <a:extLst>
                  <a:ext uri="{0D108BD9-81ED-4DB2-BD59-A6C34878D82A}">
                    <a16:rowId xmlns:a16="http://schemas.microsoft.com/office/drawing/2014/main" val="3679709997"/>
                  </a:ext>
                </a:extLst>
              </a:tr>
              <a:tr h="1306017">
                <a:tc>
                  <a:txBody>
                    <a:bodyPr/>
                    <a:lstStyle/>
                    <a:p>
                      <a:r>
                        <a:rPr lang="en-US" sz="2400" dirty="0"/>
                        <a:t>1926.651 Specific Excavation Requirements</a:t>
                      </a:r>
                    </a:p>
                  </a:txBody>
                  <a:tcPr/>
                </a:tc>
                <a:tc>
                  <a:txBody>
                    <a:bodyPr/>
                    <a:lstStyle/>
                    <a:p>
                      <a:pPr algn="ctr"/>
                      <a:r>
                        <a:rPr lang="en-US" sz="2400" dirty="0"/>
                        <a:t>795</a:t>
                      </a:r>
                    </a:p>
                  </a:txBody>
                  <a:tcPr/>
                </a:tc>
                <a:tc>
                  <a:txBody>
                    <a:bodyPr/>
                    <a:lstStyle/>
                    <a:p>
                      <a:pPr algn="ctr"/>
                      <a:r>
                        <a:rPr lang="en-US" sz="2400" dirty="0"/>
                        <a:t>$3.4M</a:t>
                      </a:r>
                    </a:p>
                  </a:txBody>
                  <a:tcPr/>
                </a:tc>
                <a:extLst>
                  <a:ext uri="{0D108BD9-81ED-4DB2-BD59-A6C34878D82A}">
                    <a16:rowId xmlns:a16="http://schemas.microsoft.com/office/drawing/2014/main" val="3389549737"/>
                  </a:ext>
                </a:extLst>
              </a:tr>
              <a:tr h="1306017">
                <a:tc>
                  <a:txBody>
                    <a:bodyPr/>
                    <a:lstStyle/>
                    <a:p>
                      <a:r>
                        <a:rPr lang="en-US" sz="2400" dirty="0"/>
                        <a:t>1926.652 Requirements of Protective Systems</a:t>
                      </a:r>
                    </a:p>
                  </a:txBody>
                  <a:tcPr/>
                </a:tc>
                <a:tc>
                  <a:txBody>
                    <a:bodyPr/>
                    <a:lstStyle/>
                    <a:p>
                      <a:pPr algn="ctr"/>
                      <a:r>
                        <a:rPr lang="en-US" sz="2400" dirty="0"/>
                        <a:t>613</a:t>
                      </a:r>
                    </a:p>
                  </a:txBody>
                  <a:tcPr/>
                </a:tc>
                <a:tc>
                  <a:txBody>
                    <a:bodyPr/>
                    <a:lstStyle/>
                    <a:p>
                      <a:pPr algn="ctr"/>
                      <a:r>
                        <a:rPr lang="en-US" sz="2400" dirty="0"/>
                        <a:t>$4.2M</a:t>
                      </a:r>
                    </a:p>
                  </a:txBody>
                  <a:tcPr/>
                </a:tc>
                <a:extLst>
                  <a:ext uri="{0D108BD9-81ED-4DB2-BD59-A6C34878D82A}">
                    <a16:rowId xmlns:a16="http://schemas.microsoft.com/office/drawing/2014/main" val="1933333374"/>
                  </a:ext>
                </a:extLst>
              </a:tr>
            </a:tbl>
          </a:graphicData>
        </a:graphic>
      </p:graphicFrame>
      <p:sp>
        <p:nvSpPr>
          <p:cNvPr id="3" name="Content Placeholder 2"/>
          <p:cNvSpPr>
            <a:spLocks noGrp="1"/>
          </p:cNvSpPr>
          <p:nvPr>
            <p:ph idx="1"/>
          </p:nvPr>
        </p:nvSpPr>
        <p:spPr>
          <a:xfrm>
            <a:off x="838199" y="1328176"/>
            <a:ext cx="3568909" cy="643662"/>
          </a:xfrm>
        </p:spPr>
        <p:txBody>
          <a:bodyPr>
            <a:normAutofit/>
          </a:bodyPr>
          <a:lstStyle/>
          <a:p>
            <a:pPr marL="0" indent="0">
              <a:buNone/>
            </a:pPr>
            <a:r>
              <a:rPr lang="en-US" sz="3600" dirty="0"/>
              <a:t>Citations &amp; costs:</a:t>
            </a:r>
          </a:p>
          <a:p>
            <a:pPr marL="0" indent="0">
              <a:buNone/>
            </a:pPr>
            <a:endParaRPr lang="en-US" sz="3600" dirty="0"/>
          </a:p>
          <a:p>
            <a:pPr marL="0" indent="0">
              <a:buNone/>
            </a:pPr>
            <a:endParaRPr lang="en-US" sz="3600" dirty="0"/>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Statistics &amp; Data</a:t>
            </a:r>
          </a:p>
        </p:txBody>
      </p:sp>
    </p:spTree>
    <p:extLst>
      <p:ext uri="{BB962C8B-B14F-4D97-AF65-F5344CB8AC3E}">
        <p14:creationId xmlns:p14="http://schemas.microsoft.com/office/powerpoint/2010/main" val="362988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36</a:t>
            </a:fld>
            <a:endParaRPr lang="en-US"/>
          </a:p>
        </p:txBody>
      </p:sp>
      <p:pic>
        <p:nvPicPr>
          <p:cNvPr id="7" name="Picture 6" descr="A trench being dug at a jobsite with visible underground utilities. ">
            <a:extLst>
              <a:ext uri="{FF2B5EF4-FFF2-40B4-BE49-F238E27FC236}">
                <a16:creationId xmlns:a16="http://schemas.microsoft.com/office/drawing/2014/main" id="{DF5951EA-BB68-4041-AC67-D367E7E1057B}"/>
              </a:ext>
            </a:extLst>
          </p:cNvPr>
          <p:cNvPicPr>
            <a:picLocks noChangeAspect="1"/>
          </p:cNvPicPr>
          <p:nvPr/>
        </p:nvPicPr>
        <p:blipFill>
          <a:blip r:embed="rId3"/>
          <a:stretch>
            <a:fillRect/>
          </a:stretch>
        </p:blipFill>
        <p:spPr>
          <a:xfrm>
            <a:off x="6265949" y="1655963"/>
            <a:ext cx="5087851" cy="3782119"/>
          </a:xfrm>
          <a:prstGeom prst="rect">
            <a:avLst/>
          </a:prstGeom>
        </p:spPr>
      </p:pic>
      <p:sp>
        <p:nvSpPr>
          <p:cNvPr id="3" name="Content Placeholder 2"/>
          <p:cNvSpPr>
            <a:spLocks noGrp="1"/>
          </p:cNvSpPr>
          <p:nvPr>
            <p:ph idx="1"/>
          </p:nvPr>
        </p:nvSpPr>
        <p:spPr>
          <a:xfrm>
            <a:off x="838199" y="1951173"/>
            <a:ext cx="10389433" cy="4351338"/>
          </a:xfrm>
        </p:spPr>
        <p:txBody>
          <a:bodyPr>
            <a:normAutofit fontScale="92500" lnSpcReduction="10000"/>
          </a:bodyPr>
          <a:lstStyle/>
          <a:p>
            <a:pPr marL="0" indent="0">
              <a:buNone/>
            </a:pPr>
            <a:r>
              <a:rPr lang="en-US" sz="3600" dirty="0"/>
              <a:t>Underground utilities</a:t>
            </a:r>
          </a:p>
          <a:p>
            <a:pPr marL="0" indent="0">
              <a:buNone/>
            </a:pPr>
            <a:endParaRPr lang="en-US" sz="3600" dirty="0"/>
          </a:p>
          <a:p>
            <a:pPr lvl="1"/>
            <a:r>
              <a:rPr lang="en-US" sz="3200" dirty="0">
                <a:ea typeface="Tahoma" panose="020B0604030504040204" pitchFamily="34" charset="0"/>
              </a:rPr>
              <a:t>Natural gas</a:t>
            </a:r>
          </a:p>
          <a:p>
            <a:pPr lvl="1"/>
            <a:r>
              <a:rPr lang="en-US" altLang="en-US" sz="3200" dirty="0">
                <a:ea typeface="Tahoma" panose="020B0604030504040204" pitchFamily="34" charset="0"/>
                <a:cs typeface="Tahoma" panose="020B0604030504040204" pitchFamily="34" charset="0"/>
              </a:rPr>
              <a:t>Sewer</a:t>
            </a:r>
          </a:p>
          <a:p>
            <a:pPr lvl="1"/>
            <a:r>
              <a:rPr lang="en-US" altLang="en-US" sz="3200" dirty="0">
                <a:ea typeface="Tahoma" panose="020B0604030504040204" pitchFamily="34" charset="0"/>
                <a:cs typeface="Tahoma" panose="020B0604030504040204" pitchFamily="34" charset="0"/>
              </a:rPr>
              <a:t>Water</a:t>
            </a:r>
          </a:p>
          <a:p>
            <a:pPr lvl="1"/>
            <a:r>
              <a:rPr lang="en-US" altLang="en-US" sz="3200" dirty="0">
                <a:ea typeface="Tahoma" panose="020B0604030504040204" pitchFamily="34" charset="0"/>
                <a:cs typeface="Tahoma" panose="020B0604030504040204" pitchFamily="34" charset="0"/>
              </a:rPr>
              <a:t>Electric</a:t>
            </a:r>
          </a:p>
          <a:p>
            <a:pPr lvl="1"/>
            <a:r>
              <a:rPr lang="en-US" altLang="en-US" sz="3200" dirty="0">
                <a:ea typeface="Tahoma" panose="020B0604030504040204" pitchFamily="34" charset="0"/>
                <a:cs typeface="Tahoma" panose="020B0604030504040204" pitchFamily="34" charset="0"/>
              </a:rPr>
              <a:t>Communication</a:t>
            </a:r>
          </a:p>
          <a:p>
            <a:pPr lvl="1"/>
            <a:r>
              <a:rPr lang="en-US" altLang="en-US" sz="3200" dirty="0">
                <a:ea typeface="Tahoma" panose="020B0604030504040204" pitchFamily="34" charset="0"/>
                <a:cs typeface="Tahoma" panose="020B0604030504040204" pitchFamily="34" charset="0"/>
              </a:rPr>
              <a:t>Stormwater</a:t>
            </a:r>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Common Hazards</a:t>
            </a:r>
          </a:p>
        </p:txBody>
      </p:sp>
    </p:spTree>
    <p:extLst>
      <p:ext uri="{BB962C8B-B14F-4D97-AF65-F5344CB8AC3E}">
        <p14:creationId xmlns:p14="http://schemas.microsoft.com/office/powerpoint/2010/main" val="2401319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37</a:t>
            </a:fld>
            <a:endParaRPr lang="en-US" dirty="0"/>
          </a:p>
        </p:txBody>
      </p:sp>
      <p:sp>
        <p:nvSpPr>
          <p:cNvPr id="6" name="TextBox 5">
            <a:extLst>
              <a:ext uri="{FF2B5EF4-FFF2-40B4-BE49-F238E27FC236}">
                <a16:creationId xmlns:a16="http://schemas.microsoft.com/office/drawing/2014/main" id="{2264C715-2D24-48A4-B114-C1B53D1322FA}"/>
              </a:ext>
            </a:extLst>
          </p:cNvPr>
          <p:cNvSpPr txBox="1"/>
          <p:nvPr/>
        </p:nvSpPr>
        <p:spPr>
          <a:xfrm>
            <a:off x="7749916" y="4646783"/>
            <a:ext cx="4072327" cy="369332"/>
          </a:xfrm>
          <a:prstGeom prst="rect">
            <a:avLst/>
          </a:prstGeom>
          <a:noFill/>
        </p:spPr>
        <p:txBody>
          <a:bodyPr wrap="square" rtlCol="0">
            <a:spAutoFit/>
          </a:bodyPr>
          <a:lstStyle/>
          <a:p>
            <a:r>
              <a:rPr lang="en-US" dirty="0"/>
              <a:t>This image courtesy of </a:t>
            </a:r>
            <a:r>
              <a:rPr lang="en-US" dirty="0">
                <a:hlinkClick r:id="rId3"/>
              </a:rPr>
              <a:t>MNOSHA</a:t>
            </a:r>
            <a:r>
              <a:rPr lang="en-US" dirty="0"/>
              <a:t>. </a:t>
            </a:r>
          </a:p>
        </p:txBody>
      </p:sp>
      <p:pic>
        <p:nvPicPr>
          <p:cNvPr id="5" name="Picture 4" descr="Excavation at a jobsite showing workers exiting a hole using a ladder. ">
            <a:extLst>
              <a:ext uri="{FF2B5EF4-FFF2-40B4-BE49-F238E27FC236}">
                <a16:creationId xmlns:a16="http://schemas.microsoft.com/office/drawing/2014/main" id="{09C0CFBF-9E7B-4F0F-B62F-79AA891B2DD5}"/>
              </a:ext>
            </a:extLst>
          </p:cNvPr>
          <p:cNvPicPr>
            <a:picLocks noChangeAspect="1"/>
          </p:cNvPicPr>
          <p:nvPr/>
        </p:nvPicPr>
        <p:blipFill>
          <a:blip r:embed="rId4"/>
          <a:stretch>
            <a:fillRect/>
          </a:stretch>
        </p:blipFill>
        <p:spPr>
          <a:xfrm>
            <a:off x="7660888" y="1462088"/>
            <a:ext cx="4052676" cy="3064942"/>
          </a:xfrm>
          <a:prstGeom prst="rect">
            <a:avLst/>
          </a:prstGeom>
        </p:spPr>
      </p:pic>
      <p:sp>
        <p:nvSpPr>
          <p:cNvPr id="3" name="Content Placeholder 2"/>
          <p:cNvSpPr>
            <a:spLocks noGrp="1"/>
          </p:cNvSpPr>
          <p:nvPr>
            <p:ph idx="1"/>
          </p:nvPr>
        </p:nvSpPr>
        <p:spPr>
          <a:xfrm>
            <a:off x="838200" y="1951173"/>
            <a:ext cx="7526312" cy="4351338"/>
          </a:xfrm>
        </p:spPr>
        <p:txBody>
          <a:bodyPr>
            <a:normAutofit fontScale="92500" lnSpcReduction="10000"/>
          </a:bodyPr>
          <a:lstStyle/>
          <a:p>
            <a:pPr marL="0" indent="0">
              <a:buNone/>
            </a:pPr>
            <a:r>
              <a:rPr lang="en-US" sz="3600" dirty="0"/>
              <a:t>Access &amp; egress</a:t>
            </a:r>
          </a:p>
          <a:p>
            <a:pPr marL="0" indent="0">
              <a:buNone/>
            </a:pPr>
            <a:endParaRPr lang="en-US" sz="3600" dirty="0"/>
          </a:p>
          <a:p>
            <a:r>
              <a:rPr lang="en-US" sz="3600" dirty="0"/>
              <a:t>No close evacuation during   emergencies</a:t>
            </a:r>
          </a:p>
          <a:p>
            <a:r>
              <a:rPr lang="en-US" sz="3600" dirty="0"/>
              <a:t>Slipping, tripping or falling </a:t>
            </a:r>
          </a:p>
          <a:p>
            <a:r>
              <a:rPr lang="en-US" sz="3600" dirty="0"/>
              <a:t>Entrance or exit ramp improperly designed</a:t>
            </a:r>
          </a:p>
          <a:p>
            <a:r>
              <a:rPr lang="en-US" sz="3600" dirty="0"/>
              <a:t>Equipment entering or leaving</a:t>
            </a:r>
          </a:p>
          <a:p>
            <a:endParaRPr lang="en-US" sz="3600" dirty="0"/>
          </a:p>
          <a:p>
            <a:endParaRPr lang="en-US" sz="3600" dirty="0"/>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Common Hazards</a:t>
            </a:r>
          </a:p>
        </p:txBody>
      </p:sp>
    </p:spTree>
    <p:extLst>
      <p:ext uri="{BB962C8B-B14F-4D97-AF65-F5344CB8AC3E}">
        <p14:creationId xmlns:p14="http://schemas.microsoft.com/office/powerpoint/2010/main" val="1114545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38</a:t>
            </a:fld>
            <a:endParaRPr lang="en-US"/>
          </a:p>
        </p:txBody>
      </p:sp>
      <p:pic>
        <p:nvPicPr>
          <p:cNvPr id="6" name="Picture 5" descr="A trench being dug in a residential road, with workers and equipment on the road.">
            <a:extLst>
              <a:ext uri="{FF2B5EF4-FFF2-40B4-BE49-F238E27FC236}">
                <a16:creationId xmlns:a16="http://schemas.microsoft.com/office/drawing/2014/main" id="{FA95C555-345A-4BCE-B071-BE06C51822FB}"/>
              </a:ext>
            </a:extLst>
          </p:cNvPr>
          <p:cNvPicPr/>
          <p:nvPr/>
        </p:nvPicPr>
        <p:blipFill rotWithShape="1">
          <a:blip r:embed="rId3" cstate="print">
            <a:extLst>
              <a:ext uri="{28A0092B-C50C-407E-A947-70E740481C1C}">
                <a14:useLocalDpi xmlns:a14="http://schemas.microsoft.com/office/drawing/2010/main" val="0"/>
              </a:ext>
            </a:extLst>
          </a:blip>
          <a:srcRect b="15297"/>
          <a:stretch/>
        </p:blipFill>
        <p:spPr bwMode="auto">
          <a:xfrm>
            <a:off x="6096000" y="1593489"/>
            <a:ext cx="5843186" cy="3837275"/>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838199" y="1951173"/>
            <a:ext cx="5772463" cy="4351338"/>
          </a:xfrm>
        </p:spPr>
        <p:txBody>
          <a:bodyPr>
            <a:normAutofit lnSpcReduction="10000"/>
          </a:bodyPr>
          <a:lstStyle/>
          <a:p>
            <a:pPr marL="0" indent="0">
              <a:buNone/>
            </a:pPr>
            <a:r>
              <a:rPr lang="en-US" sz="3600" dirty="0"/>
              <a:t>Equipment &amp; vehicular </a:t>
            </a:r>
          </a:p>
          <a:p>
            <a:pPr marL="0" indent="0">
              <a:buNone/>
            </a:pPr>
            <a:r>
              <a:rPr lang="en-US" sz="3600" dirty="0"/>
              <a:t>traffic</a:t>
            </a:r>
          </a:p>
          <a:p>
            <a:pPr marL="0" indent="0">
              <a:buNone/>
            </a:pPr>
            <a:endParaRPr lang="en-US" sz="3600" dirty="0"/>
          </a:p>
          <a:p>
            <a:r>
              <a:rPr lang="en-US" sz="3600" dirty="0"/>
              <a:t>Accidental vehicle entry</a:t>
            </a:r>
          </a:p>
          <a:p>
            <a:r>
              <a:rPr lang="en-US" sz="3600" dirty="0"/>
              <a:t>Falling loads</a:t>
            </a:r>
          </a:p>
          <a:p>
            <a:r>
              <a:rPr lang="en-US" sz="3600" dirty="0"/>
              <a:t>Struck while loading or unloading </a:t>
            </a:r>
          </a:p>
          <a:p>
            <a:endParaRPr lang="en-US" sz="3600" dirty="0"/>
          </a:p>
          <a:p>
            <a:endParaRPr lang="en-US" sz="3600" dirty="0"/>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Common Hazards</a:t>
            </a:r>
          </a:p>
        </p:txBody>
      </p:sp>
    </p:spTree>
    <p:extLst>
      <p:ext uri="{BB962C8B-B14F-4D97-AF65-F5344CB8AC3E}">
        <p14:creationId xmlns:p14="http://schemas.microsoft.com/office/powerpoint/2010/main" val="2907431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Common Hazards</a:t>
            </a:r>
          </a:p>
        </p:txBody>
      </p:sp>
      <p:sp>
        <p:nvSpPr>
          <p:cNvPr id="3" name="Content Placeholder 2"/>
          <p:cNvSpPr>
            <a:spLocks noGrp="1"/>
          </p:cNvSpPr>
          <p:nvPr>
            <p:ph idx="1"/>
          </p:nvPr>
        </p:nvSpPr>
        <p:spPr>
          <a:xfrm>
            <a:off x="1752599" y="1733550"/>
            <a:ext cx="5577591" cy="4351338"/>
          </a:xfrm>
        </p:spPr>
        <p:txBody>
          <a:bodyPr>
            <a:normAutofit/>
          </a:bodyPr>
          <a:lstStyle/>
          <a:p>
            <a:pPr marL="0" indent="0">
              <a:buNone/>
            </a:pPr>
            <a:r>
              <a:rPr lang="en-US" sz="3600" dirty="0"/>
              <a:t>Hazardous atmosphere</a:t>
            </a:r>
          </a:p>
          <a:p>
            <a:pPr marL="0" indent="0">
              <a:buNone/>
            </a:pPr>
            <a:endParaRPr lang="en-US" sz="3600" dirty="0"/>
          </a:p>
          <a:p>
            <a:r>
              <a:rPr lang="en-US" sz="3600" dirty="0"/>
              <a:t>Lack of oxygen</a:t>
            </a:r>
          </a:p>
          <a:p>
            <a:r>
              <a:rPr lang="en-US" sz="3600" dirty="0"/>
              <a:t>Flammable, explosive or toxic air</a:t>
            </a:r>
          </a:p>
          <a:p>
            <a:r>
              <a:rPr lang="en-US" sz="3600" dirty="0"/>
              <a:t>Lack of rescue equipment</a:t>
            </a:r>
          </a:p>
          <a:p>
            <a:pPr marL="0" indent="0">
              <a:buNone/>
            </a:pPr>
            <a:endParaRPr lang="en-US" sz="3600" dirty="0"/>
          </a:p>
          <a:p>
            <a:endParaRPr lang="en-US" sz="3600" dirty="0"/>
          </a:p>
        </p:txBody>
      </p:sp>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39</a:t>
            </a:fld>
            <a:endParaRPr lang="en-US"/>
          </a:p>
        </p:txBody>
      </p:sp>
    </p:spTree>
    <p:extLst>
      <p:ext uri="{BB962C8B-B14F-4D97-AF65-F5344CB8AC3E}">
        <p14:creationId xmlns:p14="http://schemas.microsoft.com/office/powerpoint/2010/main" val="62060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18" y="136525"/>
            <a:ext cx="10515600" cy="1325563"/>
          </a:xfrm>
        </p:spPr>
        <p:txBody>
          <a:bodyPr/>
          <a:lstStyle/>
          <a:p>
            <a:pPr algn="ctr"/>
            <a:r>
              <a:rPr lang="en-US" dirty="0">
                <a:latin typeface="Arial Black" panose="020B0A04020102020204" pitchFamily="34" charset="0"/>
              </a:rPr>
              <a:t>Learning Objectives</a:t>
            </a:r>
          </a:p>
        </p:txBody>
      </p:sp>
      <p:sp>
        <p:nvSpPr>
          <p:cNvPr id="3" name="Content Placeholder 2"/>
          <p:cNvSpPr>
            <a:spLocks noGrp="1"/>
          </p:cNvSpPr>
          <p:nvPr>
            <p:ph idx="1"/>
          </p:nvPr>
        </p:nvSpPr>
        <p:spPr>
          <a:xfrm>
            <a:off x="1046855" y="1354808"/>
            <a:ext cx="10515600" cy="4351338"/>
          </a:xfrm>
        </p:spPr>
        <p:txBody>
          <a:bodyPr>
            <a:normAutofit fontScale="92500" lnSpcReduction="10000"/>
          </a:bodyPr>
          <a:lstStyle/>
          <a:p>
            <a:pPr marL="0" indent="0">
              <a:buNone/>
            </a:pPr>
            <a:endParaRPr lang="en-US" sz="3200" dirty="0"/>
          </a:p>
          <a:p>
            <a:pPr lvl="1">
              <a:lnSpc>
                <a:spcPct val="110000"/>
              </a:lnSpc>
              <a:spcBef>
                <a:spcPts val="0"/>
              </a:spcBef>
              <a:spcAft>
                <a:spcPts val="1200"/>
              </a:spcAft>
            </a:pPr>
            <a:r>
              <a:rPr lang="en-US" sz="3200" dirty="0"/>
              <a:t>Identify worker rights under the OSH Act</a:t>
            </a:r>
          </a:p>
          <a:p>
            <a:pPr lvl="1">
              <a:lnSpc>
                <a:spcPct val="110000"/>
              </a:lnSpc>
              <a:spcBef>
                <a:spcPts val="0"/>
              </a:spcBef>
              <a:spcAft>
                <a:spcPts val="1200"/>
              </a:spcAft>
            </a:pPr>
            <a:r>
              <a:rPr lang="en-US" sz="3200" dirty="0"/>
              <a:t>Define 5-10 key terms associated with the hazards and the safeguards of trenches and excavations</a:t>
            </a:r>
          </a:p>
          <a:p>
            <a:pPr lvl="1">
              <a:lnSpc>
                <a:spcPct val="110000"/>
              </a:lnSpc>
              <a:spcBef>
                <a:spcPts val="0"/>
              </a:spcBef>
              <a:spcAft>
                <a:spcPts val="1200"/>
              </a:spcAft>
            </a:pPr>
            <a:r>
              <a:rPr lang="en-US" sz="3200" dirty="0"/>
              <a:t>Discuss injury and illness statistics for trench and excavation work </a:t>
            </a:r>
          </a:p>
          <a:p>
            <a:pPr lvl="1">
              <a:lnSpc>
                <a:spcPct val="110000"/>
              </a:lnSpc>
              <a:spcBef>
                <a:spcPts val="0"/>
              </a:spcBef>
              <a:spcAft>
                <a:spcPts val="1200"/>
              </a:spcAft>
            </a:pPr>
            <a:r>
              <a:rPr lang="en-US" sz="3200" dirty="0"/>
              <a:t>Identify and accurately interpret the 6 common trenching and excavation hazards</a:t>
            </a:r>
          </a:p>
          <a:p>
            <a:pPr marL="457200" lvl="1" indent="0">
              <a:buNone/>
            </a:pPr>
            <a:endParaRPr lang="en-US" sz="3200" dirty="0"/>
          </a:p>
        </p:txBody>
      </p:sp>
      <p:sp>
        <p:nvSpPr>
          <p:cNvPr id="4" name="Slide Number Placeholder 3">
            <a:extLst>
              <a:ext uri="{FF2B5EF4-FFF2-40B4-BE49-F238E27FC236}">
                <a16:creationId xmlns:a16="http://schemas.microsoft.com/office/drawing/2014/main" id="{4580FF47-38E7-40D9-9305-48A3BD3BAA5E}"/>
              </a:ext>
            </a:extLst>
          </p:cNvPr>
          <p:cNvSpPr>
            <a:spLocks noGrp="1"/>
          </p:cNvSpPr>
          <p:nvPr>
            <p:ph type="sldNum" sz="quarter" idx="12"/>
          </p:nvPr>
        </p:nvSpPr>
        <p:spPr/>
        <p:txBody>
          <a:bodyPr/>
          <a:lstStyle/>
          <a:p>
            <a:fld id="{5E779C6D-2D3D-407B-ABDD-AB2C83943F7F}" type="slidenum">
              <a:rPr lang="en-US" smtClean="0"/>
              <a:t>4</a:t>
            </a:fld>
            <a:endParaRPr lang="en-US"/>
          </a:p>
        </p:txBody>
      </p:sp>
    </p:spTree>
    <p:extLst>
      <p:ext uri="{BB962C8B-B14F-4D97-AF65-F5344CB8AC3E}">
        <p14:creationId xmlns:p14="http://schemas.microsoft.com/office/powerpoint/2010/main" val="895005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40</a:t>
            </a:fld>
            <a:endParaRPr lang="en-US"/>
          </a:p>
        </p:txBody>
      </p:sp>
      <p:pic>
        <p:nvPicPr>
          <p:cNvPr id="6" name="Picture 5" descr="Excavation at a jobsite with a significant amount of water pooling at the bottom. ">
            <a:extLst>
              <a:ext uri="{FF2B5EF4-FFF2-40B4-BE49-F238E27FC236}">
                <a16:creationId xmlns:a16="http://schemas.microsoft.com/office/drawing/2014/main" id="{AAAF414C-FE99-439B-8939-5225E3AC9C44}"/>
              </a:ext>
            </a:extLst>
          </p:cNvPr>
          <p:cNvPicPr/>
          <p:nvPr/>
        </p:nvPicPr>
        <p:blipFill rotWithShape="1">
          <a:blip r:embed="rId3" cstate="print">
            <a:extLst>
              <a:ext uri="{28A0092B-C50C-407E-A947-70E740481C1C}">
                <a14:useLocalDpi xmlns:a14="http://schemas.microsoft.com/office/drawing/2010/main" val="0"/>
              </a:ext>
            </a:extLst>
          </a:blip>
          <a:srcRect l="8405" t="-1" r="314" b="15620"/>
          <a:stretch/>
        </p:blipFill>
        <p:spPr bwMode="auto">
          <a:xfrm>
            <a:off x="6451826" y="1747782"/>
            <a:ext cx="5130574" cy="3560488"/>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838199" y="1951173"/>
            <a:ext cx="10389433" cy="4351338"/>
          </a:xfrm>
        </p:spPr>
        <p:txBody>
          <a:bodyPr>
            <a:normAutofit/>
          </a:bodyPr>
          <a:lstStyle/>
          <a:p>
            <a:pPr marL="0" indent="0">
              <a:buNone/>
            </a:pPr>
            <a:r>
              <a:rPr lang="en-US" sz="3600" dirty="0"/>
              <a:t>Water accumulation</a:t>
            </a:r>
          </a:p>
          <a:p>
            <a:pPr marL="0" indent="0">
              <a:buNone/>
            </a:pPr>
            <a:endParaRPr lang="en-US" sz="3600" dirty="0"/>
          </a:p>
          <a:p>
            <a:r>
              <a:rPr lang="en-US" sz="3600" dirty="0"/>
              <a:t>Drowning hazard</a:t>
            </a:r>
          </a:p>
          <a:p>
            <a:r>
              <a:rPr lang="en-US" sz="3600" dirty="0"/>
              <a:t>Slipping hazard</a:t>
            </a:r>
          </a:p>
          <a:p>
            <a:r>
              <a:rPr lang="en-US" sz="3600" dirty="0"/>
              <a:t>Electrical </a:t>
            </a:r>
          </a:p>
          <a:p>
            <a:r>
              <a:rPr lang="en-US" sz="3600" dirty="0"/>
              <a:t>Egress and stability hazard</a:t>
            </a:r>
          </a:p>
          <a:p>
            <a:pPr marL="0" indent="0">
              <a:buNone/>
            </a:pPr>
            <a:endParaRPr lang="en-US" sz="3600" dirty="0"/>
          </a:p>
          <a:p>
            <a:endParaRPr lang="en-US" sz="3600" dirty="0"/>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Common Hazards</a:t>
            </a:r>
          </a:p>
        </p:txBody>
      </p:sp>
    </p:spTree>
    <p:extLst>
      <p:ext uri="{BB962C8B-B14F-4D97-AF65-F5344CB8AC3E}">
        <p14:creationId xmlns:p14="http://schemas.microsoft.com/office/powerpoint/2010/main" val="3321005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41</a:t>
            </a:fld>
            <a:endParaRPr lang="en-US"/>
          </a:p>
        </p:txBody>
      </p:sp>
      <p:pic>
        <p:nvPicPr>
          <p:cNvPr id="6" name="Picture 5" descr="A trench showing loose soil or rock built-up around the edges of the trench.">
            <a:extLst>
              <a:ext uri="{FF2B5EF4-FFF2-40B4-BE49-F238E27FC236}">
                <a16:creationId xmlns:a16="http://schemas.microsoft.com/office/drawing/2014/main" id="{E421D9B5-FAA0-4565-A033-D52996BBC008}"/>
              </a:ext>
            </a:extLst>
          </p:cNvPr>
          <p:cNvPicPr>
            <a:picLocks noChangeAspect="1"/>
          </p:cNvPicPr>
          <p:nvPr/>
        </p:nvPicPr>
        <p:blipFill rotWithShape="1">
          <a:blip r:embed="rId3">
            <a:extLst>
              <a:ext uri="{28A0092B-C50C-407E-A947-70E740481C1C}">
                <a14:useLocalDpi xmlns:a14="http://schemas.microsoft.com/office/drawing/2010/main" val="0"/>
              </a:ext>
            </a:extLst>
          </a:blip>
          <a:srcRect b="10473"/>
          <a:stretch/>
        </p:blipFill>
        <p:spPr>
          <a:xfrm>
            <a:off x="6435778" y="1306338"/>
            <a:ext cx="3855336" cy="4602093"/>
          </a:xfrm>
          <a:prstGeom prst="rect">
            <a:avLst/>
          </a:prstGeom>
        </p:spPr>
      </p:pic>
      <p:sp>
        <p:nvSpPr>
          <p:cNvPr id="3" name="Content Placeholder 2"/>
          <p:cNvSpPr>
            <a:spLocks noGrp="1"/>
          </p:cNvSpPr>
          <p:nvPr>
            <p:ph idx="1"/>
          </p:nvPr>
        </p:nvSpPr>
        <p:spPr>
          <a:xfrm>
            <a:off x="838200" y="1951173"/>
            <a:ext cx="4918024" cy="4351338"/>
          </a:xfrm>
        </p:spPr>
        <p:txBody>
          <a:bodyPr>
            <a:normAutofit/>
          </a:bodyPr>
          <a:lstStyle/>
          <a:p>
            <a:pPr marL="0" indent="0">
              <a:buNone/>
            </a:pPr>
            <a:r>
              <a:rPr lang="en-US" sz="3600" dirty="0"/>
              <a:t>Stability</a:t>
            </a:r>
          </a:p>
          <a:p>
            <a:pPr marL="0" indent="0">
              <a:buNone/>
            </a:pPr>
            <a:endParaRPr lang="en-US" sz="3600" dirty="0"/>
          </a:p>
          <a:p>
            <a:r>
              <a:rPr lang="en-US" sz="3600" dirty="0"/>
              <a:t>Loose soil or rock along edges</a:t>
            </a:r>
          </a:p>
          <a:p>
            <a:r>
              <a:rPr lang="en-US" sz="3600" dirty="0"/>
              <a:t>Surface encumbrances</a:t>
            </a:r>
          </a:p>
          <a:p>
            <a:r>
              <a:rPr lang="en-US" sz="3600" dirty="0"/>
              <a:t>Cave-ins</a:t>
            </a:r>
          </a:p>
          <a:p>
            <a:endParaRPr lang="en-US" sz="3600" dirty="0"/>
          </a:p>
          <a:p>
            <a:endParaRPr lang="en-US" sz="3600" dirty="0"/>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Common Hazards</a:t>
            </a:r>
          </a:p>
        </p:txBody>
      </p:sp>
    </p:spTree>
    <p:extLst>
      <p:ext uri="{BB962C8B-B14F-4D97-AF65-F5344CB8AC3E}">
        <p14:creationId xmlns:p14="http://schemas.microsoft.com/office/powerpoint/2010/main" val="3317787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42</a:t>
            </a:fld>
            <a:endParaRPr lang="en-US"/>
          </a:p>
        </p:txBody>
      </p:sp>
      <p:pic>
        <p:nvPicPr>
          <p:cNvPr id="10" name="Picture 9" descr="A trench at a jobsite with visible underground utilities.  The utility lines are being supported underneath.">
            <a:extLst>
              <a:ext uri="{FF2B5EF4-FFF2-40B4-BE49-F238E27FC236}">
                <a16:creationId xmlns:a16="http://schemas.microsoft.com/office/drawing/2014/main" id="{C5075188-166F-48D0-A37C-472CADD6FB6A}"/>
              </a:ext>
            </a:extLst>
          </p:cNvPr>
          <p:cNvPicPr/>
          <p:nvPr/>
        </p:nvPicPr>
        <p:blipFill rotWithShape="1">
          <a:blip r:embed="rId3" cstate="print">
            <a:extLst>
              <a:ext uri="{28A0092B-C50C-407E-A947-70E740481C1C}">
                <a14:useLocalDpi xmlns:a14="http://schemas.microsoft.com/office/drawing/2010/main" val="0"/>
              </a:ext>
            </a:extLst>
          </a:blip>
          <a:srcRect l="13098" r="19456" b="16406"/>
          <a:stretch/>
        </p:blipFill>
        <p:spPr bwMode="auto">
          <a:xfrm>
            <a:off x="7363437" y="1840260"/>
            <a:ext cx="3799367" cy="3628741"/>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838200" y="1951173"/>
            <a:ext cx="6207178" cy="4351338"/>
          </a:xfrm>
        </p:spPr>
        <p:txBody>
          <a:bodyPr>
            <a:normAutofit fontScale="92500"/>
          </a:bodyPr>
          <a:lstStyle/>
          <a:p>
            <a:pPr marL="0" indent="0">
              <a:buNone/>
            </a:pPr>
            <a:r>
              <a:rPr lang="en-US" sz="3600" dirty="0"/>
              <a:t>Locating and protecting utilities</a:t>
            </a:r>
          </a:p>
          <a:p>
            <a:pPr marL="0" indent="0">
              <a:buNone/>
            </a:pPr>
            <a:endParaRPr lang="en-US" sz="3600" dirty="0"/>
          </a:p>
          <a:p>
            <a:r>
              <a:rPr lang="en-US" sz="3600" dirty="0"/>
              <a:t>Call 811 and have utilities marked</a:t>
            </a:r>
          </a:p>
          <a:p>
            <a:r>
              <a:rPr lang="en-US" sz="3600" dirty="0"/>
              <a:t>Use other detection methods (</a:t>
            </a:r>
            <a:r>
              <a:rPr lang="en-US" sz="3600" dirty="0" err="1"/>
              <a:t>eg.</a:t>
            </a:r>
            <a:r>
              <a:rPr lang="en-US" sz="3600" dirty="0"/>
              <a:t> Potholing)</a:t>
            </a:r>
          </a:p>
          <a:p>
            <a:r>
              <a:rPr lang="en-US" sz="3600" dirty="0"/>
              <a:t>Support/protect once uncovered</a:t>
            </a:r>
          </a:p>
          <a:p>
            <a:endParaRPr lang="en-US" sz="3600" dirty="0"/>
          </a:p>
          <a:p>
            <a:endParaRPr lang="en-US" sz="3600" dirty="0"/>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Avoiding Hazards</a:t>
            </a:r>
          </a:p>
        </p:txBody>
      </p:sp>
    </p:spTree>
    <p:extLst>
      <p:ext uri="{BB962C8B-B14F-4D97-AF65-F5344CB8AC3E}">
        <p14:creationId xmlns:p14="http://schemas.microsoft.com/office/powerpoint/2010/main" val="3388984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43</a:t>
            </a:fld>
            <a:endParaRPr lang="en-US"/>
          </a:p>
        </p:txBody>
      </p:sp>
      <p:pic>
        <p:nvPicPr>
          <p:cNvPr id="1026" name="Picture 2" descr="A worker in a trench box with a ladder coming out of it.">
            <a:extLst>
              <a:ext uri="{FF2B5EF4-FFF2-40B4-BE49-F238E27FC236}">
                <a16:creationId xmlns:a16="http://schemas.microsoft.com/office/drawing/2014/main" id="{4B7EF7C1-BC8C-40FE-8856-B2EEA48D24C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46" b="15951"/>
          <a:stretch/>
        </p:blipFill>
        <p:spPr bwMode="auto">
          <a:xfrm>
            <a:off x="6801921" y="1739797"/>
            <a:ext cx="4777840" cy="337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199" y="1951173"/>
            <a:ext cx="6252149" cy="4351338"/>
          </a:xfrm>
        </p:spPr>
        <p:txBody>
          <a:bodyPr>
            <a:normAutofit fontScale="92500" lnSpcReduction="10000"/>
          </a:bodyPr>
          <a:lstStyle/>
          <a:p>
            <a:pPr marL="0" indent="0">
              <a:buNone/>
            </a:pPr>
            <a:r>
              <a:rPr lang="en-US" sz="3600" dirty="0"/>
              <a:t>Ladders and ramps</a:t>
            </a:r>
          </a:p>
          <a:p>
            <a:pPr marL="0" indent="0">
              <a:buNone/>
            </a:pPr>
            <a:endParaRPr lang="en-US" sz="3600" dirty="0"/>
          </a:p>
          <a:p>
            <a:r>
              <a:rPr lang="en-US" sz="3600" dirty="0"/>
              <a:t>Exits located within 25 lateral feet</a:t>
            </a:r>
          </a:p>
          <a:p>
            <a:r>
              <a:rPr lang="en-US" sz="3600" dirty="0"/>
              <a:t>Ladders secured and extended</a:t>
            </a:r>
          </a:p>
          <a:p>
            <a:r>
              <a:rPr lang="en-US" sz="3600" dirty="0"/>
              <a:t>Ramps designed by competent person</a:t>
            </a:r>
          </a:p>
          <a:p>
            <a:r>
              <a:rPr lang="en-US" sz="3600" dirty="0"/>
              <a:t>Internal traffic control plan</a:t>
            </a:r>
          </a:p>
          <a:p>
            <a:endParaRPr lang="en-US" sz="3600" dirty="0"/>
          </a:p>
          <a:p>
            <a:endParaRPr lang="en-US" sz="3600" dirty="0"/>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Avoiding Hazards</a:t>
            </a:r>
          </a:p>
        </p:txBody>
      </p:sp>
    </p:spTree>
    <p:extLst>
      <p:ext uri="{BB962C8B-B14F-4D97-AF65-F5344CB8AC3E}">
        <p14:creationId xmlns:p14="http://schemas.microsoft.com/office/powerpoint/2010/main" val="612687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Avoiding Hazards</a:t>
            </a:r>
          </a:p>
        </p:txBody>
      </p:sp>
      <p:sp>
        <p:nvSpPr>
          <p:cNvPr id="3" name="Content Placeholder 2"/>
          <p:cNvSpPr>
            <a:spLocks noGrp="1"/>
          </p:cNvSpPr>
          <p:nvPr>
            <p:ph idx="1"/>
          </p:nvPr>
        </p:nvSpPr>
        <p:spPr>
          <a:xfrm>
            <a:off x="838199" y="1951173"/>
            <a:ext cx="10389433" cy="4351338"/>
          </a:xfrm>
        </p:spPr>
        <p:txBody>
          <a:bodyPr>
            <a:normAutofit lnSpcReduction="10000"/>
          </a:bodyPr>
          <a:lstStyle/>
          <a:p>
            <a:pPr marL="0" indent="0">
              <a:buNone/>
            </a:pPr>
            <a:r>
              <a:rPr lang="en-US" sz="3600" dirty="0"/>
              <a:t>Exposure controls &amp; warning systems (concerning vehicles &amp; equipment)</a:t>
            </a:r>
          </a:p>
          <a:p>
            <a:pPr marL="0" indent="0">
              <a:buNone/>
            </a:pPr>
            <a:endParaRPr lang="en-US" sz="3600" dirty="0"/>
          </a:p>
          <a:p>
            <a:r>
              <a:rPr lang="en-US" sz="3600" dirty="0"/>
              <a:t>High viz clothing</a:t>
            </a:r>
          </a:p>
          <a:p>
            <a:r>
              <a:rPr lang="en-US" sz="3600" dirty="0"/>
              <a:t>Flag person, signs, barricades</a:t>
            </a:r>
          </a:p>
          <a:p>
            <a:r>
              <a:rPr lang="en-US" sz="3600" dirty="0"/>
              <a:t>Nobody permitted under loads</a:t>
            </a:r>
          </a:p>
          <a:p>
            <a:r>
              <a:rPr lang="en-US" sz="3600" dirty="0"/>
              <a:t>Edge barricades, stop logs, etc.</a:t>
            </a:r>
          </a:p>
          <a:p>
            <a:endParaRPr lang="en-US" sz="3600" dirty="0"/>
          </a:p>
          <a:p>
            <a:endParaRPr lang="en-US" sz="3600" dirty="0"/>
          </a:p>
        </p:txBody>
      </p:sp>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44</a:t>
            </a:fld>
            <a:endParaRPr lang="en-US"/>
          </a:p>
        </p:txBody>
      </p:sp>
    </p:spTree>
    <p:extLst>
      <p:ext uri="{BB962C8B-B14F-4D97-AF65-F5344CB8AC3E}">
        <p14:creationId xmlns:p14="http://schemas.microsoft.com/office/powerpoint/2010/main" val="1742897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45</a:t>
            </a:fld>
            <a:endParaRPr lang="en-US"/>
          </a:p>
        </p:txBody>
      </p:sp>
      <p:sp>
        <p:nvSpPr>
          <p:cNvPr id="5" name="Content Placeholder 2">
            <a:extLst>
              <a:ext uri="{FF2B5EF4-FFF2-40B4-BE49-F238E27FC236}">
                <a16:creationId xmlns:a16="http://schemas.microsoft.com/office/drawing/2014/main" id="{9A4991D2-4C99-4564-850A-EBAE2C4C4B37}"/>
              </a:ext>
            </a:extLst>
          </p:cNvPr>
          <p:cNvSpPr txBox="1">
            <a:spLocks/>
          </p:cNvSpPr>
          <p:nvPr/>
        </p:nvSpPr>
        <p:spPr>
          <a:xfrm>
            <a:off x="6096000" y="1917445"/>
            <a:ext cx="52578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p>
          <a:p>
            <a:pPr marL="0" indent="0">
              <a:buFont typeface="Arial" panose="020B0604020202020204" pitchFamily="34" charset="0"/>
              <a:buNone/>
            </a:pPr>
            <a:endParaRPr lang="en-US" sz="3600" dirty="0"/>
          </a:p>
          <a:p>
            <a:pPr marL="0" indent="0">
              <a:buFont typeface="Arial" panose="020B0604020202020204" pitchFamily="34" charset="0"/>
              <a:buNone/>
            </a:pPr>
            <a:endParaRPr lang="en-US" sz="3600" dirty="0"/>
          </a:p>
          <a:p>
            <a:pPr marL="0" indent="0">
              <a:buFont typeface="Arial" panose="020B0604020202020204" pitchFamily="34" charset="0"/>
              <a:buNone/>
            </a:pPr>
            <a:r>
              <a:rPr lang="en-US" sz="3600" dirty="0"/>
              <a:t>Control via:</a:t>
            </a:r>
          </a:p>
          <a:p>
            <a:r>
              <a:rPr lang="en-US" sz="3600" dirty="0"/>
              <a:t>Ventilation</a:t>
            </a:r>
          </a:p>
          <a:p>
            <a:r>
              <a:rPr lang="en-US" sz="3600" dirty="0"/>
              <a:t>Respirators</a:t>
            </a:r>
          </a:p>
          <a:p>
            <a:r>
              <a:rPr lang="en-US" sz="3600" dirty="0"/>
              <a:t>Rescue</a:t>
            </a:r>
          </a:p>
          <a:p>
            <a:endParaRPr lang="en-US" sz="3600" dirty="0"/>
          </a:p>
          <a:p>
            <a:endParaRPr lang="en-US" sz="3600" dirty="0"/>
          </a:p>
        </p:txBody>
      </p:sp>
      <p:sp>
        <p:nvSpPr>
          <p:cNvPr id="3" name="Content Placeholder 2"/>
          <p:cNvSpPr>
            <a:spLocks noGrp="1"/>
          </p:cNvSpPr>
          <p:nvPr>
            <p:ph idx="1"/>
          </p:nvPr>
        </p:nvSpPr>
        <p:spPr>
          <a:xfrm>
            <a:off x="838199" y="1951173"/>
            <a:ext cx="5257801" cy="4351338"/>
          </a:xfrm>
        </p:spPr>
        <p:txBody>
          <a:bodyPr>
            <a:normAutofit lnSpcReduction="10000"/>
          </a:bodyPr>
          <a:lstStyle/>
          <a:p>
            <a:pPr marL="0" indent="0">
              <a:buNone/>
            </a:pPr>
            <a:r>
              <a:rPr lang="en-US" sz="3600" dirty="0"/>
              <a:t>Testing and controls (concerning atmospheres)</a:t>
            </a:r>
          </a:p>
          <a:p>
            <a:pPr marL="0" indent="0">
              <a:buNone/>
            </a:pPr>
            <a:endParaRPr lang="en-US" sz="3600" dirty="0"/>
          </a:p>
          <a:p>
            <a:pPr marL="0" indent="0">
              <a:buNone/>
            </a:pPr>
            <a:r>
              <a:rPr lang="en-US" sz="3600" dirty="0"/>
              <a:t>Test for:</a:t>
            </a:r>
          </a:p>
          <a:p>
            <a:r>
              <a:rPr lang="en-US" sz="3600" dirty="0"/>
              <a:t>Oxygen</a:t>
            </a:r>
          </a:p>
          <a:p>
            <a:r>
              <a:rPr lang="en-US" sz="3600" dirty="0"/>
              <a:t>Flammables</a:t>
            </a:r>
          </a:p>
          <a:p>
            <a:r>
              <a:rPr lang="en-US" sz="3600" dirty="0"/>
              <a:t>Toxic substance</a:t>
            </a:r>
          </a:p>
          <a:p>
            <a:pPr marL="0" indent="0">
              <a:buNone/>
            </a:pPr>
            <a:endParaRPr lang="en-US" sz="3600" dirty="0"/>
          </a:p>
          <a:p>
            <a:endParaRPr lang="en-US" sz="3600" dirty="0"/>
          </a:p>
          <a:p>
            <a:endParaRPr lang="en-US" sz="3600" dirty="0"/>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Avoiding Hazards</a:t>
            </a:r>
          </a:p>
        </p:txBody>
      </p:sp>
    </p:spTree>
    <p:extLst>
      <p:ext uri="{BB962C8B-B14F-4D97-AF65-F5344CB8AC3E}">
        <p14:creationId xmlns:p14="http://schemas.microsoft.com/office/powerpoint/2010/main" val="2061346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46</a:t>
            </a:fld>
            <a:endParaRPr lang="en-US"/>
          </a:p>
        </p:txBody>
      </p:sp>
      <p:sp>
        <p:nvSpPr>
          <p:cNvPr id="6" name="TextBox 5">
            <a:extLst>
              <a:ext uri="{FF2B5EF4-FFF2-40B4-BE49-F238E27FC236}">
                <a16:creationId xmlns:a16="http://schemas.microsoft.com/office/drawing/2014/main" id="{6C7D9D40-2F08-42A1-AC3D-5E361BD54D1F}"/>
              </a:ext>
            </a:extLst>
          </p:cNvPr>
          <p:cNvSpPr txBox="1"/>
          <p:nvPr/>
        </p:nvSpPr>
        <p:spPr>
          <a:xfrm>
            <a:off x="7176829" y="5952429"/>
            <a:ext cx="2983171" cy="230832"/>
          </a:xfrm>
          <a:prstGeom prst="rect">
            <a:avLst/>
          </a:prstGeom>
          <a:noFill/>
        </p:spPr>
        <p:txBody>
          <a:bodyPr wrap="square" rtlCol="0">
            <a:spAutoFit/>
          </a:bodyPr>
          <a:lstStyle/>
          <a:p>
            <a:r>
              <a:rPr lang="en-US" sz="900" dirty="0"/>
              <a:t>This image courtesy of OSHA.</a:t>
            </a:r>
          </a:p>
        </p:txBody>
      </p:sp>
      <p:pic>
        <p:nvPicPr>
          <p:cNvPr id="7" name="Picture 6" descr="A trench at a jobsite with a significant amount of water in the trench. ">
            <a:extLst>
              <a:ext uri="{FF2B5EF4-FFF2-40B4-BE49-F238E27FC236}">
                <a16:creationId xmlns:a16="http://schemas.microsoft.com/office/drawing/2014/main" id="{26991EB8-748E-4D1F-98EB-E244D21E5E54}"/>
              </a:ext>
            </a:extLst>
          </p:cNvPr>
          <p:cNvPicPr>
            <a:picLocks noChangeAspect="1"/>
          </p:cNvPicPr>
          <p:nvPr/>
        </p:nvPicPr>
        <p:blipFill>
          <a:blip r:embed="rId3"/>
          <a:stretch>
            <a:fillRect/>
          </a:stretch>
        </p:blipFill>
        <p:spPr>
          <a:xfrm>
            <a:off x="6905052" y="1203288"/>
            <a:ext cx="3665096" cy="4685046"/>
          </a:xfrm>
          <a:prstGeom prst="rect">
            <a:avLst/>
          </a:prstGeom>
        </p:spPr>
      </p:pic>
      <p:sp>
        <p:nvSpPr>
          <p:cNvPr id="3" name="Content Placeholder 2"/>
          <p:cNvSpPr>
            <a:spLocks noGrp="1"/>
          </p:cNvSpPr>
          <p:nvPr>
            <p:ph idx="1"/>
          </p:nvPr>
        </p:nvSpPr>
        <p:spPr>
          <a:xfrm>
            <a:off x="838200" y="1951173"/>
            <a:ext cx="4903034" cy="4351338"/>
          </a:xfrm>
        </p:spPr>
        <p:txBody>
          <a:bodyPr>
            <a:normAutofit/>
          </a:bodyPr>
          <a:lstStyle/>
          <a:p>
            <a:pPr marL="0" indent="0">
              <a:buNone/>
            </a:pPr>
            <a:r>
              <a:rPr lang="en-US" sz="3600" dirty="0"/>
              <a:t>Dealing with water</a:t>
            </a:r>
          </a:p>
          <a:p>
            <a:pPr marL="0" indent="0">
              <a:buNone/>
            </a:pPr>
            <a:endParaRPr lang="en-US" sz="3600" dirty="0"/>
          </a:p>
          <a:p>
            <a:r>
              <a:rPr lang="en-US" sz="3600" dirty="0"/>
              <a:t>Pump it out</a:t>
            </a:r>
          </a:p>
          <a:p>
            <a:r>
              <a:rPr lang="en-US" sz="3600" dirty="0"/>
              <a:t>Naturally dry out</a:t>
            </a:r>
          </a:p>
          <a:p>
            <a:r>
              <a:rPr lang="en-US" sz="3600" dirty="0"/>
              <a:t>Protection for electrical</a:t>
            </a:r>
          </a:p>
          <a:p>
            <a:endParaRPr lang="en-US" sz="3600" dirty="0"/>
          </a:p>
          <a:p>
            <a:endParaRPr lang="en-US" sz="3600" dirty="0"/>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Avoiding Hazards</a:t>
            </a:r>
          </a:p>
        </p:txBody>
      </p:sp>
    </p:spTree>
    <p:extLst>
      <p:ext uri="{BB962C8B-B14F-4D97-AF65-F5344CB8AC3E}">
        <p14:creationId xmlns:p14="http://schemas.microsoft.com/office/powerpoint/2010/main" val="1899001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99A43D-FD0E-432F-934A-B75AF9A8BE50}"/>
              </a:ext>
            </a:extLst>
          </p:cNvPr>
          <p:cNvSpPr>
            <a:spLocks noGrp="1"/>
          </p:cNvSpPr>
          <p:nvPr>
            <p:ph type="sldNum" sz="quarter" idx="12"/>
          </p:nvPr>
        </p:nvSpPr>
        <p:spPr/>
        <p:txBody>
          <a:bodyPr/>
          <a:lstStyle/>
          <a:p>
            <a:fld id="{5E779C6D-2D3D-407B-ABDD-AB2C83943F7F}" type="slidenum">
              <a:rPr lang="en-US" smtClean="0"/>
              <a:t>47</a:t>
            </a:fld>
            <a:endParaRPr lang="en-US"/>
          </a:p>
        </p:txBody>
      </p:sp>
      <p:pic>
        <p:nvPicPr>
          <p:cNvPr id="3" name="Picture 2" descr="Enlarged image at a jobsite with a significant amount of water pooling at the bottom. The graphic depicts the problems with the trench and jobsite.">
            <a:extLst>
              <a:ext uri="{FF2B5EF4-FFF2-40B4-BE49-F238E27FC236}">
                <a16:creationId xmlns:a16="http://schemas.microsoft.com/office/drawing/2014/main" id="{4D9045FB-9B12-4363-A2C0-6EDE892FAF1A}"/>
              </a:ext>
            </a:extLst>
          </p:cNvPr>
          <p:cNvPicPr>
            <a:picLocks noChangeAspect="1"/>
          </p:cNvPicPr>
          <p:nvPr/>
        </p:nvPicPr>
        <p:blipFill>
          <a:blip r:embed="rId2"/>
          <a:stretch>
            <a:fillRect/>
          </a:stretch>
        </p:blipFill>
        <p:spPr>
          <a:xfrm>
            <a:off x="176463" y="192635"/>
            <a:ext cx="5101390" cy="6521043"/>
          </a:xfrm>
          <a:prstGeom prst="rect">
            <a:avLst/>
          </a:prstGeom>
        </p:spPr>
      </p:pic>
      <p:cxnSp>
        <p:nvCxnSpPr>
          <p:cNvPr id="16" name="Straight Arrow Connector 15" descr="A trench at a jobsite, emphasis on the water at the bottom of the trench with the caption: &quot;Water pooled inside the trench&quot;.">
            <a:extLst>
              <a:ext uri="{FF2B5EF4-FFF2-40B4-BE49-F238E27FC236}">
                <a16:creationId xmlns:a16="http://schemas.microsoft.com/office/drawing/2014/main" id="{6CFA169C-C3D3-4292-9EF4-A2AC9D48C4FB}"/>
              </a:ext>
            </a:extLst>
          </p:cNvPr>
          <p:cNvCxnSpPr>
            <a:cxnSpLocks/>
          </p:cNvCxnSpPr>
          <p:nvPr/>
        </p:nvCxnSpPr>
        <p:spPr>
          <a:xfrm flipH="1">
            <a:off x="2422358" y="6356351"/>
            <a:ext cx="346509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TextBox 17">
            <a:extLst>
              <a:ext uri="{FF2B5EF4-FFF2-40B4-BE49-F238E27FC236}">
                <a16:creationId xmlns:a16="http://schemas.microsoft.com/office/drawing/2014/main" id="{45075662-A650-4543-BEAB-81BA13FCB7B3}"/>
              </a:ext>
            </a:extLst>
          </p:cNvPr>
          <p:cNvSpPr txBox="1"/>
          <p:nvPr/>
        </p:nvSpPr>
        <p:spPr>
          <a:xfrm>
            <a:off x="5791244" y="6169581"/>
            <a:ext cx="3000309" cy="369332"/>
          </a:xfrm>
          <a:prstGeom prst="rect">
            <a:avLst/>
          </a:prstGeom>
          <a:noFill/>
        </p:spPr>
        <p:txBody>
          <a:bodyPr wrap="none" rtlCol="0">
            <a:spAutoFit/>
          </a:bodyPr>
          <a:lstStyle/>
          <a:p>
            <a:r>
              <a:rPr lang="en-US" dirty="0"/>
              <a:t>Water pooled inside the trench</a:t>
            </a:r>
          </a:p>
        </p:txBody>
      </p:sp>
      <p:cxnSp>
        <p:nvCxnSpPr>
          <p:cNvPr id="24" name="Straight Arrow Connector 23" descr="A trench at a jobsite, emphasis between the side of the trench and a trench box with the caption: &quot;Distance from the excavation wall to the trench box is greater than expected  surcharge.&quot;.">
            <a:extLst>
              <a:ext uri="{FF2B5EF4-FFF2-40B4-BE49-F238E27FC236}">
                <a16:creationId xmlns:a16="http://schemas.microsoft.com/office/drawing/2014/main" id="{A8FED3AE-B339-4616-81F2-28EE1F852836}"/>
              </a:ext>
            </a:extLst>
          </p:cNvPr>
          <p:cNvCxnSpPr>
            <a:cxnSpLocks/>
          </p:cNvCxnSpPr>
          <p:nvPr/>
        </p:nvCxnSpPr>
        <p:spPr>
          <a:xfrm flipH="1">
            <a:off x="2245895" y="5550568"/>
            <a:ext cx="3641558"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TextBox 25">
            <a:extLst>
              <a:ext uri="{FF2B5EF4-FFF2-40B4-BE49-F238E27FC236}">
                <a16:creationId xmlns:a16="http://schemas.microsoft.com/office/drawing/2014/main" id="{6A6BBB15-28FD-4125-B4D5-8C9D70428B1C}"/>
              </a:ext>
            </a:extLst>
          </p:cNvPr>
          <p:cNvSpPr txBox="1"/>
          <p:nvPr/>
        </p:nvSpPr>
        <p:spPr>
          <a:xfrm>
            <a:off x="5866765" y="4963011"/>
            <a:ext cx="5878532" cy="646331"/>
          </a:xfrm>
          <a:prstGeom prst="rect">
            <a:avLst/>
          </a:prstGeom>
          <a:noFill/>
        </p:spPr>
        <p:txBody>
          <a:bodyPr wrap="none" rtlCol="0">
            <a:spAutoFit/>
          </a:bodyPr>
          <a:lstStyle/>
          <a:p>
            <a:r>
              <a:rPr lang="en-US" dirty="0"/>
              <a:t>Distance from the excavation wall to the trench box is greater</a:t>
            </a:r>
          </a:p>
          <a:p>
            <a:r>
              <a:rPr lang="en-US" dirty="0"/>
              <a:t>than expected surcharge.   </a:t>
            </a:r>
          </a:p>
        </p:txBody>
      </p:sp>
      <p:cxnSp>
        <p:nvCxnSpPr>
          <p:cNvPr id="29" name="Straight Arrow Connector 28" descr="A trench at a jobsite, emphasis on the side wall of the trench with the caption: &quot;Training, competent person and inspection seem to be missing&quot;.">
            <a:extLst>
              <a:ext uri="{FF2B5EF4-FFF2-40B4-BE49-F238E27FC236}">
                <a16:creationId xmlns:a16="http://schemas.microsoft.com/office/drawing/2014/main" id="{12ED8ED4-528D-4C35-8E11-715B623C757D}"/>
              </a:ext>
            </a:extLst>
          </p:cNvPr>
          <p:cNvCxnSpPr>
            <a:cxnSpLocks/>
          </p:cNvCxnSpPr>
          <p:nvPr/>
        </p:nvCxnSpPr>
        <p:spPr>
          <a:xfrm flipH="1">
            <a:off x="3930316" y="4331368"/>
            <a:ext cx="240631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2" name="TextBox 31">
            <a:extLst>
              <a:ext uri="{FF2B5EF4-FFF2-40B4-BE49-F238E27FC236}">
                <a16:creationId xmlns:a16="http://schemas.microsoft.com/office/drawing/2014/main" id="{BBBEF30B-E1D9-45BE-95CC-04AE03EB6B57}"/>
              </a:ext>
            </a:extLst>
          </p:cNvPr>
          <p:cNvSpPr txBox="1"/>
          <p:nvPr/>
        </p:nvSpPr>
        <p:spPr>
          <a:xfrm>
            <a:off x="6238254" y="4111317"/>
            <a:ext cx="5953746" cy="369332"/>
          </a:xfrm>
          <a:prstGeom prst="rect">
            <a:avLst/>
          </a:prstGeom>
          <a:noFill/>
        </p:spPr>
        <p:txBody>
          <a:bodyPr wrap="none" rtlCol="0">
            <a:spAutoFit/>
          </a:bodyPr>
          <a:lstStyle/>
          <a:p>
            <a:r>
              <a:rPr lang="en-US" dirty="0"/>
              <a:t>Training, competent person and inspection seem to be missing</a:t>
            </a:r>
          </a:p>
        </p:txBody>
      </p:sp>
      <p:cxnSp>
        <p:nvCxnSpPr>
          <p:cNvPr id="20" name="Straight Arrow Connector 19" descr="A trench at a jobsite, emphasis on the side wall of the trench with the caption: &quot;No access or egress&quot;.">
            <a:extLst>
              <a:ext uri="{FF2B5EF4-FFF2-40B4-BE49-F238E27FC236}">
                <a16:creationId xmlns:a16="http://schemas.microsoft.com/office/drawing/2014/main" id="{F5890AF7-D5D9-4A95-BAB0-B11859149EA2}"/>
              </a:ext>
            </a:extLst>
          </p:cNvPr>
          <p:cNvCxnSpPr>
            <a:cxnSpLocks/>
          </p:cNvCxnSpPr>
          <p:nvPr/>
        </p:nvCxnSpPr>
        <p:spPr>
          <a:xfrm flipH="1">
            <a:off x="4684295" y="3192379"/>
            <a:ext cx="238520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6A1CA0DD-2362-48BE-A4E2-7EBC35512317}"/>
              </a:ext>
            </a:extLst>
          </p:cNvPr>
          <p:cNvSpPr txBox="1"/>
          <p:nvPr/>
        </p:nvSpPr>
        <p:spPr>
          <a:xfrm>
            <a:off x="7069502" y="2980336"/>
            <a:ext cx="1999265" cy="369332"/>
          </a:xfrm>
          <a:prstGeom prst="rect">
            <a:avLst/>
          </a:prstGeom>
          <a:noFill/>
        </p:spPr>
        <p:txBody>
          <a:bodyPr wrap="none" rtlCol="0">
            <a:spAutoFit/>
          </a:bodyPr>
          <a:lstStyle/>
          <a:p>
            <a:r>
              <a:rPr lang="en-US" dirty="0"/>
              <a:t>No access or egress</a:t>
            </a:r>
          </a:p>
        </p:txBody>
      </p:sp>
      <p:cxnSp>
        <p:nvCxnSpPr>
          <p:cNvPr id="34" name="Straight Arrow Connector 33" descr="A trench at a jobsite, emphasis between the top of a trench box and the top of the trench with the caption: &quot;Trench height greater than 18” from top of box&quot;.">
            <a:extLst>
              <a:ext uri="{FF2B5EF4-FFF2-40B4-BE49-F238E27FC236}">
                <a16:creationId xmlns:a16="http://schemas.microsoft.com/office/drawing/2014/main" id="{A9387C53-2C72-4239-99B5-217BDC89FED1}"/>
              </a:ext>
            </a:extLst>
          </p:cNvPr>
          <p:cNvCxnSpPr/>
          <p:nvPr/>
        </p:nvCxnSpPr>
        <p:spPr>
          <a:xfrm flipV="1">
            <a:off x="2139185" y="2217372"/>
            <a:ext cx="3184358" cy="2516887"/>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7" name="TextBox 26">
            <a:extLst>
              <a:ext uri="{FF2B5EF4-FFF2-40B4-BE49-F238E27FC236}">
                <a16:creationId xmlns:a16="http://schemas.microsoft.com/office/drawing/2014/main" id="{E4E80BC4-7AAA-44DC-B565-758D97D5C546}"/>
              </a:ext>
            </a:extLst>
          </p:cNvPr>
          <p:cNvSpPr txBox="1"/>
          <p:nvPr/>
        </p:nvSpPr>
        <p:spPr>
          <a:xfrm>
            <a:off x="5462338" y="1982421"/>
            <a:ext cx="4575163" cy="369332"/>
          </a:xfrm>
          <a:prstGeom prst="rect">
            <a:avLst/>
          </a:prstGeom>
          <a:noFill/>
        </p:spPr>
        <p:txBody>
          <a:bodyPr wrap="none" rtlCol="0">
            <a:spAutoFit/>
          </a:bodyPr>
          <a:lstStyle/>
          <a:p>
            <a:r>
              <a:rPr lang="en-US" dirty="0"/>
              <a:t>Trench height greater than 18” from top of box</a:t>
            </a:r>
          </a:p>
        </p:txBody>
      </p:sp>
      <p:sp>
        <p:nvSpPr>
          <p:cNvPr id="10" name="TextBox 9">
            <a:extLst>
              <a:ext uri="{FF2B5EF4-FFF2-40B4-BE49-F238E27FC236}">
                <a16:creationId xmlns:a16="http://schemas.microsoft.com/office/drawing/2014/main" id="{DCCDB3F9-D682-4FCD-B8C0-B8C09A85C130}"/>
              </a:ext>
            </a:extLst>
          </p:cNvPr>
          <p:cNvSpPr txBox="1"/>
          <p:nvPr/>
        </p:nvSpPr>
        <p:spPr>
          <a:xfrm>
            <a:off x="5454316" y="1507958"/>
            <a:ext cx="3230372" cy="369332"/>
          </a:xfrm>
          <a:prstGeom prst="rect">
            <a:avLst/>
          </a:prstGeom>
          <a:noFill/>
        </p:spPr>
        <p:txBody>
          <a:bodyPr wrap="none" rtlCol="0">
            <a:spAutoFit/>
          </a:bodyPr>
          <a:lstStyle/>
          <a:p>
            <a:r>
              <a:rPr lang="en-US" dirty="0"/>
              <a:t>Permit Required Confined Space</a:t>
            </a:r>
          </a:p>
        </p:txBody>
      </p:sp>
      <p:cxnSp>
        <p:nvCxnSpPr>
          <p:cNvPr id="13" name="Straight Connector 12">
            <a:extLst>
              <a:ext uri="{FF2B5EF4-FFF2-40B4-BE49-F238E27FC236}">
                <a16:creationId xmlns:a16="http://schemas.microsoft.com/office/drawing/2014/main" id="{778EACD7-37C8-4D5C-9453-5A96DD14C539}"/>
              </a:ext>
              <a:ext uri="{C183D7F6-B498-43B3-948B-1728B52AA6E4}">
                <adec:decorative xmlns:adec="http://schemas.microsoft.com/office/drawing/2017/decorative" val="1"/>
              </a:ext>
            </a:extLst>
          </p:cNvPr>
          <p:cNvCxnSpPr/>
          <p:nvPr/>
        </p:nvCxnSpPr>
        <p:spPr>
          <a:xfrm>
            <a:off x="5887453" y="1026695"/>
            <a:ext cx="0" cy="593195"/>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Arrow Connector 7" descr="A trench at a jobsite, emphasis on the top of an uncovered manhole with the caption: &quot;Unprotected hole&quot;, and &quot;Permit Required Confined Space&quot;.">
            <a:extLst>
              <a:ext uri="{FF2B5EF4-FFF2-40B4-BE49-F238E27FC236}">
                <a16:creationId xmlns:a16="http://schemas.microsoft.com/office/drawing/2014/main" id="{5A139481-0071-4C23-BF78-4E52F71DB614}"/>
              </a:ext>
            </a:extLst>
          </p:cNvPr>
          <p:cNvCxnSpPr>
            <a:cxnSpLocks/>
          </p:cNvCxnSpPr>
          <p:nvPr/>
        </p:nvCxnSpPr>
        <p:spPr>
          <a:xfrm flipH="1">
            <a:off x="4331369" y="1187116"/>
            <a:ext cx="155608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9E14DBC9-163D-4D84-96DF-E1A222CF660C}"/>
              </a:ext>
            </a:extLst>
          </p:cNvPr>
          <p:cNvSpPr txBox="1"/>
          <p:nvPr/>
        </p:nvSpPr>
        <p:spPr>
          <a:xfrm>
            <a:off x="5574384" y="681609"/>
            <a:ext cx="1781257" cy="369332"/>
          </a:xfrm>
          <a:prstGeom prst="rect">
            <a:avLst/>
          </a:prstGeom>
          <a:noFill/>
        </p:spPr>
        <p:txBody>
          <a:bodyPr wrap="none" rtlCol="0">
            <a:spAutoFit/>
          </a:bodyPr>
          <a:lstStyle/>
          <a:p>
            <a:r>
              <a:rPr lang="en-US" dirty="0"/>
              <a:t>Unprotected hole</a:t>
            </a:r>
          </a:p>
        </p:txBody>
      </p:sp>
      <p:cxnSp>
        <p:nvCxnSpPr>
          <p:cNvPr id="5" name="Straight Arrow Connector 4" descr="A trench at a jobsite, emphasis on the top to bottom of the trench with the caption: &quot;Improper Slope&quot;">
            <a:extLst>
              <a:ext uri="{FF2B5EF4-FFF2-40B4-BE49-F238E27FC236}">
                <a16:creationId xmlns:a16="http://schemas.microsoft.com/office/drawing/2014/main" id="{C2F0E944-A901-4548-A0C0-DDEE9173257F}"/>
              </a:ext>
            </a:extLst>
          </p:cNvPr>
          <p:cNvCxnSpPr/>
          <p:nvPr/>
        </p:nvCxnSpPr>
        <p:spPr>
          <a:xfrm flipH="1">
            <a:off x="2245895" y="557760"/>
            <a:ext cx="1026694" cy="377360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F63D5AA5-5F35-43E0-92EA-337E72C56C51}"/>
              </a:ext>
            </a:extLst>
          </p:cNvPr>
          <p:cNvSpPr txBox="1"/>
          <p:nvPr/>
        </p:nvSpPr>
        <p:spPr>
          <a:xfrm>
            <a:off x="3352800" y="385011"/>
            <a:ext cx="1588897" cy="369332"/>
          </a:xfrm>
          <a:prstGeom prst="rect">
            <a:avLst/>
          </a:prstGeom>
          <a:solidFill>
            <a:schemeClr val="bg1"/>
          </a:solidFill>
        </p:spPr>
        <p:txBody>
          <a:bodyPr wrap="none" rtlCol="0">
            <a:spAutoFit/>
          </a:bodyPr>
          <a:lstStyle/>
          <a:p>
            <a:r>
              <a:rPr lang="en-US" dirty="0"/>
              <a:t>Improper slope</a:t>
            </a:r>
          </a:p>
        </p:txBody>
      </p:sp>
      <p:sp>
        <p:nvSpPr>
          <p:cNvPr id="4" name="Title 3">
            <a:extLst>
              <a:ext uri="{FF2B5EF4-FFF2-40B4-BE49-F238E27FC236}">
                <a16:creationId xmlns:a16="http://schemas.microsoft.com/office/drawing/2014/main" id="{2C25C7CB-C16A-488C-B8FD-4C4CA246B2D0}"/>
              </a:ext>
            </a:extLst>
          </p:cNvPr>
          <p:cNvSpPr>
            <a:spLocks noGrp="1"/>
          </p:cNvSpPr>
          <p:nvPr>
            <p:ph type="title"/>
          </p:nvPr>
        </p:nvSpPr>
        <p:spPr>
          <a:xfrm>
            <a:off x="5184949" y="-257126"/>
            <a:ext cx="7022982" cy="1143000"/>
          </a:xfrm>
        </p:spPr>
        <p:txBody>
          <a:bodyPr>
            <a:normAutofit/>
          </a:bodyPr>
          <a:lstStyle/>
          <a:p>
            <a:r>
              <a:rPr lang="en-US" sz="2400" dirty="0">
                <a:latin typeface="Arial Black" panose="020B0A04020102020204" pitchFamily="34" charset="0"/>
              </a:rPr>
              <a:t>Hazards Identified within the Photo</a:t>
            </a:r>
            <a:endParaRPr lang="en-US" sz="2400" dirty="0"/>
          </a:p>
        </p:txBody>
      </p:sp>
    </p:spTree>
    <p:extLst>
      <p:ext uri="{BB962C8B-B14F-4D97-AF65-F5344CB8AC3E}">
        <p14:creationId xmlns:p14="http://schemas.microsoft.com/office/powerpoint/2010/main" val="1331978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48</a:t>
            </a:fld>
            <a:endParaRPr lang="en-US"/>
          </a:p>
        </p:txBody>
      </p:sp>
      <p:pic>
        <p:nvPicPr>
          <p:cNvPr id="1026" name="Picture 14" descr="image001">
            <a:extLst>
              <a:ext uri="{FF2B5EF4-FFF2-40B4-BE49-F238E27FC236}">
                <a16:creationId xmlns:a16="http://schemas.microsoft.com/office/drawing/2014/main" id="{81F17DB4-3CFA-4EEA-AB8A-E9424A8764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017"/>
          <a:stretch/>
        </p:blipFill>
        <p:spPr bwMode="auto">
          <a:xfrm>
            <a:off x="5771214" y="1914083"/>
            <a:ext cx="5366328" cy="338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951173"/>
            <a:ext cx="4933014" cy="4351338"/>
          </a:xfrm>
        </p:spPr>
        <p:txBody>
          <a:bodyPr>
            <a:normAutofit/>
          </a:bodyPr>
          <a:lstStyle/>
          <a:p>
            <a:pPr marL="0" indent="0">
              <a:buNone/>
            </a:pPr>
            <a:r>
              <a:rPr lang="en-US" sz="3600" dirty="0"/>
              <a:t>Soil support</a:t>
            </a:r>
          </a:p>
          <a:p>
            <a:pPr marL="0" indent="0">
              <a:buNone/>
            </a:pPr>
            <a:endParaRPr lang="en-US" sz="3600" dirty="0"/>
          </a:p>
          <a:p>
            <a:r>
              <a:rPr lang="en-US" sz="3600" dirty="0"/>
              <a:t>Spoil pile location</a:t>
            </a:r>
          </a:p>
          <a:p>
            <a:r>
              <a:rPr lang="en-US" sz="3600" dirty="0"/>
              <a:t>Remove loose rocks</a:t>
            </a:r>
          </a:p>
          <a:p>
            <a:r>
              <a:rPr lang="en-US" sz="3600" dirty="0"/>
              <a:t>Support structures</a:t>
            </a:r>
          </a:p>
          <a:p>
            <a:r>
              <a:rPr lang="en-US" sz="3600" dirty="0"/>
              <a:t>Protective systems </a:t>
            </a:r>
          </a:p>
          <a:p>
            <a:endParaRPr lang="en-US" sz="3600" dirty="0"/>
          </a:p>
          <a:p>
            <a:endParaRPr lang="en-US" sz="3600" dirty="0"/>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Avoiding Hazards</a:t>
            </a:r>
          </a:p>
        </p:txBody>
      </p:sp>
    </p:spTree>
    <p:extLst>
      <p:ext uri="{BB962C8B-B14F-4D97-AF65-F5344CB8AC3E}">
        <p14:creationId xmlns:p14="http://schemas.microsoft.com/office/powerpoint/2010/main" val="976614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5473CB-7565-40EF-98E0-1B6521CFA30C}"/>
              </a:ext>
            </a:extLst>
          </p:cNvPr>
          <p:cNvSpPr>
            <a:spLocks noGrp="1"/>
          </p:cNvSpPr>
          <p:nvPr>
            <p:ph type="sldNum" sz="quarter" idx="12"/>
          </p:nvPr>
        </p:nvSpPr>
        <p:spPr/>
        <p:txBody>
          <a:bodyPr/>
          <a:lstStyle/>
          <a:p>
            <a:fld id="{5E779C6D-2D3D-407B-ABDD-AB2C83943F7F}" type="slidenum">
              <a:rPr lang="en-US" smtClean="0"/>
              <a:t>49</a:t>
            </a:fld>
            <a:endParaRPr lang="en-US"/>
          </a:p>
        </p:txBody>
      </p:sp>
      <p:pic>
        <p:nvPicPr>
          <p:cNvPr id="5" name="Picture 14" descr="Enlarged image of soil piled next to trench. The graphic depicts two issues:&#10;&#10;1. Spoils must be kept back 2’.&#10;2. Sideways appear to be 5’ feet deep with no protection.">
            <a:extLst>
              <a:ext uri="{FF2B5EF4-FFF2-40B4-BE49-F238E27FC236}">
                <a16:creationId xmlns:a16="http://schemas.microsoft.com/office/drawing/2014/main" id="{67C64FA0-453D-4750-ADAE-2730E7D297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017"/>
          <a:stretch/>
        </p:blipFill>
        <p:spPr bwMode="auto">
          <a:xfrm>
            <a:off x="877785" y="966473"/>
            <a:ext cx="8557160" cy="538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descr="A trench at a jobsite, emphasis on the excavated soil next to the trench with the caption: &quot;Spoils must be kept back 2’&quot;.">
            <a:extLst>
              <a:ext uri="{FF2B5EF4-FFF2-40B4-BE49-F238E27FC236}">
                <a16:creationId xmlns:a16="http://schemas.microsoft.com/office/drawing/2014/main" id="{072A2348-FBCD-4007-B662-0897B6EBCB6A}"/>
              </a:ext>
            </a:extLst>
          </p:cNvPr>
          <p:cNvCxnSpPr>
            <a:cxnSpLocks/>
          </p:cNvCxnSpPr>
          <p:nvPr/>
        </p:nvCxnSpPr>
        <p:spPr>
          <a:xfrm>
            <a:off x="4744198" y="3335482"/>
            <a:ext cx="0" cy="1059873"/>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89B0E723-6510-4F5E-8D68-484F6E702A9E}"/>
              </a:ext>
            </a:extLst>
          </p:cNvPr>
          <p:cNvSpPr txBox="1"/>
          <p:nvPr/>
        </p:nvSpPr>
        <p:spPr>
          <a:xfrm>
            <a:off x="4906319" y="3542252"/>
            <a:ext cx="3499920" cy="646331"/>
          </a:xfrm>
          <a:prstGeom prst="rect">
            <a:avLst/>
          </a:prstGeom>
          <a:solidFill>
            <a:schemeClr val="bg1"/>
          </a:solidFill>
          <a:ln>
            <a:solidFill>
              <a:schemeClr val="tx1"/>
            </a:solidFill>
          </a:ln>
        </p:spPr>
        <p:txBody>
          <a:bodyPr wrap="square" rtlCol="0">
            <a:spAutoFit/>
          </a:bodyPr>
          <a:lstStyle/>
          <a:p>
            <a:r>
              <a:rPr lang="en-US" b="1" u="sng" dirty="0" err="1"/>
              <a:t>Sidwalls</a:t>
            </a:r>
            <a:r>
              <a:rPr lang="en-US" b="1" u="sng" dirty="0"/>
              <a:t> appear to be 5’ feet deep with no protection</a:t>
            </a:r>
            <a:endParaRPr lang="en-US" dirty="0"/>
          </a:p>
        </p:txBody>
      </p:sp>
      <p:cxnSp>
        <p:nvCxnSpPr>
          <p:cNvPr id="7" name="Straight Arrow Connector 6" descr="A trench at a jobsite, emphasis on the excavated soil next to the trench with the caption: &quot;Spoils must be kept back 2’&quot;.">
            <a:extLst>
              <a:ext uri="{FF2B5EF4-FFF2-40B4-BE49-F238E27FC236}">
                <a16:creationId xmlns:a16="http://schemas.microsoft.com/office/drawing/2014/main" id="{1AF9299F-B6AD-4863-9D12-7CEFACA89D64}"/>
              </a:ext>
            </a:extLst>
          </p:cNvPr>
          <p:cNvCxnSpPr>
            <a:cxnSpLocks/>
          </p:cNvCxnSpPr>
          <p:nvPr/>
        </p:nvCxnSpPr>
        <p:spPr>
          <a:xfrm>
            <a:off x="4343400" y="1600200"/>
            <a:ext cx="232221" cy="125730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6E1E1A06-6A47-415F-BC0E-D68A651C76DD}"/>
              </a:ext>
            </a:extLst>
          </p:cNvPr>
          <p:cNvSpPr txBox="1"/>
          <p:nvPr/>
        </p:nvSpPr>
        <p:spPr>
          <a:xfrm>
            <a:off x="1819738" y="1147989"/>
            <a:ext cx="2755883" cy="369332"/>
          </a:xfrm>
          <a:prstGeom prst="rect">
            <a:avLst/>
          </a:prstGeom>
          <a:solidFill>
            <a:schemeClr val="bg1"/>
          </a:solidFill>
          <a:ln>
            <a:solidFill>
              <a:schemeClr val="tx1"/>
            </a:solidFill>
          </a:ln>
        </p:spPr>
        <p:txBody>
          <a:bodyPr wrap="none" rtlCol="0">
            <a:spAutoFit/>
          </a:bodyPr>
          <a:lstStyle/>
          <a:p>
            <a:r>
              <a:rPr lang="en-US" b="1" u="sng" dirty="0"/>
              <a:t>Spoils</a:t>
            </a:r>
            <a:r>
              <a:rPr lang="en-US" dirty="0"/>
              <a:t> must be kept back 2’</a:t>
            </a:r>
          </a:p>
        </p:txBody>
      </p:sp>
      <p:sp>
        <p:nvSpPr>
          <p:cNvPr id="2" name="Title 1">
            <a:extLst>
              <a:ext uri="{FF2B5EF4-FFF2-40B4-BE49-F238E27FC236}">
                <a16:creationId xmlns:a16="http://schemas.microsoft.com/office/drawing/2014/main" id="{08DF6A29-D030-4C79-A2D7-2659A5E26939}"/>
              </a:ext>
            </a:extLst>
          </p:cNvPr>
          <p:cNvSpPr>
            <a:spLocks noGrp="1"/>
          </p:cNvSpPr>
          <p:nvPr>
            <p:ph type="title"/>
          </p:nvPr>
        </p:nvSpPr>
        <p:spPr>
          <a:xfrm>
            <a:off x="609600" y="-77905"/>
            <a:ext cx="10972800" cy="1143000"/>
          </a:xfrm>
        </p:spPr>
        <p:txBody>
          <a:bodyPr>
            <a:noAutofit/>
          </a:bodyPr>
          <a:lstStyle/>
          <a:p>
            <a:r>
              <a:rPr lang="en-US" sz="4000" b="1" dirty="0">
                <a:latin typeface="Arial Black" panose="020B0A04020102020204" pitchFamily="34" charset="0"/>
              </a:rPr>
              <a:t>Hazards Identified within the Photo</a:t>
            </a:r>
            <a:endParaRPr lang="en-US" sz="4000" dirty="0">
              <a:latin typeface="Arial Black" panose="020B0A04020102020204" pitchFamily="34" charset="0"/>
            </a:endParaRPr>
          </a:p>
        </p:txBody>
      </p:sp>
    </p:spTree>
    <p:extLst>
      <p:ext uri="{BB962C8B-B14F-4D97-AF65-F5344CB8AC3E}">
        <p14:creationId xmlns:p14="http://schemas.microsoft.com/office/powerpoint/2010/main" val="2344794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18" y="136525"/>
            <a:ext cx="10515600" cy="1325563"/>
          </a:xfrm>
        </p:spPr>
        <p:txBody>
          <a:bodyPr/>
          <a:lstStyle/>
          <a:p>
            <a:pPr algn="ctr"/>
            <a:r>
              <a:rPr lang="en-US" dirty="0">
                <a:latin typeface="Arial Black" panose="020B0A04020102020204" pitchFamily="34" charset="0"/>
              </a:rPr>
              <a:t>Learning Objectives</a:t>
            </a:r>
          </a:p>
        </p:txBody>
      </p:sp>
      <p:sp>
        <p:nvSpPr>
          <p:cNvPr id="3" name="Content Placeholder 2"/>
          <p:cNvSpPr>
            <a:spLocks noGrp="1"/>
          </p:cNvSpPr>
          <p:nvPr>
            <p:ph idx="1"/>
          </p:nvPr>
        </p:nvSpPr>
        <p:spPr>
          <a:xfrm>
            <a:off x="1016171" y="1462088"/>
            <a:ext cx="10515600" cy="4351338"/>
          </a:xfrm>
        </p:spPr>
        <p:txBody>
          <a:bodyPr>
            <a:normAutofit/>
          </a:bodyPr>
          <a:lstStyle/>
          <a:p>
            <a:pPr lvl="1">
              <a:lnSpc>
                <a:spcPct val="100000"/>
              </a:lnSpc>
              <a:spcBef>
                <a:spcPts val="0"/>
              </a:spcBef>
              <a:spcAft>
                <a:spcPts val="1200"/>
              </a:spcAft>
            </a:pPr>
            <a:r>
              <a:rPr lang="en-US" sz="3200" dirty="0"/>
              <a:t>Explain how to identify and avoid trenching and excavation hazards </a:t>
            </a:r>
          </a:p>
          <a:p>
            <a:pPr lvl="1">
              <a:lnSpc>
                <a:spcPct val="100000"/>
              </a:lnSpc>
              <a:spcBef>
                <a:spcPts val="0"/>
              </a:spcBef>
              <a:spcAft>
                <a:spcPts val="1200"/>
              </a:spcAft>
            </a:pPr>
            <a:r>
              <a:rPr lang="en-US" sz="3200" dirty="0"/>
              <a:t>Identify 3 common forms of cave-in protection</a:t>
            </a:r>
          </a:p>
          <a:p>
            <a:pPr lvl="1">
              <a:lnSpc>
                <a:spcPct val="100000"/>
              </a:lnSpc>
              <a:spcBef>
                <a:spcPts val="0"/>
              </a:spcBef>
              <a:spcAft>
                <a:spcPts val="1200"/>
              </a:spcAft>
            </a:pPr>
            <a:r>
              <a:rPr lang="en-US" sz="3200" dirty="0"/>
              <a:t>Identify who is responsible for correcting hazards at the site</a:t>
            </a:r>
          </a:p>
          <a:p>
            <a:pPr lvl="1">
              <a:lnSpc>
                <a:spcPct val="100000"/>
              </a:lnSpc>
              <a:spcBef>
                <a:spcPts val="0"/>
              </a:spcBef>
              <a:spcAft>
                <a:spcPts val="1200"/>
              </a:spcAft>
            </a:pPr>
            <a:r>
              <a:rPr lang="en-US" sz="3200" dirty="0"/>
              <a:t>Explain the benefits of avoiding and correcting hazards </a:t>
            </a:r>
          </a:p>
          <a:p>
            <a:pPr marL="457200" lvl="1" indent="0">
              <a:buNone/>
            </a:pPr>
            <a:endParaRPr lang="en-US" sz="3200" dirty="0"/>
          </a:p>
        </p:txBody>
      </p:sp>
      <p:sp>
        <p:nvSpPr>
          <p:cNvPr id="4" name="Slide Number Placeholder 3">
            <a:extLst>
              <a:ext uri="{FF2B5EF4-FFF2-40B4-BE49-F238E27FC236}">
                <a16:creationId xmlns:a16="http://schemas.microsoft.com/office/drawing/2014/main" id="{4580FF47-38E7-40D9-9305-48A3BD3BAA5E}"/>
              </a:ext>
            </a:extLst>
          </p:cNvPr>
          <p:cNvSpPr>
            <a:spLocks noGrp="1"/>
          </p:cNvSpPr>
          <p:nvPr>
            <p:ph type="sldNum" sz="quarter" idx="12"/>
          </p:nvPr>
        </p:nvSpPr>
        <p:spPr/>
        <p:txBody>
          <a:bodyPr/>
          <a:lstStyle/>
          <a:p>
            <a:fld id="{5E779C6D-2D3D-407B-ABDD-AB2C83943F7F}" type="slidenum">
              <a:rPr lang="en-US" smtClean="0"/>
              <a:t>5</a:t>
            </a:fld>
            <a:endParaRPr lang="en-US"/>
          </a:p>
        </p:txBody>
      </p:sp>
    </p:spTree>
    <p:extLst>
      <p:ext uri="{BB962C8B-B14F-4D97-AF65-F5344CB8AC3E}">
        <p14:creationId xmlns:p14="http://schemas.microsoft.com/office/powerpoint/2010/main" val="2330541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50</a:t>
            </a:fld>
            <a:endParaRPr lang="en-US"/>
          </a:p>
        </p:txBody>
      </p:sp>
      <p:sp>
        <p:nvSpPr>
          <p:cNvPr id="11" name="TextBox 10">
            <a:extLst>
              <a:ext uri="{FF2B5EF4-FFF2-40B4-BE49-F238E27FC236}">
                <a16:creationId xmlns:a16="http://schemas.microsoft.com/office/drawing/2014/main" id="{A52D3141-0725-4C97-8BD3-B9FCC6F169D7}"/>
              </a:ext>
            </a:extLst>
          </p:cNvPr>
          <p:cNvSpPr txBox="1"/>
          <p:nvPr/>
        </p:nvSpPr>
        <p:spPr>
          <a:xfrm>
            <a:off x="7503706" y="4815935"/>
            <a:ext cx="2055371" cy="307777"/>
          </a:xfrm>
          <a:prstGeom prst="rect">
            <a:avLst/>
          </a:prstGeom>
          <a:noFill/>
        </p:spPr>
        <p:txBody>
          <a:bodyPr wrap="none" rtlCol="0">
            <a:spAutoFit/>
          </a:bodyPr>
          <a:lstStyle/>
          <a:p>
            <a:r>
              <a:rPr lang="en-US" sz="1400" dirty="0"/>
              <a:t>Image Courtesy of </a:t>
            </a:r>
            <a:r>
              <a:rPr lang="en-US" sz="1400" dirty="0">
                <a:hlinkClick r:id="rId3"/>
              </a:rPr>
              <a:t>OSHA</a:t>
            </a:r>
            <a:endParaRPr lang="en-US" sz="1400" dirty="0"/>
          </a:p>
        </p:txBody>
      </p:sp>
      <p:pic>
        <p:nvPicPr>
          <p:cNvPr id="5" name="Picture 4" descr="Drawing of a trench with sloped sides. The drawing says &quot;20 feet max&quot; for the height of the entire slope.">
            <a:extLst>
              <a:ext uri="{FF2B5EF4-FFF2-40B4-BE49-F238E27FC236}">
                <a16:creationId xmlns:a16="http://schemas.microsoft.com/office/drawing/2014/main" id="{17135F26-81D7-4C37-994E-7A68F54C7F29}"/>
              </a:ext>
            </a:extLst>
          </p:cNvPr>
          <p:cNvPicPr>
            <a:picLocks noChangeAspect="1"/>
          </p:cNvPicPr>
          <p:nvPr/>
        </p:nvPicPr>
        <p:blipFill>
          <a:blip r:embed="rId4"/>
          <a:stretch>
            <a:fillRect/>
          </a:stretch>
        </p:blipFill>
        <p:spPr>
          <a:xfrm>
            <a:off x="5367647" y="2028762"/>
            <a:ext cx="6327490" cy="2800475"/>
          </a:xfrm>
          <a:prstGeom prst="rect">
            <a:avLst/>
          </a:prstGeom>
        </p:spPr>
      </p:pic>
      <p:sp>
        <p:nvSpPr>
          <p:cNvPr id="3" name="Content Placeholder 2"/>
          <p:cNvSpPr>
            <a:spLocks noGrp="1"/>
          </p:cNvSpPr>
          <p:nvPr>
            <p:ph idx="1"/>
          </p:nvPr>
        </p:nvSpPr>
        <p:spPr>
          <a:xfrm>
            <a:off x="939735" y="1734287"/>
            <a:ext cx="4513288" cy="4351338"/>
          </a:xfrm>
        </p:spPr>
        <p:txBody>
          <a:bodyPr>
            <a:normAutofit/>
          </a:bodyPr>
          <a:lstStyle/>
          <a:p>
            <a:pPr marL="0" indent="0">
              <a:buNone/>
            </a:pPr>
            <a:r>
              <a:rPr lang="en-US" sz="3600" dirty="0"/>
              <a:t>Sloping:</a:t>
            </a:r>
          </a:p>
          <a:p>
            <a:pPr marL="0" indent="0">
              <a:buNone/>
            </a:pPr>
            <a:r>
              <a:rPr lang="en-US" sz="3600" dirty="0"/>
              <a:t>3/4:1 – 1.5:1 depending on soil type</a:t>
            </a:r>
          </a:p>
          <a:p>
            <a:pPr marL="0" indent="0">
              <a:buNone/>
            </a:pPr>
            <a:endParaRPr lang="en-US" sz="3600" dirty="0"/>
          </a:p>
          <a:p>
            <a:endParaRPr lang="en-US" sz="3600" dirty="0"/>
          </a:p>
          <a:p>
            <a:endParaRPr lang="en-US" sz="3600" dirty="0"/>
          </a:p>
          <a:p>
            <a:endParaRPr lang="en-US" sz="3600" dirty="0"/>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Cave-in Protection</a:t>
            </a:r>
          </a:p>
        </p:txBody>
      </p:sp>
    </p:spTree>
    <p:extLst>
      <p:ext uri="{BB962C8B-B14F-4D97-AF65-F5344CB8AC3E}">
        <p14:creationId xmlns:p14="http://schemas.microsoft.com/office/powerpoint/2010/main" val="2497862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DFA09A-8640-466B-BC5D-40D3238B7620}"/>
              </a:ext>
            </a:extLst>
          </p:cNvPr>
          <p:cNvSpPr>
            <a:spLocks noGrp="1"/>
          </p:cNvSpPr>
          <p:nvPr>
            <p:ph type="sldNum" sz="quarter" idx="12"/>
          </p:nvPr>
        </p:nvSpPr>
        <p:spPr/>
        <p:txBody>
          <a:bodyPr/>
          <a:lstStyle/>
          <a:p>
            <a:fld id="{5E779C6D-2D3D-407B-ABDD-AB2C83943F7F}" type="slidenum">
              <a:rPr lang="en-US" smtClean="0"/>
              <a:t>51</a:t>
            </a:fld>
            <a:endParaRPr lang="en-US"/>
          </a:p>
        </p:txBody>
      </p:sp>
      <p:graphicFrame>
        <p:nvGraphicFramePr>
          <p:cNvPr id="6" name="Content Placeholder 5">
            <a:extLst>
              <a:ext uri="{FF2B5EF4-FFF2-40B4-BE49-F238E27FC236}">
                <a16:creationId xmlns:a16="http://schemas.microsoft.com/office/drawing/2014/main" id="{CB30D14B-758C-442E-93A9-8AECEFAA50BE}"/>
              </a:ext>
            </a:extLst>
          </p:cNvPr>
          <p:cNvGraphicFramePr>
            <a:graphicFrameLocks noGrp="1"/>
          </p:cNvGraphicFramePr>
          <p:nvPr>
            <p:ph idx="1"/>
            <p:extLst>
              <p:ext uri="{D42A27DB-BD31-4B8C-83A1-F6EECF244321}">
                <p14:modId xmlns:p14="http://schemas.microsoft.com/office/powerpoint/2010/main" val="1810329225"/>
              </p:ext>
            </p:extLst>
          </p:nvPr>
        </p:nvGraphicFramePr>
        <p:xfrm>
          <a:off x="1302326" y="2139577"/>
          <a:ext cx="10280074" cy="3169920"/>
        </p:xfrm>
        <a:graphic>
          <a:graphicData uri="http://schemas.openxmlformats.org/drawingml/2006/table">
            <a:tbl>
              <a:tblPr firstRow="1" bandRow="1">
                <a:tableStyleId>{21E4AEA4-8DFA-4A89-87EB-49C32662AFE0}</a:tableStyleId>
              </a:tblPr>
              <a:tblGrid>
                <a:gridCol w="5140037">
                  <a:extLst>
                    <a:ext uri="{9D8B030D-6E8A-4147-A177-3AD203B41FA5}">
                      <a16:colId xmlns:a16="http://schemas.microsoft.com/office/drawing/2014/main" val="3775598662"/>
                    </a:ext>
                  </a:extLst>
                </a:gridCol>
                <a:gridCol w="5140037">
                  <a:extLst>
                    <a:ext uri="{9D8B030D-6E8A-4147-A177-3AD203B41FA5}">
                      <a16:colId xmlns:a16="http://schemas.microsoft.com/office/drawing/2014/main" val="2643175070"/>
                    </a:ext>
                  </a:extLst>
                </a:gridCol>
              </a:tblGrid>
              <a:tr h="1320306">
                <a:tc>
                  <a:txBody>
                    <a:bodyPr/>
                    <a:lstStyle/>
                    <a:p>
                      <a:r>
                        <a:rPr lang="en-US" sz="2800" dirty="0"/>
                        <a:t>Soil or Rock Type</a:t>
                      </a:r>
                    </a:p>
                  </a:txBody>
                  <a:tcPr/>
                </a:tc>
                <a:tc>
                  <a:txBody>
                    <a:bodyPr/>
                    <a:lstStyle/>
                    <a:p>
                      <a:r>
                        <a:rPr lang="en-US" sz="2800" dirty="0"/>
                        <a:t>Maximum Allowable Slopes (H:V)(1) For Excavations Less Than 20 Feet Deep(3)</a:t>
                      </a:r>
                    </a:p>
                  </a:txBody>
                  <a:tcPr/>
                </a:tc>
                <a:extLst>
                  <a:ext uri="{0D108BD9-81ED-4DB2-BD59-A6C34878D82A}">
                    <a16:rowId xmlns:a16="http://schemas.microsoft.com/office/drawing/2014/main" val="1632367983"/>
                  </a:ext>
                </a:extLst>
              </a:tr>
              <a:tr h="1726553">
                <a:tc>
                  <a:txBody>
                    <a:bodyPr/>
                    <a:lstStyle/>
                    <a:p>
                      <a:r>
                        <a:rPr lang="en-US" sz="2800" dirty="0"/>
                        <a:t>STABLE ROCK</a:t>
                      </a:r>
                      <a:br>
                        <a:rPr lang="en-US" sz="2800" dirty="0"/>
                      </a:br>
                      <a:r>
                        <a:rPr lang="en-US" sz="2800" dirty="0"/>
                        <a:t>TYPE A (2)</a:t>
                      </a:r>
                      <a:br>
                        <a:rPr lang="en-US" sz="2800" dirty="0"/>
                      </a:br>
                      <a:r>
                        <a:rPr lang="en-US" sz="2800" dirty="0"/>
                        <a:t>TYPE B</a:t>
                      </a:r>
                      <a:br>
                        <a:rPr lang="en-US" sz="2800" dirty="0"/>
                      </a:br>
                      <a:r>
                        <a:rPr lang="en-US" sz="2800" dirty="0"/>
                        <a:t>TYPE C</a:t>
                      </a:r>
                    </a:p>
                  </a:txBody>
                  <a:tcPr/>
                </a:tc>
                <a:tc>
                  <a:txBody>
                    <a:bodyPr/>
                    <a:lstStyle/>
                    <a:p>
                      <a:r>
                        <a:rPr lang="en-US" sz="2800" dirty="0"/>
                        <a:t>VERTICAL (90º)</a:t>
                      </a:r>
                      <a:br>
                        <a:rPr lang="en-US" sz="2800" dirty="0"/>
                      </a:br>
                      <a:r>
                        <a:rPr lang="en-US" sz="2800" dirty="0"/>
                        <a:t>3/4:1 (53º)</a:t>
                      </a:r>
                      <a:br>
                        <a:rPr lang="en-US" sz="2800" dirty="0"/>
                      </a:br>
                      <a:r>
                        <a:rPr lang="en-US" sz="2800" dirty="0"/>
                        <a:t>1:1 (45º)</a:t>
                      </a:r>
                      <a:br>
                        <a:rPr lang="en-US" sz="2800" dirty="0"/>
                      </a:br>
                      <a:r>
                        <a:rPr lang="en-US" sz="2800" dirty="0"/>
                        <a:t>1 ½:1 (34º)</a:t>
                      </a:r>
                    </a:p>
                  </a:txBody>
                  <a:tcPr/>
                </a:tc>
                <a:extLst>
                  <a:ext uri="{0D108BD9-81ED-4DB2-BD59-A6C34878D82A}">
                    <a16:rowId xmlns:a16="http://schemas.microsoft.com/office/drawing/2014/main" val="4091282970"/>
                  </a:ext>
                </a:extLst>
              </a:tr>
            </a:tbl>
          </a:graphicData>
        </a:graphic>
      </p:graphicFrame>
      <p:sp>
        <p:nvSpPr>
          <p:cNvPr id="7" name="TextBox 6">
            <a:extLst>
              <a:ext uri="{FF2B5EF4-FFF2-40B4-BE49-F238E27FC236}">
                <a16:creationId xmlns:a16="http://schemas.microsoft.com/office/drawing/2014/main" id="{F9990FAD-90E3-4235-9941-3234F45291E5}"/>
              </a:ext>
            </a:extLst>
          </p:cNvPr>
          <p:cNvSpPr txBox="1"/>
          <p:nvPr/>
        </p:nvSpPr>
        <p:spPr>
          <a:xfrm>
            <a:off x="1781299" y="5371258"/>
            <a:ext cx="2002728" cy="307777"/>
          </a:xfrm>
          <a:prstGeom prst="rect">
            <a:avLst/>
          </a:prstGeom>
          <a:noFill/>
        </p:spPr>
        <p:txBody>
          <a:bodyPr wrap="none" rtlCol="0">
            <a:spAutoFit/>
          </a:bodyPr>
          <a:lstStyle/>
          <a:p>
            <a:r>
              <a:rPr lang="en-US" sz="1400" dirty="0"/>
              <a:t>Table Courtesy of </a:t>
            </a:r>
            <a:r>
              <a:rPr lang="en-US" sz="1400" dirty="0">
                <a:hlinkClick r:id="rId3"/>
              </a:rPr>
              <a:t>OSHA</a:t>
            </a:r>
            <a:endParaRPr lang="en-US" sz="1400" dirty="0"/>
          </a:p>
        </p:txBody>
      </p:sp>
      <p:sp>
        <p:nvSpPr>
          <p:cNvPr id="2" name="Title 1">
            <a:extLst>
              <a:ext uri="{FF2B5EF4-FFF2-40B4-BE49-F238E27FC236}">
                <a16:creationId xmlns:a16="http://schemas.microsoft.com/office/drawing/2014/main" id="{E5256070-FBF8-42EC-BB4F-8A100BD9FC07}"/>
              </a:ext>
            </a:extLst>
          </p:cNvPr>
          <p:cNvSpPr>
            <a:spLocks noGrp="1"/>
          </p:cNvSpPr>
          <p:nvPr>
            <p:ph type="title"/>
          </p:nvPr>
        </p:nvSpPr>
        <p:spPr/>
        <p:txBody>
          <a:bodyPr>
            <a:normAutofit fontScale="90000"/>
          </a:bodyPr>
          <a:lstStyle/>
          <a:p>
            <a:r>
              <a:rPr lang="en-US" dirty="0">
                <a:latin typeface="Arial Black" panose="020B0A04020102020204" pitchFamily="34" charset="0"/>
              </a:rPr>
              <a:t>Cave-in Protection</a:t>
            </a:r>
            <a:br>
              <a:rPr lang="en-US" dirty="0"/>
            </a:br>
            <a:r>
              <a:rPr lang="en-US" sz="4900" dirty="0"/>
              <a:t>Maximum Allowable Slopes</a:t>
            </a:r>
            <a:endParaRPr lang="en-US" dirty="0"/>
          </a:p>
        </p:txBody>
      </p:sp>
    </p:spTree>
    <p:extLst>
      <p:ext uri="{BB962C8B-B14F-4D97-AF65-F5344CB8AC3E}">
        <p14:creationId xmlns:p14="http://schemas.microsoft.com/office/powerpoint/2010/main" val="3918054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B33D7C-5D74-4F0F-86BF-48010A891B4F}"/>
              </a:ext>
            </a:extLst>
          </p:cNvPr>
          <p:cNvSpPr>
            <a:spLocks noGrp="1"/>
          </p:cNvSpPr>
          <p:nvPr>
            <p:ph type="sldNum" sz="quarter" idx="12"/>
          </p:nvPr>
        </p:nvSpPr>
        <p:spPr/>
        <p:txBody>
          <a:bodyPr/>
          <a:lstStyle/>
          <a:p>
            <a:fld id="{5E779C6D-2D3D-407B-ABDD-AB2C83943F7F}" type="slidenum">
              <a:rPr lang="en-US" smtClean="0"/>
              <a:t>52</a:t>
            </a:fld>
            <a:endParaRPr lang="en-US" dirty="0"/>
          </a:p>
        </p:txBody>
      </p:sp>
      <p:sp>
        <p:nvSpPr>
          <p:cNvPr id="6" name="TextBox 5">
            <a:extLst>
              <a:ext uri="{FF2B5EF4-FFF2-40B4-BE49-F238E27FC236}">
                <a16:creationId xmlns:a16="http://schemas.microsoft.com/office/drawing/2014/main" id="{0E33B01C-CFA5-4DE1-8FC6-3FEEEE3323AF}"/>
              </a:ext>
            </a:extLst>
          </p:cNvPr>
          <p:cNvSpPr txBox="1"/>
          <p:nvPr/>
        </p:nvSpPr>
        <p:spPr>
          <a:xfrm>
            <a:off x="6407804" y="5879156"/>
            <a:ext cx="2055371" cy="307777"/>
          </a:xfrm>
          <a:prstGeom prst="rect">
            <a:avLst/>
          </a:prstGeom>
          <a:noFill/>
        </p:spPr>
        <p:txBody>
          <a:bodyPr wrap="none" rtlCol="0">
            <a:spAutoFit/>
          </a:bodyPr>
          <a:lstStyle/>
          <a:p>
            <a:r>
              <a:rPr lang="en-US" sz="1400" dirty="0"/>
              <a:t>Image Courtesy of </a:t>
            </a:r>
            <a:r>
              <a:rPr lang="en-US" sz="1400" dirty="0">
                <a:hlinkClick r:id="rId3"/>
              </a:rPr>
              <a:t>OSHA</a:t>
            </a:r>
            <a:endParaRPr lang="en-US" sz="1400" dirty="0"/>
          </a:p>
        </p:txBody>
      </p:sp>
      <p:pic>
        <p:nvPicPr>
          <p:cNvPr id="7" name="Picture 6" descr="Two drawings. The top shows a trench with sloped sides (labeled as &quot;Simple Bench&quot;). The bottom shows a trench with stepped sides (labeled as &quot;Multiple Bench&quot;). The multiple bench is labeled as &quot;4 feet max&quot; for horizontal steps, and &quot;5 feet max&quot; for vertical steps. &#10;&#10;Both drawings are labeled &quot;20 feet max&quot; for the entire height.">
            <a:extLst>
              <a:ext uri="{FF2B5EF4-FFF2-40B4-BE49-F238E27FC236}">
                <a16:creationId xmlns:a16="http://schemas.microsoft.com/office/drawing/2014/main" id="{EB68F5B0-554C-4099-AB03-7A1471554936}"/>
              </a:ext>
            </a:extLst>
          </p:cNvPr>
          <p:cNvPicPr>
            <a:picLocks noChangeAspect="1"/>
          </p:cNvPicPr>
          <p:nvPr/>
        </p:nvPicPr>
        <p:blipFill>
          <a:blip r:embed="rId4"/>
          <a:stretch>
            <a:fillRect/>
          </a:stretch>
        </p:blipFill>
        <p:spPr>
          <a:xfrm>
            <a:off x="6335917" y="1544603"/>
            <a:ext cx="4234949" cy="4359721"/>
          </a:xfrm>
          <a:prstGeom prst="rect">
            <a:avLst/>
          </a:prstGeom>
        </p:spPr>
      </p:pic>
      <p:sp>
        <p:nvSpPr>
          <p:cNvPr id="3" name="Content Placeholder 2">
            <a:extLst>
              <a:ext uri="{FF2B5EF4-FFF2-40B4-BE49-F238E27FC236}">
                <a16:creationId xmlns:a16="http://schemas.microsoft.com/office/drawing/2014/main" id="{1A977D1E-01DF-4387-B320-9FCA84BA456B}"/>
              </a:ext>
            </a:extLst>
          </p:cNvPr>
          <p:cNvSpPr>
            <a:spLocks noGrp="1"/>
          </p:cNvSpPr>
          <p:nvPr>
            <p:ph idx="1"/>
          </p:nvPr>
        </p:nvSpPr>
        <p:spPr>
          <a:xfrm>
            <a:off x="609600" y="1996630"/>
            <a:ext cx="5244937" cy="4359721"/>
          </a:xfrm>
        </p:spPr>
        <p:txBody>
          <a:bodyPr>
            <a:normAutofit fontScale="92500" lnSpcReduction="10000"/>
          </a:bodyPr>
          <a:lstStyle/>
          <a:p>
            <a:r>
              <a:rPr lang="en-US" dirty="0"/>
              <a:t>Benching</a:t>
            </a:r>
          </a:p>
          <a:p>
            <a:r>
              <a:rPr lang="en-US" dirty="0"/>
              <a:t>Excavations 20 feet or less in depth shall have a maximum allowable slope of 1:1 and maximum bench dimensions as follows: </a:t>
            </a:r>
          </a:p>
        </p:txBody>
      </p:sp>
      <p:sp>
        <p:nvSpPr>
          <p:cNvPr id="2" name="Title 1">
            <a:extLst>
              <a:ext uri="{FF2B5EF4-FFF2-40B4-BE49-F238E27FC236}">
                <a16:creationId xmlns:a16="http://schemas.microsoft.com/office/drawing/2014/main" id="{37C91720-C8D6-433E-A7AB-A6A10250AA18}"/>
              </a:ext>
            </a:extLst>
          </p:cNvPr>
          <p:cNvSpPr>
            <a:spLocks noGrp="1"/>
          </p:cNvSpPr>
          <p:nvPr>
            <p:ph type="title"/>
          </p:nvPr>
        </p:nvSpPr>
        <p:spPr/>
        <p:txBody>
          <a:bodyPr/>
          <a:lstStyle/>
          <a:p>
            <a:r>
              <a:rPr lang="en-US" dirty="0">
                <a:latin typeface="Arial Black" panose="020B0A04020102020204" pitchFamily="34" charset="0"/>
              </a:rPr>
              <a:t>Cave-in Protection</a:t>
            </a:r>
            <a:endParaRPr lang="en-US" dirty="0"/>
          </a:p>
        </p:txBody>
      </p:sp>
    </p:spTree>
    <p:extLst>
      <p:ext uri="{BB962C8B-B14F-4D97-AF65-F5344CB8AC3E}">
        <p14:creationId xmlns:p14="http://schemas.microsoft.com/office/powerpoint/2010/main" val="2667454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53</a:t>
            </a:fld>
            <a:endParaRPr lang="en-US"/>
          </a:p>
        </p:txBody>
      </p:sp>
      <p:pic>
        <p:nvPicPr>
          <p:cNvPr id="8" name="Picture 7" descr="Workers working in a shored trench, which has walls and cylinders between the walls.">
            <a:extLst>
              <a:ext uri="{FF2B5EF4-FFF2-40B4-BE49-F238E27FC236}">
                <a16:creationId xmlns:a16="http://schemas.microsoft.com/office/drawing/2014/main" id="{A5C131C1-9A14-4613-8BD9-BD5370F2A031}"/>
              </a:ext>
            </a:extLst>
          </p:cNvPr>
          <p:cNvPicPr/>
          <p:nvPr/>
        </p:nvPicPr>
        <p:blipFill rotWithShape="1">
          <a:blip r:embed="rId3">
            <a:extLst>
              <a:ext uri="{28A0092B-C50C-407E-A947-70E740481C1C}">
                <a14:useLocalDpi xmlns:a14="http://schemas.microsoft.com/office/drawing/2010/main" val="0"/>
              </a:ext>
            </a:extLst>
          </a:blip>
          <a:srcRect l="7390" t="10530" r="5400" b="4094"/>
          <a:stretch/>
        </p:blipFill>
        <p:spPr>
          <a:xfrm>
            <a:off x="6402486" y="1395309"/>
            <a:ext cx="3705101" cy="4550367"/>
          </a:xfrm>
          <a:prstGeom prst="rect">
            <a:avLst/>
          </a:prstGeom>
        </p:spPr>
      </p:pic>
      <p:sp>
        <p:nvSpPr>
          <p:cNvPr id="3" name="Content Placeholder 2"/>
          <p:cNvSpPr>
            <a:spLocks noGrp="1"/>
          </p:cNvSpPr>
          <p:nvPr>
            <p:ph idx="1"/>
          </p:nvPr>
        </p:nvSpPr>
        <p:spPr>
          <a:xfrm>
            <a:off x="931930" y="1704310"/>
            <a:ext cx="4843072" cy="4351338"/>
          </a:xfrm>
        </p:spPr>
        <p:txBody>
          <a:bodyPr>
            <a:normAutofit/>
          </a:bodyPr>
          <a:lstStyle/>
          <a:p>
            <a:pPr marL="0" indent="0">
              <a:buNone/>
            </a:pPr>
            <a:r>
              <a:rPr lang="en-US" sz="3600" dirty="0"/>
              <a:t>Shoring types:</a:t>
            </a:r>
          </a:p>
          <a:p>
            <a:pPr marL="0" indent="0">
              <a:buNone/>
            </a:pPr>
            <a:r>
              <a:rPr lang="en-US" sz="3600" dirty="0"/>
              <a:t>Aluminum hydraulic</a:t>
            </a:r>
          </a:p>
          <a:p>
            <a:pPr marL="0" indent="0">
              <a:buNone/>
            </a:pPr>
            <a:r>
              <a:rPr lang="en-US" sz="3600" dirty="0"/>
              <a:t>Timber</a:t>
            </a:r>
          </a:p>
          <a:p>
            <a:pPr marL="0" indent="0">
              <a:buNone/>
            </a:pPr>
            <a:endParaRPr lang="en-US" sz="3600" dirty="0"/>
          </a:p>
          <a:p>
            <a:pPr marL="0" indent="0">
              <a:buNone/>
            </a:pPr>
            <a:r>
              <a:rPr lang="en-US" sz="3600" dirty="0"/>
              <a:t>Install from top down </a:t>
            </a:r>
          </a:p>
          <a:p>
            <a:pPr marL="0" indent="0">
              <a:buNone/>
            </a:pPr>
            <a:r>
              <a:rPr lang="en-US" sz="3600" dirty="0"/>
              <a:t>Remove from bottom up</a:t>
            </a:r>
          </a:p>
          <a:p>
            <a:endParaRPr lang="en-US" sz="3600" dirty="0"/>
          </a:p>
          <a:p>
            <a:endParaRPr lang="en-US" sz="3600" dirty="0"/>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Cave-in Protection</a:t>
            </a:r>
          </a:p>
        </p:txBody>
      </p:sp>
    </p:spTree>
    <p:extLst>
      <p:ext uri="{BB962C8B-B14F-4D97-AF65-F5344CB8AC3E}">
        <p14:creationId xmlns:p14="http://schemas.microsoft.com/office/powerpoint/2010/main" val="224198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54</a:t>
            </a:fld>
            <a:endParaRPr lang="en-US"/>
          </a:p>
        </p:txBody>
      </p:sp>
      <p:pic>
        <p:nvPicPr>
          <p:cNvPr id="10" name="Picture 9" descr="A trench shield (also called a trench box).">
            <a:extLst>
              <a:ext uri="{FF2B5EF4-FFF2-40B4-BE49-F238E27FC236}">
                <a16:creationId xmlns:a16="http://schemas.microsoft.com/office/drawing/2014/main" id="{73E1CB72-7F4B-4185-8FC0-C8944910EA1B}"/>
              </a:ext>
            </a:extLst>
          </p:cNvPr>
          <p:cNvPicPr/>
          <p:nvPr/>
        </p:nvPicPr>
        <p:blipFill rotWithShape="1">
          <a:blip r:embed="rId3" cstate="print">
            <a:extLst>
              <a:ext uri="{28A0092B-C50C-407E-A947-70E740481C1C}">
                <a14:useLocalDpi xmlns:a14="http://schemas.microsoft.com/office/drawing/2010/main" val="0"/>
              </a:ext>
            </a:extLst>
          </a:blip>
          <a:srcRect l="8211" r="4990" b="15625"/>
          <a:stretch/>
        </p:blipFill>
        <p:spPr bwMode="auto">
          <a:xfrm>
            <a:off x="6114308" y="1733550"/>
            <a:ext cx="5246584" cy="3659192"/>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838200" y="1733550"/>
            <a:ext cx="4843072" cy="4351338"/>
          </a:xfrm>
        </p:spPr>
        <p:txBody>
          <a:bodyPr>
            <a:normAutofit/>
          </a:bodyPr>
          <a:lstStyle/>
          <a:p>
            <a:pPr marL="0" indent="0">
              <a:buNone/>
            </a:pPr>
            <a:r>
              <a:rPr lang="en-US" sz="3600" dirty="0"/>
              <a:t>Shielding (boxing):</a:t>
            </a:r>
          </a:p>
          <a:p>
            <a:pPr marL="0" indent="0">
              <a:buNone/>
            </a:pPr>
            <a:endParaRPr lang="en-US" sz="3600" dirty="0"/>
          </a:p>
          <a:p>
            <a:pPr marL="0" indent="0">
              <a:buNone/>
            </a:pPr>
            <a:r>
              <a:rPr lang="en-US" sz="3600" dirty="0"/>
              <a:t>Trench boxes backfilled to prevent movement</a:t>
            </a:r>
          </a:p>
          <a:p>
            <a:endParaRPr lang="en-US" sz="3600" dirty="0"/>
          </a:p>
          <a:p>
            <a:endParaRPr lang="en-US" sz="3600" dirty="0"/>
          </a:p>
        </p:txBody>
      </p:sp>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Cave-in Protection</a:t>
            </a:r>
          </a:p>
        </p:txBody>
      </p:sp>
    </p:spTree>
    <p:extLst>
      <p:ext uri="{BB962C8B-B14F-4D97-AF65-F5344CB8AC3E}">
        <p14:creationId xmlns:p14="http://schemas.microsoft.com/office/powerpoint/2010/main" val="37114763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55</a:t>
            </a:fld>
            <a:endParaRPr lang="en-US"/>
          </a:p>
        </p:txBody>
      </p:sp>
      <p:sp>
        <p:nvSpPr>
          <p:cNvPr id="13" name="TextBox 12">
            <a:extLst>
              <a:ext uri="{FF2B5EF4-FFF2-40B4-BE49-F238E27FC236}">
                <a16:creationId xmlns:a16="http://schemas.microsoft.com/office/drawing/2014/main" id="{22CCC52D-494D-47C1-A25B-77AE81BFCF10}"/>
              </a:ext>
            </a:extLst>
          </p:cNvPr>
          <p:cNvSpPr txBox="1"/>
          <p:nvPr/>
        </p:nvSpPr>
        <p:spPr>
          <a:xfrm>
            <a:off x="6250115" y="5578470"/>
            <a:ext cx="4974970" cy="230832"/>
          </a:xfrm>
          <a:prstGeom prst="rect">
            <a:avLst/>
          </a:prstGeom>
          <a:noFill/>
        </p:spPr>
        <p:txBody>
          <a:bodyPr wrap="square" rtlCol="0">
            <a:spAutoFit/>
          </a:bodyPr>
          <a:lstStyle/>
          <a:p>
            <a:r>
              <a:rPr lang="en-US" sz="900" dirty="0"/>
              <a:t>These images courtesy of </a:t>
            </a:r>
            <a:r>
              <a:rPr lang="en-US" sz="900" dirty="0">
                <a:hlinkClick r:id="rId3"/>
              </a:rPr>
              <a:t>OSHA Trench Safety Tips</a:t>
            </a:r>
            <a:endParaRPr lang="en-US" sz="900" dirty="0"/>
          </a:p>
        </p:txBody>
      </p:sp>
      <p:pic>
        <p:nvPicPr>
          <p:cNvPr id="11" name="Picture 10" descr="Continuation of OSHA Quick Card titled &quot;Working Safely in Trenches&quot;.">
            <a:extLst>
              <a:ext uri="{FF2B5EF4-FFF2-40B4-BE49-F238E27FC236}">
                <a16:creationId xmlns:a16="http://schemas.microsoft.com/office/drawing/2014/main" id="{522A8A51-E0E2-4B1A-8BAE-783D1AD42F08}"/>
              </a:ext>
            </a:extLst>
          </p:cNvPr>
          <p:cNvPicPr>
            <a:picLocks noChangeAspect="1"/>
          </p:cNvPicPr>
          <p:nvPr/>
        </p:nvPicPr>
        <p:blipFill>
          <a:blip r:embed="rId4"/>
          <a:stretch>
            <a:fillRect/>
          </a:stretch>
        </p:blipFill>
        <p:spPr>
          <a:xfrm>
            <a:off x="6251652" y="1462088"/>
            <a:ext cx="4600216" cy="4030997"/>
          </a:xfrm>
          <a:prstGeom prst="rect">
            <a:avLst/>
          </a:prstGeom>
          <a:ln w="12700">
            <a:solidFill>
              <a:schemeClr val="tx1"/>
            </a:solidFill>
          </a:ln>
        </p:spPr>
      </p:pic>
      <p:pic>
        <p:nvPicPr>
          <p:cNvPr id="10" name="Picture 9" descr="OSHA Quick Card titled &quot;Working Safely in Trenches&quot;.">
            <a:extLst>
              <a:ext uri="{FF2B5EF4-FFF2-40B4-BE49-F238E27FC236}">
                <a16:creationId xmlns:a16="http://schemas.microsoft.com/office/drawing/2014/main" id="{F6B32DB6-49EB-4052-91E1-D3C3460CF55C}"/>
              </a:ext>
            </a:extLst>
          </p:cNvPr>
          <p:cNvPicPr>
            <a:picLocks noChangeAspect="1"/>
          </p:cNvPicPr>
          <p:nvPr/>
        </p:nvPicPr>
        <p:blipFill>
          <a:blip r:embed="rId5"/>
          <a:stretch>
            <a:fillRect/>
          </a:stretch>
        </p:blipFill>
        <p:spPr>
          <a:xfrm>
            <a:off x="1413081" y="1167642"/>
            <a:ext cx="4336640" cy="5371270"/>
          </a:xfrm>
          <a:prstGeom prst="rect">
            <a:avLst/>
          </a:prstGeom>
          <a:ln w="12700">
            <a:solidFill>
              <a:schemeClr val="tx1"/>
            </a:solidFill>
          </a:ln>
        </p:spPr>
      </p:pic>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Cave-in Protection</a:t>
            </a:r>
          </a:p>
        </p:txBody>
      </p:sp>
    </p:spTree>
    <p:extLst>
      <p:ext uri="{BB962C8B-B14F-4D97-AF65-F5344CB8AC3E}">
        <p14:creationId xmlns:p14="http://schemas.microsoft.com/office/powerpoint/2010/main" val="1971912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rmAutofit fontScale="90000"/>
          </a:bodyPr>
          <a:lstStyle/>
          <a:p>
            <a:pPr algn="ctr"/>
            <a:r>
              <a:rPr lang="en-US" dirty="0">
                <a:latin typeface="Arial Black" panose="020B0A04020102020204" pitchFamily="34" charset="0"/>
              </a:rPr>
              <a:t>Responsibilities and Benefits</a:t>
            </a:r>
          </a:p>
        </p:txBody>
      </p:sp>
      <p:sp>
        <p:nvSpPr>
          <p:cNvPr id="3" name="Content Placeholder 2"/>
          <p:cNvSpPr>
            <a:spLocks noGrp="1"/>
          </p:cNvSpPr>
          <p:nvPr>
            <p:ph idx="1"/>
          </p:nvPr>
        </p:nvSpPr>
        <p:spPr>
          <a:xfrm>
            <a:off x="1283622" y="1733550"/>
            <a:ext cx="11678586" cy="4351338"/>
          </a:xfrm>
        </p:spPr>
        <p:txBody>
          <a:bodyPr>
            <a:normAutofit lnSpcReduction="10000"/>
          </a:bodyPr>
          <a:lstStyle/>
          <a:p>
            <a:pPr marL="0" indent="0">
              <a:buNone/>
            </a:pPr>
            <a:r>
              <a:rPr lang="en-US" sz="3600" dirty="0"/>
              <a:t>Workers:</a:t>
            </a:r>
          </a:p>
          <a:p>
            <a:pPr marL="0" indent="0">
              <a:buNone/>
            </a:pPr>
            <a:endParaRPr lang="en-US" sz="3600" dirty="0"/>
          </a:p>
          <a:p>
            <a:pPr marL="0" indent="0">
              <a:buNone/>
            </a:pPr>
            <a:r>
              <a:rPr lang="en-US" sz="3600" dirty="0"/>
              <a:t>Report unsafe observations</a:t>
            </a:r>
          </a:p>
          <a:p>
            <a:pPr marL="0" indent="0">
              <a:buNone/>
            </a:pPr>
            <a:r>
              <a:rPr lang="en-US" sz="3600" dirty="0"/>
              <a:t>Follow safety rules and regulations</a:t>
            </a:r>
          </a:p>
          <a:p>
            <a:pPr marL="0" indent="0">
              <a:buNone/>
            </a:pPr>
            <a:endParaRPr lang="en-US" sz="3600" dirty="0"/>
          </a:p>
          <a:p>
            <a:pPr marL="0" indent="0">
              <a:buNone/>
            </a:pPr>
            <a:r>
              <a:rPr lang="en-US" sz="3600" dirty="0"/>
              <a:t>Maintain their health and safety</a:t>
            </a:r>
          </a:p>
          <a:p>
            <a:pPr marL="0" indent="0">
              <a:buNone/>
            </a:pPr>
            <a:r>
              <a:rPr lang="en-US" sz="3600" dirty="0"/>
              <a:t>Improve safety culture and practices</a:t>
            </a:r>
          </a:p>
          <a:p>
            <a:endParaRPr lang="en-US" sz="3600" dirty="0"/>
          </a:p>
          <a:p>
            <a:endParaRPr lang="en-US" sz="3600" dirty="0"/>
          </a:p>
        </p:txBody>
      </p:sp>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56</a:t>
            </a:fld>
            <a:endParaRPr lang="en-US"/>
          </a:p>
        </p:txBody>
      </p:sp>
    </p:spTree>
    <p:extLst>
      <p:ext uri="{BB962C8B-B14F-4D97-AF65-F5344CB8AC3E}">
        <p14:creationId xmlns:p14="http://schemas.microsoft.com/office/powerpoint/2010/main" val="3399738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rmAutofit fontScale="90000"/>
          </a:bodyPr>
          <a:lstStyle/>
          <a:p>
            <a:pPr algn="ctr"/>
            <a:r>
              <a:rPr lang="en-US" dirty="0">
                <a:latin typeface="Arial Black" panose="020B0A04020102020204" pitchFamily="34" charset="0"/>
              </a:rPr>
              <a:t>Responsibilities and Benefits</a:t>
            </a:r>
          </a:p>
        </p:txBody>
      </p:sp>
      <p:sp>
        <p:nvSpPr>
          <p:cNvPr id="3" name="Content Placeholder 2"/>
          <p:cNvSpPr>
            <a:spLocks noGrp="1"/>
          </p:cNvSpPr>
          <p:nvPr>
            <p:ph idx="1"/>
          </p:nvPr>
        </p:nvSpPr>
        <p:spPr>
          <a:xfrm>
            <a:off x="1313768" y="1733550"/>
            <a:ext cx="9588694" cy="4351338"/>
          </a:xfrm>
        </p:spPr>
        <p:txBody>
          <a:bodyPr>
            <a:normAutofit fontScale="92500"/>
          </a:bodyPr>
          <a:lstStyle/>
          <a:p>
            <a:pPr marL="0" indent="0">
              <a:buNone/>
            </a:pPr>
            <a:r>
              <a:rPr lang="en-US" sz="3600" dirty="0"/>
              <a:t>Employers:</a:t>
            </a:r>
          </a:p>
          <a:p>
            <a:pPr marL="0" indent="0">
              <a:buNone/>
            </a:pPr>
            <a:endParaRPr lang="en-US" sz="3600" dirty="0"/>
          </a:p>
          <a:p>
            <a:pPr marL="0" indent="0">
              <a:buNone/>
            </a:pPr>
            <a:r>
              <a:rPr lang="en-US" sz="3600" dirty="0"/>
              <a:t>Provide competent person</a:t>
            </a:r>
          </a:p>
          <a:p>
            <a:pPr marL="0" indent="0">
              <a:buNone/>
            </a:pPr>
            <a:r>
              <a:rPr lang="en-US" sz="3600" dirty="0"/>
              <a:t>Strive for OSHA compliance, &amp; correct known hazards</a:t>
            </a:r>
          </a:p>
          <a:p>
            <a:pPr marL="0" indent="0">
              <a:buNone/>
            </a:pPr>
            <a:endParaRPr lang="en-US" sz="3600" dirty="0"/>
          </a:p>
          <a:p>
            <a:pPr marL="0" indent="0">
              <a:buNone/>
            </a:pPr>
            <a:r>
              <a:rPr lang="en-US" sz="3600" dirty="0"/>
              <a:t>Avoid costs associated with injuries &amp; have a productive workforce</a:t>
            </a:r>
          </a:p>
          <a:p>
            <a:pPr marL="0" indent="0">
              <a:buNone/>
            </a:pPr>
            <a:endParaRPr lang="en-US" sz="3600" dirty="0"/>
          </a:p>
          <a:p>
            <a:endParaRPr lang="en-US" sz="3600" dirty="0"/>
          </a:p>
          <a:p>
            <a:endParaRPr lang="en-US" sz="3600" dirty="0"/>
          </a:p>
        </p:txBody>
      </p:sp>
      <p:sp>
        <p:nvSpPr>
          <p:cNvPr id="4" name="Slide Number Placeholder 3">
            <a:extLst>
              <a:ext uri="{FF2B5EF4-FFF2-40B4-BE49-F238E27FC236}">
                <a16:creationId xmlns:a16="http://schemas.microsoft.com/office/drawing/2014/main" id="{3100FEF7-740A-4DC0-8167-1891D79B5640}"/>
              </a:ext>
            </a:extLst>
          </p:cNvPr>
          <p:cNvSpPr>
            <a:spLocks noGrp="1"/>
          </p:cNvSpPr>
          <p:nvPr>
            <p:ph type="sldNum" sz="quarter" idx="12"/>
          </p:nvPr>
        </p:nvSpPr>
        <p:spPr/>
        <p:txBody>
          <a:bodyPr/>
          <a:lstStyle/>
          <a:p>
            <a:fld id="{5E779C6D-2D3D-407B-ABDD-AB2C83943F7F}" type="slidenum">
              <a:rPr lang="en-US" smtClean="0"/>
              <a:t>57</a:t>
            </a:fld>
            <a:endParaRPr lang="en-US"/>
          </a:p>
        </p:txBody>
      </p:sp>
    </p:spTree>
    <p:extLst>
      <p:ext uri="{BB962C8B-B14F-4D97-AF65-F5344CB8AC3E}">
        <p14:creationId xmlns:p14="http://schemas.microsoft.com/office/powerpoint/2010/main" val="25218451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Review</a:t>
            </a:r>
          </a:p>
        </p:txBody>
      </p:sp>
      <p:sp>
        <p:nvSpPr>
          <p:cNvPr id="7" name="Content Placeholder 6"/>
          <p:cNvSpPr>
            <a:spLocks noGrp="1"/>
          </p:cNvSpPr>
          <p:nvPr>
            <p:ph sz="half" idx="1"/>
          </p:nvPr>
        </p:nvSpPr>
        <p:spPr>
          <a:xfrm>
            <a:off x="1375336" y="1462088"/>
            <a:ext cx="9441328" cy="4351338"/>
          </a:xfrm>
        </p:spPr>
        <p:txBody>
          <a:bodyPr>
            <a:normAutofit/>
          </a:bodyPr>
          <a:lstStyle/>
          <a:p>
            <a:pPr marL="971550" lvl="1" indent="-514350">
              <a:spcBef>
                <a:spcPts val="600"/>
              </a:spcBef>
              <a:spcAft>
                <a:spcPts val="1200"/>
              </a:spcAft>
              <a:buFont typeface="+mj-lt"/>
              <a:buAutoNum type="arabicPeriod"/>
            </a:pPr>
            <a:endParaRPr lang="en-US" sz="3200" dirty="0"/>
          </a:p>
          <a:p>
            <a:pPr marL="971550" lvl="1" indent="-514350">
              <a:spcBef>
                <a:spcPts val="600"/>
              </a:spcBef>
              <a:spcAft>
                <a:spcPts val="1200"/>
              </a:spcAft>
              <a:buFont typeface="+mj-lt"/>
              <a:buAutoNum type="arabicPeriod"/>
            </a:pPr>
            <a:r>
              <a:rPr lang="en-US" sz="3200" dirty="0"/>
              <a:t>Describe some worker duties</a:t>
            </a:r>
          </a:p>
          <a:p>
            <a:pPr marL="971550" lvl="1" indent="-514350">
              <a:spcBef>
                <a:spcPts val="600"/>
              </a:spcBef>
              <a:spcAft>
                <a:spcPts val="1200"/>
              </a:spcAft>
              <a:buFont typeface="+mj-lt"/>
              <a:buAutoNum type="arabicPeriod"/>
            </a:pPr>
            <a:r>
              <a:rPr lang="en-US" sz="3200" dirty="0"/>
              <a:t>Describe some worker rights</a:t>
            </a:r>
          </a:p>
          <a:p>
            <a:pPr marL="971550" lvl="1" indent="-514350">
              <a:spcBef>
                <a:spcPts val="600"/>
              </a:spcBef>
              <a:spcAft>
                <a:spcPts val="1200"/>
              </a:spcAft>
              <a:buFont typeface="+mj-lt"/>
              <a:buAutoNum type="arabicPeriod"/>
            </a:pPr>
            <a:r>
              <a:rPr lang="en-US" sz="3200" dirty="0"/>
              <a:t>Define some key terms</a:t>
            </a:r>
          </a:p>
          <a:p>
            <a:pPr marL="971550" lvl="1" indent="-514350">
              <a:spcBef>
                <a:spcPts val="600"/>
              </a:spcBef>
              <a:spcAft>
                <a:spcPts val="1200"/>
              </a:spcAft>
              <a:buFont typeface="+mj-lt"/>
              <a:buAutoNum type="arabicPeriod"/>
            </a:pPr>
            <a:r>
              <a:rPr lang="en-US" sz="3200" dirty="0"/>
              <a:t>Name some excavation &amp; trench hazards</a:t>
            </a:r>
          </a:p>
          <a:p>
            <a:pPr marL="971550" lvl="1" indent="-514350">
              <a:spcBef>
                <a:spcPts val="600"/>
              </a:spcBef>
              <a:spcAft>
                <a:spcPts val="1200"/>
              </a:spcAft>
              <a:buFont typeface="+mj-lt"/>
              <a:buAutoNum type="arabicPeriod"/>
            </a:pPr>
            <a:r>
              <a:rPr lang="en-US" sz="3200" dirty="0"/>
              <a:t>Describe how to avoid those hazards</a:t>
            </a:r>
          </a:p>
          <a:p>
            <a:pPr marL="971550" lvl="1" indent="-514350">
              <a:spcBef>
                <a:spcPts val="600"/>
              </a:spcBef>
              <a:spcAft>
                <a:spcPts val="1200"/>
              </a:spcAft>
              <a:buFont typeface="+mj-lt"/>
              <a:buAutoNum type="arabicPeriod"/>
            </a:pPr>
            <a:endParaRPr lang="en-US" sz="3200" dirty="0"/>
          </a:p>
          <a:p>
            <a:endParaRPr lang="en-US" dirty="0"/>
          </a:p>
          <a:p>
            <a:endParaRPr lang="en-US" dirty="0"/>
          </a:p>
        </p:txBody>
      </p:sp>
      <p:sp>
        <p:nvSpPr>
          <p:cNvPr id="5" name="Slide Number Placeholder 4">
            <a:extLst>
              <a:ext uri="{FF2B5EF4-FFF2-40B4-BE49-F238E27FC236}">
                <a16:creationId xmlns:a16="http://schemas.microsoft.com/office/drawing/2014/main" id="{023BDB98-95DC-4686-897D-CE17471C8F37}"/>
              </a:ext>
            </a:extLst>
          </p:cNvPr>
          <p:cNvSpPr>
            <a:spLocks noGrp="1"/>
          </p:cNvSpPr>
          <p:nvPr>
            <p:ph type="sldNum" sz="quarter" idx="12"/>
          </p:nvPr>
        </p:nvSpPr>
        <p:spPr/>
        <p:txBody>
          <a:bodyPr/>
          <a:lstStyle/>
          <a:p>
            <a:fld id="{5E779C6D-2D3D-407B-ABDD-AB2C83943F7F}" type="slidenum">
              <a:rPr lang="en-US" smtClean="0"/>
              <a:t>58</a:t>
            </a:fld>
            <a:endParaRPr lang="en-US"/>
          </a:p>
        </p:txBody>
      </p:sp>
    </p:spTree>
    <p:extLst>
      <p:ext uri="{BB962C8B-B14F-4D97-AF65-F5344CB8AC3E}">
        <p14:creationId xmlns:p14="http://schemas.microsoft.com/office/powerpoint/2010/main" val="3725955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pPr algn="ctr"/>
            <a:r>
              <a:rPr lang="en-US" dirty="0">
                <a:latin typeface="Arial Black" panose="020B0A04020102020204" pitchFamily="34" charset="0"/>
              </a:rPr>
              <a:t>Review</a:t>
            </a:r>
          </a:p>
        </p:txBody>
      </p:sp>
      <p:sp>
        <p:nvSpPr>
          <p:cNvPr id="7" name="Content Placeholder 6"/>
          <p:cNvSpPr>
            <a:spLocks noGrp="1"/>
          </p:cNvSpPr>
          <p:nvPr>
            <p:ph sz="half" idx="1"/>
          </p:nvPr>
        </p:nvSpPr>
        <p:spPr>
          <a:xfrm>
            <a:off x="1375336" y="1462088"/>
            <a:ext cx="9441328" cy="4351338"/>
          </a:xfrm>
        </p:spPr>
        <p:txBody>
          <a:bodyPr>
            <a:normAutofit/>
          </a:bodyPr>
          <a:lstStyle/>
          <a:p>
            <a:pPr marL="457200" lvl="1" indent="0">
              <a:spcBef>
                <a:spcPts val="600"/>
              </a:spcBef>
              <a:spcAft>
                <a:spcPts val="1200"/>
              </a:spcAft>
              <a:buNone/>
            </a:pPr>
            <a:endParaRPr lang="en-US" sz="3200" dirty="0"/>
          </a:p>
          <a:p>
            <a:pPr marL="457200" lvl="1" indent="0">
              <a:spcBef>
                <a:spcPts val="600"/>
              </a:spcBef>
              <a:spcAft>
                <a:spcPts val="1200"/>
              </a:spcAft>
              <a:buNone/>
            </a:pPr>
            <a:r>
              <a:rPr lang="en-US" sz="3200" dirty="0"/>
              <a:t>6. Name the three main forms of cave-in protection</a:t>
            </a:r>
          </a:p>
          <a:p>
            <a:pPr marL="457200" lvl="1" indent="0">
              <a:spcBef>
                <a:spcPts val="600"/>
              </a:spcBef>
              <a:spcAft>
                <a:spcPts val="1200"/>
              </a:spcAft>
              <a:buNone/>
            </a:pPr>
            <a:r>
              <a:rPr lang="en-US" sz="3200" dirty="0"/>
              <a:t>7. Name some responsibilities and benefits of correcting and avoiding hazards</a:t>
            </a:r>
          </a:p>
          <a:p>
            <a:pPr marL="457200" lvl="1" indent="0">
              <a:spcBef>
                <a:spcPts val="600"/>
              </a:spcBef>
              <a:spcAft>
                <a:spcPts val="1200"/>
              </a:spcAft>
              <a:buNone/>
            </a:pPr>
            <a:r>
              <a:rPr lang="en-US" sz="3200" dirty="0"/>
              <a:t>	a. for workers</a:t>
            </a:r>
          </a:p>
          <a:p>
            <a:pPr marL="457200" lvl="1" indent="0">
              <a:spcBef>
                <a:spcPts val="600"/>
              </a:spcBef>
              <a:spcAft>
                <a:spcPts val="1200"/>
              </a:spcAft>
              <a:buNone/>
            </a:pPr>
            <a:r>
              <a:rPr lang="en-US" sz="3200" dirty="0"/>
              <a:t>	b. for employers</a:t>
            </a:r>
          </a:p>
          <a:p>
            <a:endParaRPr lang="en-US" dirty="0"/>
          </a:p>
          <a:p>
            <a:endParaRPr lang="en-US" dirty="0"/>
          </a:p>
        </p:txBody>
      </p:sp>
      <p:sp>
        <p:nvSpPr>
          <p:cNvPr id="5" name="Slide Number Placeholder 4">
            <a:extLst>
              <a:ext uri="{FF2B5EF4-FFF2-40B4-BE49-F238E27FC236}">
                <a16:creationId xmlns:a16="http://schemas.microsoft.com/office/drawing/2014/main" id="{023BDB98-95DC-4686-897D-CE17471C8F37}"/>
              </a:ext>
            </a:extLst>
          </p:cNvPr>
          <p:cNvSpPr>
            <a:spLocks noGrp="1"/>
          </p:cNvSpPr>
          <p:nvPr>
            <p:ph type="sldNum" sz="quarter" idx="12"/>
          </p:nvPr>
        </p:nvSpPr>
        <p:spPr/>
        <p:txBody>
          <a:bodyPr/>
          <a:lstStyle/>
          <a:p>
            <a:fld id="{5E779C6D-2D3D-407B-ABDD-AB2C83943F7F}" type="slidenum">
              <a:rPr lang="en-US" smtClean="0"/>
              <a:t>59</a:t>
            </a:fld>
            <a:endParaRPr lang="en-US"/>
          </a:p>
        </p:txBody>
      </p:sp>
    </p:spTree>
    <p:extLst>
      <p:ext uri="{BB962C8B-B14F-4D97-AF65-F5344CB8AC3E}">
        <p14:creationId xmlns:p14="http://schemas.microsoft.com/office/powerpoint/2010/main" val="84613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Let’s Test Our Knowledge</a:t>
            </a:r>
          </a:p>
        </p:txBody>
      </p:sp>
      <p:sp>
        <p:nvSpPr>
          <p:cNvPr id="3" name="Content Placeholder 2"/>
          <p:cNvSpPr>
            <a:spLocks noGrp="1"/>
          </p:cNvSpPr>
          <p:nvPr>
            <p:ph idx="1"/>
          </p:nvPr>
        </p:nvSpPr>
        <p:spPr/>
        <p:txBody>
          <a:bodyPr/>
          <a:lstStyle/>
          <a:p>
            <a:r>
              <a:rPr lang="en-US" dirty="0"/>
              <a:t>Pre-class Quiz</a:t>
            </a:r>
          </a:p>
        </p:txBody>
      </p:sp>
      <p:sp>
        <p:nvSpPr>
          <p:cNvPr id="4" name="Slide Number Placeholder 3"/>
          <p:cNvSpPr>
            <a:spLocks noGrp="1"/>
          </p:cNvSpPr>
          <p:nvPr>
            <p:ph type="sldNum" sz="quarter" idx="12"/>
          </p:nvPr>
        </p:nvSpPr>
        <p:spPr/>
        <p:txBody>
          <a:bodyPr/>
          <a:lstStyle/>
          <a:p>
            <a:fld id="{5E779C6D-2D3D-407B-ABDD-AB2C83943F7F}" type="slidenum">
              <a:rPr lang="en-US" smtClean="0"/>
              <a:t>6</a:t>
            </a:fld>
            <a:endParaRPr lang="en-US"/>
          </a:p>
        </p:txBody>
      </p:sp>
    </p:spTree>
    <p:extLst>
      <p:ext uri="{BB962C8B-B14F-4D97-AF65-F5344CB8AC3E}">
        <p14:creationId xmlns:p14="http://schemas.microsoft.com/office/powerpoint/2010/main" val="2692735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Let’s Test Our Knowledge</a:t>
            </a:r>
          </a:p>
        </p:txBody>
      </p:sp>
      <p:sp>
        <p:nvSpPr>
          <p:cNvPr id="3" name="Content Placeholder 2"/>
          <p:cNvSpPr>
            <a:spLocks noGrp="1"/>
          </p:cNvSpPr>
          <p:nvPr>
            <p:ph idx="1"/>
          </p:nvPr>
        </p:nvSpPr>
        <p:spPr/>
        <p:txBody>
          <a:bodyPr/>
          <a:lstStyle/>
          <a:p>
            <a:r>
              <a:rPr lang="en-US" dirty="0"/>
              <a:t>Post-class Quiz</a:t>
            </a:r>
          </a:p>
        </p:txBody>
      </p:sp>
      <p:sp>
        <p:nvSpPr>
          <p:cNvPr id="4" name="Slide Number Placeholder 3"/>
          <p:cNvSpPr>
            <a:spLocks noGrp="1"/>
          </p:cNvSpPr>
          <p:nvPr>
            <p:ph type="sldNum" sz="quarter" idx="12"/>
          </p:nvPr>
        </p:nvSpPr>
        <p:spPr/>
        <p:txBody>
          <a:bodyPr/>
          <a:lstStyle/>
          <a:p>
            <a:fld id="{5E779C6D-2D3D-407B-ABDD-AB2C83943F7F}" type="slidenum">
              <a:rPr lang="en-US" smtClean="0"/>
              <a:t>60</a:t>
            </a:fld>
            <a:endParaRPr lang="en-US"/>
          </a:p>
        </p:txBody>
      </p:sp>
    </p:spTree>
    <p:extLst>
      <p:ext uri="{BB962C8B-B14F-4D97-AF65-F5344CB8AC3E}">
        <p14:creationId xmlns:p14="http://schemas.microsoft.com/office/powerpoint/2010/main" val="348843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Post-Assessment (Q1)</a:t>
            </a:r>
            <a:endParaRPr lang="en-US" dirty="0"/>
          </a:p>
        </p:txBody>
      </p:sp>
      <p:sp>
        <p:nvSpPr>
          <p:cNvPr id="3" name="Content Placeholder 2"/>
          <p:cNvSpPr>
            <a:spLocks noGrp="1"/>
          </p:cNvSpPr>
          <p:nvPr>
            <p:ph idx="1"/>
          </p:nvPr>
        </p:nvSpPr>
        <p:spPr/>
        <p:txBody>
          <a:bodyPr>
            <a:normAutofit fontScale="85000" lnSpcReduction="10000"/>
          </a:bodyPr>
          <a:lstStyle/>
          <a:p>
            <a:pPr marL="342900" marR="0" lvl="0" indent="-342900">
              <a:lnSpc>
                <a:spcPct val="107000"/>
              </a:lnSpc>
              <a:spcBef>
                <a:spcPts val="0"/>
              </a:spcBef>
              <a:spcAft>
                <a:spcPts val="0"/>
              </a:spcAft>
              <a:buFont typeface="+mj-lt"/>
              <a:buAutoNum type="arabicPeriod"/>
            </a:pPr>
            <a:r>
              <a:rPr lang="en-US" sz="4000" dirty="0">
                <a:ea typeface="Calibri" panose="020F0502020204030204" pitchFamily="34" charset="0"/>
                <a:cs typeface="Times New Roman" panose="02020603050405020304" pitchFamily="18" charset="0"/>
              </a:rPr>
              <a:t>Structural ramps used solely by employees as a means of access and egress from excavations shall be designed by a:</a:t>
            </a:r>
          </a:p>
          <a:p>
            <a:pPr marL="342900" marR="0" lvl="0" indent="-342900">
              <a:lnSpc>
                <a:spcPct val="107000"/>
              </a:lnSpc>
              <a:spcBef>
                <a:spcPts val="0"/>
              </a:spcBef>
              <a:spcAft>
                <a:spcPts val="0"/>
              </a:spcAft>
              <a:buFont typeface="+mj-lt"/>
              <a:buAutoNum type="alphaLcPeriod"/>
            </a:pPr>
            <a:r>
              <a:rPr lang="en-US" sz="4000" dirty="0">
                <a:ea typeface="Calibri" panose="020F0502020204030204" pitchFamily="34" charset="0"/>
                <a:cs typeface="Times New Roman" panose="02020603050405020304" pitchFamily="18" charset="0"/>
              </a:rPr>
              <a:t>Qualified Engineer</a:t>
            </a:r>
          </a:p>
          <a:p>
            <a:pPr marL="342900" marR="0" lvl="0" indent="-342900">
              <a:lnSpc>
                <a:spcPct val="107000"/>
              </a:lnSpc>
              <a:spcBef>
                <a:spcPts val="0"/>
              </a:spcBef>
              <a:spcAft>
                <a:spcPts val="0"/>
              </a:spcAft>
              <a:buFont typeface="+mj-lt"/>
              <a:buAutoNum type="alphaLcPeriod"/>
            </a:pPr>
            <a:r>
              <a:rPr lang="en-US" sz="4000" dirty="0">
                <a:ea typeface="Calibri" panose="020F0502020204030204" pitchFamily="34" charset="0"/>
                <a:cs typeface="Times New Roman" panose="02020603050405020304" pitchFamily="18" charset="0"/>
              </a:rPr>
              <a:t>Competent Person</a:t>
            </a:r>
          </a:p>
          <a:p>
            <a:pPr marL="342900" marR="0" lvl="0" indent="-342900">
              <a:lnSpc>
                <a:spcPct val="107000"/>
              </a:lnSpc>
              <a:spcBef>
                <a:spcPts val="0"/>
              </a:spcBef>
              <a:spcAft>
                <a:spcPts val="0"/>
              </a:spcAft>
              <a:buFont typeface="+mj-lt"/>
              <a:buAutoNum type="alphaLcPeriod"/>
            </a:pPr>
            <a:r>
              <a:rPr lang="en-US" sz="4000" dirty="0">
                <a:ea typeface="Calibri" panose="020F0502020204030204" pitchFamily="34" charset="0"/>
                <a:cs typeface="Times New Roman" panose="02020603050405020304" pitchFamily="18" charset="0"/>
              </a:rPr>
              <a:t>Architect</a:t>
            </a:r>
          </a:p>
          <a:p>
            <a:pPr marL="342900" marR="0" lvl="0" indent="-342900">
              <a:lnSpc>
                <a:spcPct val="107000"/>
              </a:lnSpc>
              <a:spcBef>
                <a:spcPts val="0"/>
              </a:spcBef>
              <a:spcAft>
                <a:spcPts val="800"/>
              </a:spcAft>
              <a:buFont typeface="+mj-lt"/>
              <a:buAutoNum type="alphaLcPeriod"/>
            </a:pPr>
            <a:r>
              <a:rPr lang="en-US" sz="4000" dirty="0">
                <a:ea typeface="Calibri" panose="020F0502020204030204" pitchFamily="34" charset="0"/>
                <a:cs typeface="Times New Roman" panose="02020603050405020304" pitchFamily="18" charset="0"/>
              </a:rPr>
              <a:t>Employees</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61</a:t>
            </a:fld>
            <a:endParaRPr lang="en-US"/>
          </a:p>
        </p:txBody>
      </p:sp>
    </p:spTree>
    <p:extLst>
      <p:ext uri="{BB962C8B-B14F-4D97-AF65-F5344CB8AC3E}">
        <p14:creationId xmlns:p14="http://schemas.microsoft.com/office/powerpoint/2010/main" val="40927073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Post-Assessment (Q2)</a:t>
            </a:r>
            <a:endParaRPr lang="en-US" dirty="0"/>
          </a:p>
        </p:txBody>
      </p:sp>
      <p:sp>
        <p:nvSpPr>
          <p:cNvPr id="3" name="Content Placeholder 2"/>
          <p:cNvSpPr>
            <a:spLocks noGrp="1"/>
          </p:cNvSpPr>
          <p:nvPr>
            <p:ph idx="1"/>
          </p:nvPr>
        </p:nvSpPr>
        <p:spPr/>
        <p:txBody>
          <a:bodyPr/>
          <a:lstStyle/>
          <a:p>
            <a:pPr marL="0" marR="0" lvl="0" indent="0">
              <a:lnSpc>
                <a:spcPct val="107000"/>
              </a:lnSpc>
              <a:spcBef>
                <a:spcPts val="0"/>
              </a:spcBef>
              <a:spcAft>
                <a:spcPts val="0"/>
              </a:spcAft>
              <a:buNone/>
            </a:pPr>
            <a:r>
              <a:rPr lang="en-US" sz="3600" dirty="0">
                <a:ea typeface="Calibri" panose="020F0502020204030204" pitchFamily="34" charset="0"/>
                <a:cs typeface="Times New Roman" panose="02020603050405020304" pitchFamily="18" charset="0"/>
              </a:rPr>
              <a:t>2. Excavations must be inspected daily by an Authorized Person.</a:t>
            </a:r>
          </a:p>
          <a:p>
            <a:pPr marL="342900" marR="0" lvl="0" indent="-342900">
              <a:lnSpc>
                <a:spcPct val="107000"/>
              </a:lnSpc>
              <a:spcBef>
                <a:spcPts val="0"/>
              </a:spcBef>
              <a:spcAft>
                <a:spcPts val="0"/>
              </a:spcAft>
              <a:buFont typeface="+mj-lt"/>
              <a:buAutoNum type="alphaLcPeriod"/>
            </a:pPr>
            <a:r>
              <a:rPr lang="en-US" sz="3600" dirty="0">
                <a:ea typeface="Calibri" panose="020F0502020204030204" pitchFamily="34" charset="0"/>
                <a:cs typeface="Times New Roman" panose="02020603050405020304" pitchFamily="18" charset="0"/>
              </a:rPr>
              <a:t>True</a:t>
            </a:r>
          </a:p>
          <a:p>
            <a:pPr marL="342900" marR="0" lvl="0" indent="-342900">
              <a:lnSpc>
                <a:spcPct val="107000"/>
              </a:lnSpc>
              <a:spcBef>
                <a:spcPts val="0"/>
              </a:spcBef>
              <a:spcAft>
                <a:spcPts val="800"/>
              </a:spcAft>
              <a:buFont typeface="+mj-lt"/>
              <a:buAutoNum type="alphaLcPeriod"/>
            </a:pPr>
            <a:r>
              <a:rPr lang="en-US" sz="3600" dirty="0">
                <a:ea typeface="Calibri" panose="020F0502020204030204" pitchFamily="34" charset="0"/>
                <a:cs typeface="Times New Roman" panose="02020603050405020304" pitchFamily="18" charset="0"/>
              </a:rPr>
              <a:t>False</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62</a:t>
            </a:fld>
            <a:endParaRPr lang="en-US"/>
          </a:p>
        </p:txBody>
      </p:sp>
    </p:spTree>
    <p:extLst>
      <p:ext uri="{BB962C8B-B14F-4D97-AF65-F5344CB8AC3E}">
        <p14:creationId xmlns:p14="http://schemas.microsoft.com/office/powerpoint/2010/main" val="12079453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Post-Assessment (Q3)</a:t>
            </a:r>
            <a:endParaRPr lang="en-US" dirty="0"/>
          </a:p>
        </p:txBody>
      </p:sp>
      <p:sp>
        <p:nvSpPr>
          <p:cNvPr id="3" name="Content Placeholder 2"/>
          <p:cNvSpPr>
            <a:spLocks noGrp="1"/>
          </p:cNvSpPr>
          <p:nvPr>
            <p:ph idx="1"/>
          </p:nvPr>
        </p:nvSpPr>
        <p:spPr/>
        <p:txBody>
          <a:bodyPr/>
          <a:lstStyle/>
          <a:p>
            <a:pPr marL="0" marR="0" lvl="0" indent="0">
              <a:lnSpc>
                <a:spcPct val="107000"/>
              </a:lnSpc>
              <a:spcBef>
                <a:spcPts val="0"/>
              </a:spcBef>
              <a:spcAft>
                <a:spcPts val="0"/>
              </a:spcAft>
              <a:buNone/>
            </a:pPr>
            <a:r>
              <a:rPr lang="en-US" sz="3600" dirty="0">
                <a:ea typeface="Calibri" panose="020F0502020204030204" pitchFamily="34" charset="0"/>
                <a:cs typeface="Times New Roman" panose="02020603050405020304" pitchFamily="18" charset="0"/>
              </a:rPr>
              <a:t>3. A “Trench Shield”, commonly known as a “Trench Box” in the field, is an engineered system designed to protect those who are working in a trench. </a:t>
            </a:r>
          </a:p>
          <a:p>
            <a:pPr marL="0" marR="0" lvl="0" indent="0">
              <a:lnSpc>
                <a:spcPct val="107000"/>
              </a:lnSpc>
              <a:spcBef>
                <a:spcPts val="0"/>
              </a:spcBef>
              <a:spcAft>
                <a:spcPts val="0"/>
              </a:spcAft>
              <a:buNone/>
            </a:pPr>
            <a:r>
              <a:rPr lang="en-US" sz="3600" dirty="0">
                <a:ea typeface="Calibri" panose="020F0502020204030204" pitchFamily="34" charset="0"/>
                <a:cs typeface="Times New Roman" panose="02020603050405020304" pitchFamily="18" charset="0"/>
              </a:rPr>
              <a:t>a. True</a:t>
            </a:r>
          </a:p>
          <a:p>
            <a:pPr marL="0" marR="0" lvl="0" indent="0">
              <a:lnSpc>
                <a:spcPct val="107000"/>
              </a:lnSpc>
              <a:spcBef>
                <a:spcPts val="0"/>
              </a:spcBef>
              <a:spcAft>
                <a:spcPts val="800"/>
              </a:spcAft>
              <a:buNone/>
            </a:pPr>
            <a:r>
              <a:rPr lang="en-US" sz="3600" dirty="0">
                <a:ea typeface="Calibri" panose="020F0502020204030204" pitchFamily="34" charset="0"/>
                <a:cs typeface="Times New Roman" panose="02020603050405020304" pitchFamily="18" charset="0"/>
              </a:rPr>
              <a:t>b. False</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63</a:t>
            </a:fld>
            <a:endParaRPr lang="en-US"/>
          </a:p>
        </p:txBody>
      </p:sp>
    </p:spTree>
    <p:extLst>
      <p:ext uri="{BB962C8B-B14F-4D97-AF65-F5344CB8AC3E}">
        <p14:creationId xmlns:p14="http://schemas.microsoft.com/office/powerpoint/2010/main" val="42905543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Post-Assessment (Q4)</a:t>
            </a:r>
            <a:endParaRPr lang="en-US" dirty="0"/>
          </a:p>
        </p:txBody>
      </p:sp>
      <p:sp>
        <p:nvSpPr>
          <p:cNvPr id="3" name="Content Placeholder 2"/>
          <p:cNvSpPr>
            <a:spLocks noGrp="1"/>
          </p:cNvSpPr>
          <p:nvPr>
            <p:ph idx="1"/>
          </p:nvPr>
        </p:nvSpPr>
        <p:spPr/>
        <p:txBody>
          <a:bodyPr/>
          <a:lstStyle/>
          <a:p>
            <a:pPr marL="0" marR="0" lvl="0" indent="0">
              <a:lnSpc>
                <a:spcPct val="107000"/>
              </a:lnSpc>
              <a:spcBef>
                <a:spcPts val="0"/>
              </a:spcBef>
              <a:spcAft>
                <a:spcPts val="0"/>
              </a:spcAft>
              <a:buNone/>
            </a:pPr>
            <a:r>
              <a:rPr lang="en-US" sz="3600" dirty="0">
                <a:ea typeface="Calibri" panose="020F0502020204030204" pitchFamily="34" charset="0"/>
                <a:cs typeface="Times New Roman" panose="02020603050405020304" pitchFamily="18" charset="0"/>
              </a:rPr>
              <a:t>4. A Trench and an Excavation is the same thing:</a:t>
            </a:r>
          </a:p>
          <a:p>
            <a:pPr marL="342900" marR="0" lvl="0" indent="-342900">
              <a:lnSpc>
                <a:spcPct val="107000"/>
              </a:lnSpc>
              <a:spcBef>
                <a:spcPts val="0"/>
              </a:spcBef>
              <a:spcAft>
                <a:spcPts val="0"/>
              </a:spcAft>
              <a:buFont typeface="+mj-lt"/>
              <a:buAutoNum type="alphaLcPeriod"/>
            </a:pPr>
            <a:r>
              <a:rPr lang="en-US" sz="3600" dirty="0">
                <a:ea typeface="Calibri" panose="020F0502020204030204" pitchFamily="34" charset="0"/>
                <a:cs typeface="Times New Roman" panose="02020603050405020304" pitchFamily="18" charset="0"/>
              </a:rPr>
              <a:t>True</a:t>
            </a:r>
          </a:p>
          <a:p>
            <a:pPr marL="342900" marR="0" lvl="0" indent="-342900">
              <a:lnSpc>
                <a:spcPct val="107000"/>
              </a:lnSpc>
              <a:spcBef>
                <a:spcPts val="0"/>
              </a:spcBef>
              <a:spcAft>
                <a:spcPts val="800"/>
              </a:spcAft>
              <a:buFont typeface="+mj-lt"/>
              <a:buAutoNum type="alphaLcPeriod"/>
            </a:pPr>
            <a:r>
              <a:rPr lang="en-US" sz="3600" dirty="0">
                <a:ea typeface="Calibri" panose="020F0502020204030204" pitchFamily="34" charset="0"/>
                <a:cs typeface="Times New Roman" panose="02020603050405020304" pitchFamily="18" charset="0"/>
              </a:rPr>
              <a:t>False</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64</a:t>
            </a:fld>
            <a:endParaRPr lang="en-US"/>
          </a:p>
        </p:txBody>
      </p:sp>
    </p:spTree>
    <p:extLst>
      <p:ext uri="{BB962C8B-B14F-4D97-AF65-F5344CB8AC3E}">
        <p14:creationId xmlns:p14="http://schemas.microsoft.com/office/powerpoint/2010/main" val="27135213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Post-Assessment (Q5)</a:t>
            </a:r>
            <a:endParaRPr lang="en-US" dirty="0"/>
          </a:p>
        </p:txBody>
      </p:sp>
      <p:sp>
        <p:nvSpPr>
          <p:cNvPr id="3" name="Content Placeholder 2"/>
          <p:cNvSpPr>
            <a:spLocks noGrp="1"/>
          </p:cNvSpPr>
          <p:nvPr>
            <p:ph idx="1"/>
          </p:nvPr>
        </p:nvSpPr>
        <p:spPr/>
        <p:txBody>
          <a:bodyPr>
            <a:normAutofit fontScale="77500" lnSpcReduction="20000"/>
          </a:bodyPr>
          <a:lstStyle/>
          <a:p>
            <a:pPr marL="0" marR="0" lvl="0" indent="0">
              <a:lnSpc>
                <a:spcPct val="107000"/>
              </a:lnSpc>
              <a:spcBef>
                <a:spcPts val="0"/>
              </a:spcBef>
              <a:spcAft>
                <a:spcPts val="0"/>
              </a:spcAft>
              <a:buNone/>
            </a:pPr>
            <a:r>
              <a:rPr lang="en-US" sz="4400" dirty="0">
                <a:ea typeface="Calibri" panose="020F0502020204030204" pitchFamily="34" charset="0"/>
                <a:cs typeface="Times New Roman" panose="02020603050405020304" pitchFamily="18" charset="0"/>
              </a:rPr>
              <a:t>5. Excavations greater than _____ ft. shall be tested before employees enter where potentially ______________ atmospheres could reasonably exist.</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4’, Hazardous</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4’, Ambient</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6’, Hazardous</a:t>
            </a:r>
          </a:p>
          <a:p>
            <a:pPr marL="342900" marR="0" lvl="0" indent="-342900">
              <a:lnSpc>
                <a:spcPct val="107000"/>
              </a:lnSpc>
              <a:spcBef>
                <a:spcPts val="0"/>
              </a:spcBef>
              <a:spcAft>
                <a:spcPts val="800"/>
              </a:spcAft>
              <a:buFont typeface="+mj-lt"/>
              <a:buAutoNum type="alphaLcPeriod"/>
            </a:pPr>
            <a:r>
              <a:rPr lang="en-US" sz="4400" dirty="0">
                <a:ea typeface="Calibri" panose="020F0502020204030204" pitchFamily="34" charset="0"/>
                <a:cs typeface="Times New Roman" panose="02020603050405020304" pitchFamily="18" charset="0"/>
              </a:rPr>
              <a:t>6’, Ambient</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65</a:t>
            </a:fld>
            <a:endParaRPr lang="en-US"/>
          </a:p>
        </p:txBody>
      </p:sp>
    </p:spTree>
    <p:extLst>
      <p:ext uri="{BB962C8B-B14F-4D97-AF65-F5344CB8AC3E}">
        <p14:creationId xmlns:p14="http://schemas.microsoft.com/office/powerpoint/2010/main" val="27738785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Post-Assessment (Q6)</a:t>
            </a:r>
            <a:endParaRPr lang="en-US" dirty="0"/>
          </a:p>
        </p:txBody>
      </p:sp>
      <p:sp>
        <p:nvSpPr>
          <p:cNvPr id="3" name="Content Placeholder 2"/>
          <p:cNvSpPr>
            <a:spLocks noGrp="1"/>
          </p:cNvSpPr>
          <p:nvPr>
            <p:ph idx="1"/>
          </p:nvPr>
        </p:nvSpPr>
        <p:spPr/>
        <p:txBody>
          <a:bodyPr>
            <a:normAutofit fontScale="77500" lnSpcReduction="20000"/>
          </a:bodyPr>
          <a:lstStyle/>
          <a:p>
            <a:pPr marL="0" marR="0" lvl="0" indent="0">
              <a:lnSpc>
                <a:spcPct val="107000"/>
              </a:lnSpc>
              <a:spcBef>
                <a:spcPts val="0"/>
              </a:spcBef>
              <a:spcAft>
                <a:spcPts val="0"/>
              </a:spcAft>
              <a:buNone/>
            </a:pPr>
            <a:r>
              <a:rPr lang="en-US" sz="4400" dirty="0">
                <a:ea typeface="Calibri" panose="020F0502020204030204" pitchFamily="34" charset="0"/>
                <a:cs typeface="Times New Roman" panose="02020603050405020304" pitchFamily="18" charset="0"/>
              </a:rPr>
              <a:t>6. The bottom of a trench shield (trench box) should be no more than ______ ft. above the bottom of the trench or excavation?</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5’</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3’</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1’</a:t>
            </a:r>
          </a:p>
          <a:p>
            <a:pPr marL="342900" marR="0" lvl="0" indent="-342900">
              <a:lnSpc>
                <a:spcPct val="107000"/>
              </a:lnSpc>
              <a:spcBef>
                <a:spcPts val="0"/>
              </a:spcBef>
              <a:spcAft>
                <a:spcPts val="800"/>
              </a:spcAft>
              <a:buFont typeface="+mj-lt"/>
              <a:buAutoNum type="alphaLcPeriod"/>
            </a:pPr>
            <a:r>
              <a:rPr lang="en-US" sz="4400" dirty="0">
                <a:ea typeface="Calibri" panose="020F0502020204030204" pitchFamily="34" charset="0"/>
                <a:cs typeface="Times New Roman" panose="02020603050405020304" pitchFamily="18" charset="0"/>
              </a:rPr>
              <a:t>2’</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66</a:t>
            </a:fld>
            <a:endParaRPr lang="en-US"/>
          </a:p>
        </p:txBody>
      </p:sp>
    </p:spTree>
    <p:extLst>
      <p:ext uri="{BB962C8B-B14F-4D97-AF65-F5344CB8AC3E}">
        <p14:creationId xmlns:p14="http://schemas.microsoft.com/office/powerpoint/2010/main" val="1047049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Post-Assessment (Q7)</a:t>
            </a:r>
            <a:endParaRPr lang="en-US" dirty="0"/>
          </a:p>
        </p:txBody>
      </p:sp>
      <p:sp>
        <p:nvSpPr>
          <p:cNvPr id="3" name="Content Placeholder 2"/>
          <p:cNvSpPr>
            <a:spLocks noGrp="1"/>
          </p:cNvSpPr>
          <p:nvPr>
            <p:ph idx="1"/>
          </p:nvPr>
        </p:nvSpPr>
        <p:spPr/>
        <p:txBody>
          <a:bodyPr>
            <a:normAutofit fontScale="92500" lnSpcReduction="10000"/>
          </a:bodyPr>
          <a:lstStyle/>
          <a:p>
            <a:pPr marL="0" marR="0" lvl="0" indent="0">
              <a:lnSpc>
                <a:spcPct val="107000"/>
              </a:lnSpc>
              <a:spcBef>
                <a:spcPts val="0"/>
              </a:spcBef>
              <a:spcAft>
                <a:spcPts val="0"/>
              </a:spcAft>
              <a:buNone/>
            </a:pPr>
            <a:r>
              <a:rPr lang="en-US" sz="3800" dirty="0">
                <a:ea typeface="Calibri" panose="020F0502020204030204" pitchFamily="34" charset="0"/>
                <a:cs typeface="Times New Roman" panose="02020603050405020304" pitchFamily="18" charset="0"/>
              </a:rPr>
              <a:t>7. ___________ cause/causes the most deaths in excavations.</a:t>
            </a:r>
          </a:p>
          <a:p>
            <a:pPr marL="342900" marR="0" lvl="0" indent="-342900">
              <a:lnSpc>
                <a:spcPct val="107000"/>
              </a:lnSpc>
              <a:spcBef>
                <a:spcPts val="0"/>
              </a:spcBef>
              <a:spcAft>
                <a:spcPts val="0"/>
              </a:spcAft>
              <a:buFont typeface="+mj-lt"/>
              <a:buAutoNum type="alphaLcPeriod"/>
            </a:pPr>
            <a:r>
              <a:rPr lang="en-US" sz="3800" dirty="0">
                <a:ea typeface="Calibri" panose="020F0502020204030204" pitchFamily="34" charset="0"/>
                <a:cs typeface="Times New Roman" panose="02020603050405020304" pitchFamily="18" charset="0"/>
              </a:rPr>
              <a:t>Underground utilities</a:t>
            </a:r>
          </a:p>
          <a:p>
            <a:pPr marL="342900" marR="0" lvl="0" indent="-342900">
              <a:lnSpc>
                <a:spcPct val="107000"/>
              </a:lnSpc>
              <a:spcBef>
                <a:spcPts val="0"/>
              </a:spcBef>
              <a:spcAft>
                <a:spcPts val="0"/>
              </a:spcAft>
              <a:buFont typeface="+mj-lt"/>
              <a:buAutoNum type="alphaLcPeriod"/>
            </a:pPr>
            <a:r>
              <a:rPr lang="en-US" sz="3800" dirty="0">
                <a:ea typeface="Calibri" panose="020F0502020204030204" pitchFamily="34" charset="0"/>
                <a:cs typeface="Times New Roman" panose="02020603050405020304" pitchFamily="18" charset="0"/>
              </a:rPr>
              <a:t>Water accumulation</a:t>
            </a:r>
          </a:p>
          <a:p>
            <a:pPr marL="342900" marR="0" lvl="0" indent="-342900">
              <a:lnSpc>
                <a:spcPct val="107000"/>
              </a:lnSpc>
              <a:spcBef>
                <a:spcPts val="0"/>
              </a:spcBef>
              <a:spcAft>
                <a:spcPts val="0"/>
              </a:spcAft>
              <a:buFont typeface="+mj-lt"/>
              <a:buAutoNum type="alphaLcPeriod"/>
            </a:pPr>
            <a:r>
              <a:rPr lang="en-US" sz="3800" dirty="0">
                <a:ea typeface="Calibri" panose="020F0502020204030204" pitchFamily="34" charset="0"/>
                <a:cs typeface="Times New Roman" panose="02020603050405020304" pitchFamily="18" charset="0"/>
              </a:rPr>
              <a:t>Cave ins</a:t>
            </a:r>
          </a:p>
          <a:p>
            <a:pPr marL="342900" marR="0" lvl="0" indent="-342900">
              <a:lnSpc>
                <a:spcPct val="107000"/>
              </a:lnSpc>
              <a:spcBef>
                <a:spcPts val="0"/>
              </a:spcBef>
              <a:spcAft>
                <a:spcPts val="800"/>
              </a:spcAft>
              <a:buFont typeface="+mj-lt"/>
              <a:buAutoNum type="alphaLcPeriod"/>
            </a:pPr>
            <a:r>
              <a:rPr lang="en-US" sz="3800" dirty="0">
                <a:ea typeface="Calibri" panose="020F0502020204030204" pitchFamily="34" charset="0"/>
                <a:cs typeface="Times New Roman" panose="02020603050405020304" pitchFamily="18" charset="0"/>
              </a:rPr>
              <a:t>Heavy equipment</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67</a:t>
            </a:fld>
            <a:endParaRPr lang="en-US"/>
          </a:p>
        </p:txBody>
      </p:sp>
    </p:spTree>
    <p:extLst>
      <p:ext uri="{BB962C8B-B14F-4D97-AF65-F5344CB8AC3E}">
        <p14:creationId xmlns:p14="http://schemas.microsoft.com/office/powerpoint/2010/main" val="12587507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Post-Assessment (Q8)</a:t>
            </a:r>
            <a:endParaRPr lang="en-US" dirty="0"/>
          </a:p>
        </p:txBody>
      </p:sp>
      <p:sp>
        <p:nvSpPr>
          <p:cNvPr id="3" name="Content Placeholder 2"/>
          <p:cNvSpPr>
            <a:spLocks noGrp="1"/>
          </p:cNvSpPr>
          <p:nvPr>
            <p:ph idx="1"/>
          </p:nvPr>
        </p:nvSpPr>
        <p:spPr/>
        <p:txBody>
          <a:bodyPr>
            <a:normAutofit fontScale="92500"/>
          </a:bodyPr>
          <a:lstStyle/>
          <a:p>
            <a:pPr marL="0" marR="0" lvl="0" indent="0">
              <a:lnSpc>
                <a:spcPct val="107000"/>
              </a:lnSpc>
              <a:spcBef>
                <a:spcPts val="0"/>
              </a:spcBef>
              <a:spcAft>
                <a:spcPts val="0"/>
              </a:spcAft>
              <a:buNone/>
            </a:pPr>
            <a:r>
              <a:rPr lang="en-US" sz="3800" dirty="0">
                <a:ea typeface="Calibri" panose="020F0502020204030204" pitchFamily="34" charset="0"/>
                <a:cs typeface="Times New Roman" panose="02020603050405020304" pitchFamily="18" charset="0"/>
              </a:rPr>
              <a:t>8. In excavations deeper than 4’ a means of exit _________.</a:t>
            </a:r>
          </a:p>
          <a:p>
            <a:pPr marL="342900" marR="0" lvl="0" indent="-342900">
              <a:lnSpc>
                <a:spcPct val="107000"/>
              </a:lnSpc>
              <a:spcBef>
                <a:spcPts val="0"/>
              </a:spcBef>
              <a:spcAft>
                <a:spcPts val="0"/>
              </a:spcAft>
              <a:buFont typeface="+mj-lt"/>
              <a:buAutoNum type="alphaLcPeriod"/>
            </a:pPr>
            <a:r>
              <a:rPr lang="en-US" sz="3800" dirty="0">
                <a:ea typeface="Calibri" panose="020F0502020204030204" pitchFamily="34" charset="0"/>
                <a:cs typeface="Times New Roman" panose="02020603050405020304" pitchFamily="18" charset="0"/>
              </a:rPr>
              <a:t>Is not needed</a:t>
            </a:r>
          </a:p>
          <a:p>
            <a:pPr marL="342900" marR="0" lvl="0" indent="-342900">
              <a:lnSpc>
                <a:spcPct val="107000"/>
              </a:lnSpc>
              <a:spcBef>
                <a:spcPts val="0"/>
              </a:spcBef>
              <a:spcAft>
                <a:spcPts val="0"/>
              </a:spcAft>
              <a:buFont typeface="+mj-lt"/>
              <a:buAutoNum type="alphaLcPeriod"/>
            </a:pPr>
            <a:r>
              <a:rPr lang="en-US" sz="3800" dirty="0">
                <a:ea typeface="Calibri" panose="020F0502020204030204" pitchFamily="34" charset="0"/>
                <a:cs typeface="Times New Roman" panose="02020603050405020304" pitchFamily="18" charset="0"/>
              </a:rPr>
              <a:t>Must be located within 100’ of workers</a:t>
            </a:r>
          </a:p>
          <a:p>
            <a:pPr marL="342900" marR="0" lvl="0" indent="-342900">
              <a:lnSpc>
                <a:spcPct val="107000"/>
              </a:lnSpc>
              <a:spcBef>
                <a:spcPts val="0"/>
              </a:spcBef>
              <a:spcAft>
                <a:spcPts val="0"/>
              </a:spcAft>
              <a:buFont typeface="+mj-lt"/>
              <a:buAutoNum type="alphaLcPeriod"/>
            </a:pPr>
            <a:r>
              <a:rPr lang="en-US" sz="3800" dirty="0">
                <a:ea typeface="Calibri" panose="020F0502020204030204" pitchFamily="34" charset="0"/>
                <a:cs typeface="Times New Roman" panose="02020603050405020304" pitchFamily="18" charset="0"/>
              </a:rPr>
              <a:t>Must be located within 200’ of workers</a:t>
            </a:r>
          </a:p>
          <a:p>
            <a:pPr marL="342900" marR="0" lvl="0" indent="-342900">
              <a:lnSpc>
                <a:spcPct val="107000"/>
              </a:lnSpc>
              <a:spcBef>
                <a:spcPts val="0"/>
              </a:spcBef>
              <a:spcAft>
                <a:spcPts val="800"/>
              </a:spcAft>
              <a:buFont typeface="+mj-lt"/>
              <a:buAutoNum type="alphaLcPeriod"/>
            </a:pPr>
            <a:r>
              <a:rPr lang="en-US" sz="3800" dirty="0">
                <a:ea typeface="Calibri" panose="020F0502020204030204" pitchFamily="34" charset="0"/>
                <a:cs typeface="Times New Roman" panose="02020603050405020304" pitchFamily="18" charset="0"/>
              </a:rPr>
              <a:t>Must be located within 25’ of workers</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68</a:t>
            </a:fld>
            <a:endParaRPr lang="en-US"/>
          </a:p>
        </p:txBody>
      </p:sp>
    </p:spTree>
    <p:extLst>
      <p:ext uri="{BB962C8B-B14F-4D97-AF65-F5344CB8AC3E}">
        <p14:creationId xmlns:p14="http://schemas.microsoft.com/office/powerpoint/2010/main" val="11806580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Post-Assessment (Q9)</a:t>
            </a:r>
            <a:endParaRPr lang="en-US" dirty="0"/>
          </a:p>
        </p:txBody>
      </p:sp>
      <p:sp>
        <p:nvSpPr>
          <p:cNvPr id="3" name="Content Placeholder 2"/>
          <p:cNvSpPr>
            <a:spLocks noGrp="1"/>
          </p:cNvSpPr>
          <p:nvPr>
            <p:ph idx="1"/>
          </p:nvPr>
        </p:nvSpPr>
        <p:spPr/>
        <p:txBody>
          <a:bodyPr>
            <a:normAutofit fontScale="77500" lnSpcReduction="20000"/>
          </a:bodyPr>
          <a:lstStyle/>
          <a:p>
            <a:pPr marL="0" marR="0" lvl="0" indent="0">
              <a:lnSpc>
                <a:spcPct val="107000"/>
              </a:lnSpc>
              <a:spcBef>
                <a:spcPts val="0"/>
              </a:spcBef>
              <a:spcAft>
                <a:spcPts val="0"/>
              </a:spcAft>
              <a:buNone/>
            </a:pPr>
            <a:r>
              <a:rPr lang="en-US" sz="4400" dirty="0">
                <a:ea typeface="Calibri" panose="020F0502020204030204" pitchFamily="34" charset="0"/>
                <a:cs typeface="Times New Roman" panose="02020603050405020304" pitchFamily="18" charset="0"/>
              </a:rPr>
              <a:t>9. Which of the following statements is not true about Type C soil:</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If type is unknown, you should assume all soil is Type C</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If sloped, it requires an angle of 34°</a:t>
            </a:r>
          </a:p>
          <a:p>
            <a:pPr marL="342900" marR="0" lvl="0" indent="-342900">
              <a:lnSpc>
                <a:spcPct val="107000"/>
              </a:lnSpc>
              <a:spcBef>
                <a:spcPts val="0"/>
              </a:spcBef>
              <a:spcAft>
                <a:spcPts val="0"/>
              </a:spcAft>
              <a:buFont typeface="+mj-lt"/>
              <a:buAutoNum type="alphaLcPeriod"/>
            </a:pPr>
            <a:r>
              <a:rPr lang="en-US" sz="4400" dirty="0">
                <a:ea typeface="Calibri" panose="020F0502020204030204" pitchFamily="34" charset="0"/>
                <a:cs typeface="Times New Roman" panose="02020603050405020304" pitchFamily="18" charset="0"/>
              </a:rPr>
              <a:t>It can be benched</a:t>
            </a:r>
          </a:p>
          <a:p>
            <a:pPr marL="342900" marR="0" lvl="0" indent="-342900">
              <a:lnSpc>
                <a:spcPct val="107000"/>
              </a:lnSpc>
              <a:spcBef>
                <a:spcPts val="0"/>
              </a:spcBef>
              <a:spcAft>
                <a:spcPts val="800"/>
              </a:spcAft>
              <a:buFont typeface="+mj-lt"/>
              <a:buAutoNum type="alphaLcPeriod"/>
            </a:pPr>
            <a:r>
              <a:rPr lang="en-US" sz="4400" dirty="0">
                <a:ea typeface="Calibri" panose="020F0502020204030204" pitchFamily="34" charset="0"/>
                <a:cs typeface="Times New Roman" panose="02020603050405020304" pitchFamily="18" charset="0"/>
              </a:rPr>
              <a:t>Type C soil is usually very loose and prone to cave in</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69</a:t>
            </a:fld>
            <a:endParaRPr lang="en-US"/>
          </a:p>
        </p:txBody>
      </p:sp>
    </p:spTree>
    <p:extLst>
      <p:ext uri="{BB962C8B-B14F-4D97-AF65-F5344CB8AC3E}">
        <p14:creationId xmlns:p14="http://schemas.microsoft.com/office/powerpoint/2010/main" val="347158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Pre-Assessment (Q1)</a:t>
            </a:r>
            <a:endParaRPr lang="en-US" dirty="0"/>
          </a:p>
        </p:txBody>
      </p:sp>
      <p:sp>
        <p:nvSpPr>
          <p:cNvPr id="3" name="Content Placeholder 2"/>
          <p:cNvSpPr>
            <a:spLocks noGrp="1"/>
          </p:cNvSpPr>
          <p:nvPr>
            <p:ph idx="1"/>
          </p:nvPr>
        </p:nvSpPr>
        <p:spPr/>
        <p:txBody>
          <a:bodyPr>
            <a:normAutofit fontScale="85000" lnSpcReduction="10000"/>
          </a:bodyPr>
          <a:lstStyle/>
          <a:p>
            <a:pPr marL="342900" marR="0" lvl="0" indent="-342900">
              <a:lnSpc>
                <a:spcPct val="107000"/>
              </a:lnSpc>
              <a:spcBef>
                <a:spcPts val="0"/>
              </a:spcBef>
              <a:spcAft>
                <a:spcPts val="0"/>
              </a:spcAft>
              <a:buFont typeface="+mj-lt"/>
              <a:buAutoNum type="arabicPeriod"/>
            </a:pPr>
            <a:r>
              <a:rPr lang="en-US" sz="4000" dirty="0">
                <a:ea typeface="Calibri" panose="020F0502020204030204" pitchFamily="34" charset="0"/>
                <a:cs typeface="Times New Roman" panose="02020603050405020304" pitchFamily="18" charset="0"/>
              </a:rPr>
              <a:t>Structural ramps used solely by employees as a means of access and egress from excavations shall be designed by a:</a:t>
            </a:r>
          </a:p>
          <a:p>
            <a:pPr marL="342900" marR="0" lvl="0" indent="-342900">
              <a:lnSpc>
                <a:spcPct val="107000"/>
              </a:lnSpc>
              <a:spcBef>
                <a:spcPts val="0"/>
              </a:spcBef>
              <a:spcAft>
                <a:spcPts val="0"/>
              </a:spcAft>
              <a:buFont typeface="+mj-lt"/>
              <a:buAutoNum type="alphaLcPeriod"/>
            </a:pPr>
            <a:r>
              <a:rPr lang="en-US" sz="4000" dirty="0">
                <a:ea typeface="Calibri" panose="020F0502020204030204" pitchFamily="34" charset="0"/>
                <a:cs typeface="Times New Roman" panose="02020603050405020304" pitchFamily="18" charset="0"/>
              </a:rPr>
              <a:t>Qualified Engineer</a:t>
            </a:r>
          </a:p>
          <a:p>
            <a:pPr marL="342900" marR="0" lvl="0" indent="-342900">
              <a:lnSpc>
                <a:spcPct val="107000"/>
              </a:lnSpc>
              <a:spcBef>
                <a:spcPts val="0"/>
              </a:spcBef>
              <a:spcAft>
                <a:spcPts val="0"/>
              </a:spcAft>
              <a:buFont typeface="+mj-lt"/>
              <a:buAutoNum type="alphaLcPeriod"/>
            </a:pPr>
            <a:r>
              <a:rPr lang="en-US" sz="4000" dirty="0">
                <a:ea typeface="Calibri" panose="020F0502020204030204" pitchFamily="34" charset="0"/>
                <a:cs typeface="Times New Roman" panose="02020603050405020304" pitchFamily="18" charset="0"/>
              </a:rPr>
              <a:t>Competent Person</a:t>
            </a:r>
          </a:p>
          <a:p>
            <a:pPr marL="342900" marR="0" lvl="0" indent="-342900">
              <a:lnSpc>
                <a:spcPct val="107000"/>
              </a:lnSpc>
              <a:spcBef>
                <a:spcPts val="0"/>
              </a:spcBef>
              <a:spcAft>
                <a:spcPts val="0"/>
              </a:spcAft>
              <a:buFont typeface="+mj-lt"/>
              <a:buAutoNum type="alphaLcPeriod"/>
            </a:pPr>
            <a:r>
              <a:rPr lang="en-US" sz="4000" dirty="0">
                <a:ea typeface="Calibri" panose="020F0502020204030204" pitchFamily="34" charset="0"/>
                <a:cs typeface="Times New Roman" panose="02020603050405020304" pitchFamily="18" charset="0"/>
              </a:rPr>
              <a:t>Architect</a:t>
            </a:r>
          </a:p>
          <a:p>
            <a:pPr marL="342900" marR="0" lvl="0" indent="-342900">
              <a:lnSpc>
                <a:spcPct val="107000"/>
              </a:lnSpc>
              <a:spcBef>
                <a:spcPts val="0"/>
              </a:spcBef>
              <a:spcAft>
                <a:spcPts val="800"/>
              </a:spcAft>
              <a:buFont typeface="+mj-lt"/>
              <a:buAutoNum type="alphaLcPeriod"/>
            </a:pPr>
            <a:r>
              <a:rPr lang="en-US" sz="4000" dirty="0">
                <a:ea typeface="Calibri" panose="020F0502020204030204" pitchFamily="34" charset="0"/>
                <a:cs typeface="Times New Roman" panose="02020603050405020304" pitchFamily="18" charset="0"/>
              </a:rPr>
              <a:t>Employees</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7</a:t>
            </a:fld>
            <a:endParaRPr lang="en-US"/>
          </a:p>
        </p:txBody>
      </p:sp>
    </p:spTree>
    <p:extLst>
      <p:ext uri="{BB962C8B-B14F-4D97-AF65-F5344CB8AC3E}">
        <p14:creationId xmlns:p14="http://schemas.microsoft.com/office/powerpoint/2010/main" val="29639845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Post-Assessment (Q10)</a:t>
            </a:r>
            <a:endParaRPr lang="en-US" dirty="0"/>
          </a:p>
        </p:txBody>
      </p:sp>
      <p:sp>
        <p:nvSpPr>
          <p:cNvPr id="3" name="Content Placeholder 2"/>
          <p:cNvSpPr>
            <a:spLocks noGrp="1"/>
          </p:cNvSpPr>
          <p:nvPr>
            <p:ph idx="1"/>
          </p:nvPr>
        </p:nvSpPr>
        <p:spPr/>
        <p:txBody>
          <a:bodyPr>
            <a:normAutofit fontScale="85000" lnSpcReduction="20000"/>
          </a:bodyPr>
          <a:lstStyle/>
          <a:p>
            <a:pPr marL="0" marR="0" lvl="0" indent="0">
              <a:lnSpc>
                <a:spcPct val="107000"/>
              </a:lnSpc>
              <a:spcBef>
                <a:spcPts val="0"/>
              </a:spcBef>
              <a:spcAft>
                <a:spcPts val="0"/>
              </a:spcAft>
              <a:buNone/>
            </a:pPr>
            <a:r>
              <a:rPr lang="en-US" sz="4200" dirty="0">
                <a:ea typeface="Calibri" panose="020F0502020204030204" pitchFamily="34" charset="0"/>
                <a:cs typeface="Times New Roman" panose="02020603050405020304" pitchFamily="18" charset="0"/>
              </a:rPr>
              <a:t>10. ______________ involves angling back the material in a continuous plane.</a:t>
            </a:r>
          </a:p>
          <a:p>
            <a:pPr marL="342900" marR="0" lvl="0" indent="-342900">
              <a:lnSpc>
                <a:spcPct val="107000"/>
              </a:lnSpc>
              <a:spcBef>
                <a:spcPts val="0"/>
              </a:spcBef>
              <a:spcAft>
                <a:spcPts val="0"/>
              </a:spcAft>
              <a:buFont typeface="+mj-lt"/>
              <a:buAutoNum type="alphaLcPeriod"/>
            </a:pPr>
            <a:r>
              <a:rPr lang="en-US" sz="4200" dirty="0">
                <a:ea typeface="Calibri" panose="020F0502020204030204" pitchFamily="34" charset="0"/>
                <a:cs typeface="Times New Roman" panose="02020603050405020304" pitchFamily="18" charset="0"/>
              </a:rPr>
              <a:t>Shoring</a:t>
            </a:r>
          </a:p>
          <a:p>
            <a:pPr marL="342900" marR="0" lvl="0" indent="-342900">
              <a:lnSpc>
                <a:spcPct val="107000"/>
              </a:lnSpc>
              <a:spcBef>
                <a:spcPts val="0"/>
              </a:spcBef>
              <a:spcAft>
                <a:spcPts val="0"/>
              </a:spcAft>
              <a:buFont typeface="+mj-lt"/>
              <a:buAutoNum type="alphaLcPeriod"/>
            </a:pPr>
            <a:r>
              <a:rPr lang="en-US" sz="4200" dirty="0">
                <a:ea typeface="Calibri" panose="020F0502020204030204" pitchFamily="34" charset="0"/>
                <a:cs typeface="Times New Roman" panose="02020603050405020304" pitchFamily="18" charset="0"/>
              </a:rPr>
              <a:t>Shielding</a:t>
            </a:r>
          </a:p>
          <a:p>
            <a:pPr marL="342900" marR="0" lvl="0" indent="-342900">
              <a:lnSpc>
                <a:spcPct val="107000"/>
              </a:lnSpc>
              <a:spcBef>
                <a:spcPts val="0"/>
              </a:spcBef>
              <a:spcAft>
                <a:spcPts val="0"/>
              </a:spcAft>
              <a:buFont typeface="+mj-lt"/>
              <a:buAutoNum type="alphaLcPeriod"/>
            </a:pPr>
            <a:r>
              <a:rPr lang="en-US" sz="4200" dirty="0">
                <a:ea typeface="Calibri" panose="020F0502020204030204" pitchFamily="34" charset="0"/>
                <a:cs typeface="Times New Roman" panose="02020603050405020304" pitchFamily="18" charset="0"/>
              </a:rPr>
              <a:t>Sloping</a:t>
            </a:r>
          </a:p>
          <a:p>
            <a:pPr marL="342900" marR="0" lvl="0" indent="-342900">
              <a:lnSpc>
                <a:spcPct val="107000"/>
              </a:lnSpc>
              <a:spcBef>
                <a:spcPts val="0"/>
              </a:spcBef>
              <a:spcAft>
                <a:spcPts val="800"/>
              </a:spcAft>
              <a:buFont typeface="+mj-lt"/>
              <a:buAutoNum type="alphaLcPeriod"/>
            </a:pPr>
            <a:r>
              <a:rPr lang="en-US" sz="4200" dirty="0">
                <a:ea typeface="Calibri" panose="020F0502020204030204" pitchFamily="34" charset="0"/>
                <a:cs typeface="Times New Roman" panose="02020603050405020304" pitchFamily="18" charset="0"/>
              </a:rPr>
              <a:t>Benching</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70</a:t>
            </a:fld>
            <a:endParaRPr lang="en-US"/>
          </a:p>
        </p:txBody>
      </p:sp>
    </p:spTree>
    <p:extLst>
      <p:ext uri="{BB962C8B-B14F-4D97-AF65-F5344CB8AC3E}">
        <p14:creationId xmlns:p14="http://schemas.microsoft.com/office/powerpoint/2010/main" val="848020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References</a:t>
            </a:r>
          </a:p>
        </p:txBody>
      </p:sp>
      <p:sp>
        <p:nvSpPr>
          <p:cNvPr id="5" name="Content Placeholder 4">
            <a:extLst>
              <a:ext uri="{FF2B5EF4-FFF2-40B4-BE49-F238E27FC236}">
                <a16:creationId xmlns:a16="http://schemas.microsoft.com/office/drawing/2014/main" id="{0DA62E46-72B8-4D0B-A5A6-3EEAD6C4C2D4}"/>
              </a:ext>
            </a:extLst>
          </p:cNvPr>
          <p:cNvSpPr>
            <a:spLocks noGrp="1"/>
          </p:cNvSpPr>
          <p:nvPr>
            <p:ph idx="1"/>
          </p:nvPr>
        </p:nvSpPr>
        <p:spPr/>
        <p:txBody>
          <a:bodyPr>
            <a:normAutofit fontScale="55000" lnSpcReduction="20000"/>
          </a:bodyPr>
          <a:lstStyle/>
          <a:p>
            <a:pPr marL="0" indent="0">
              <a:buNone/>
            </a:pPr>
            <a:r>
              <a:rPr lang="en-US" dirty="0"/>
              <a:t>WeeklySafety.com, Excavation Safety-</a:t>
            </a:r>
            <a:r>
              <a:rPr lang="en-US" u="sng" dirty="0">
                <a:hlinkClick r:id="rId2"/>
              </a:rPr>
              <a:t>https://weeklysafety.com/topic-categories/excavation-safety</a:t>
            </a:r>
            <a:endParaRPr lang="en-US" dirty="0"/>
          </a:p>
          <a:p>
            <a:pPr marL="0" indent="0">
              <a:buNone/>
            </a:pPr>
            <a:r>
              <a:rPr lang="en-US" dirty="0"/>
              <a:t> </a:t>
            </a:r>
          </a:p>
          <a:p>
            <a:pPr marL="0" indent="0">
              <a:buNone/>
            </a:pPr>
            <a:r>
              <a:rPr lang="en-US" dirty="0"/>
              <a:t>Occupational Safety &amp; Health Administration(OSHA), Trenching &amp; Excavation Hazards &amp; Solutions-</a:t>
            </a:r>
            <a:r>
              <a:rPr lang="en-US" u="sng" dirty="0">
                <a:hlinkClick r:id="rId3"/>
              </a:rPr>
              <a:t>https://www.osha.gov/SLTC/trenchingexcavation/solutions.html</a:t>
            </a:r>
            <a:r>
              <a:rPr lang="en-US" dirty="0"/>
              <a:t> </a:t>
            </a:r>
          </a:p>
          <a:p>
            <a:pPr marL="0" indent="0">
              <a:buNone/>
            </a:pPr>
            <a:r>
              <a:rPr lang="en-US" dirty="0"/>
              <a:t> </a:t>
            </a:r>
          </a:p>
          <a:p>
            <a:pPr marL="0" indent="0">
              <a:buNone/>
            </a:pPr>
            <a:r>
              <a:rPr lang="en-US" dirty="0"/>
              <a:t>OSHA, Worker Safety Series-</a:t>
            </a:r>
            <a:r>
              <a:rPr lang="en-US" u="sng" dirty="0">
                <a:hlinkClick r:id="rId4"/>
              </a:rPr>
              <a:t>https://www.osha.gov/Publications/OSHA3252/3252.html</a:t>
            </a:r>
            <a:r>
              <a:rPr lang="en-US" dirty="0"/>
              <a:t> </a:t>
            </a:r>
          </a:p>
          <a:p>
            <a:pPr marL="0" indent="0">
              <a:buNone/>
            </a:pPr>
            <a:endParaRPr lang="en-US" dirty="0"/>
          </a:p>
          <a:p>
            <a:pPr marL="0" indent="0">
              <a:buNone/>
            </a:pPr>
            <a:r>
              <a:rPr lang="en-US" dirty="0"/>
              <a:t>OSHA Regulations, 1926.650-</a:t>
            </a:r>
            <a:r>
              <a:rPr lang="en-US" u="sng" dirty="0">
                <a:hlinkClick r:id="rId5"/>
              </a:rPr>
              <a:t>https://www.osha.gov/laws-regs/regulations/standardnumber/1926</a:t>
            </a:r>
            <a:r>
              <a:rPr lang="en-US" dirty="0"/>
              <a:t> </a:t>
            </a:r>
          </a:p>
          <a:p>
            <a:endParaRPr lang="en-US" dirty="0"/>
          </a:p>
        </p:txBody>
      </p:sp>
      <p:sp>
        <p:nvSpPr>
          <p:cNvPr id="3" name="Slide Number Placeholder 2">
            <a:extLst>
              <a:ext uri="{FF2B5EF4-FFF2-40B4-BE49-F238E27FC236}">
                <a16:creationId xmlns:a16="http://schemas.microsoft.com/office/drawing/2014/main" id="{D431B844-5534-4DE3-A10D-BB89763AF045}"/>
              </a:ext>
            </a:extLst>
          </p:cNvPr>
          <p:cNvSpPr>
            <a:spLocks noGrp="1"/>
          </p:cNvSpPr>
          <p:nvPr>
            <p:ph type="sldNum" sz="quarter" idx="12"/>
          </p:nvPr>
        </p:nvSpPr>
        <p:spPr/>
        <p:txBody>
          <a:bodyPr/>
          <a:lstStyle/>
          <a:p>
            <a:fld id="{5E779C6D-2D3D-407B-ABDD-AB2C83943F7F}" type="slidenum">
              <a:rPr lang="en-US" smtClean="0"/>
              <a:t>71</a:t>
            </a:fld>
            <a:endParaRPr lang="en-US"/>
          </a:p>
        </p:txBody>
      </p:sp>
    </p:spTree>
    <p:extLst>
      <p:ext uri="{BB962C8B-B14F-4D97-AF65-F5344CB8AC3E}">
        <p14:creationId xmlns:p14="http://schemas.microsoft.com/office/powerpoint/2010/main" val="341809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Pre-Assessment (Q2)</a:t>
            </a:r>
            <a:endParaRPr lang="en-US" dirty="0"/>
          </a:p>
        </p:txBody>
      </p:sp>
      <p:sp>
        <p:nvSpPr>
          <p:cNvPr id="3" name="Content Placeholder 2"/>
          <p:cNvSpPr>
            <a:spLocks noGrp="1"/>
          </p:cNvSpPr>
          <p:nvPr>
            <p:ph idx="1"/>
          </p:nvPr>
        </p:nvSpPr>
        <p:spPr/>
        <p:txBody>
          <a:bodyPr/>
          <a:lstStyle/>
          <a:p>
            <a:pPr marL="0" marR="0" lvl="0" indent="0">
              <a:lnSpc>
                <a:spcPct val="107000"/>
              </a:lnSpc>
              <a:spcBef>
                <a:spcPts val="0"/>
              </a:spcBef>
              <a:spcAft>
                <a:spcPts val="0"/>
              </a:spcAft>
              <a:buNone/>
            </a:pPr>
            <a:r>
              <a:rPr lang="en-US" sz="3600" dirty="0">
                <a:ea typeface="Calibri" panose="020F0502020204030204" pitchFamily="34" charset="0"/>
                <a:cs typeface="Times New Roman" panose="02020603050405020304" pitchFamily="18" charset="0"/>
              </a:rPr>
              <a:t>2. Excavations must be inspected daily by an Authorized Person.</a:t>
            </a:r>
          </a:p>
          <a:p>
            <a:pPr marL="342900" marR="0" lvl="0" indent="-342900">
              <a:lnSpc>
                <a:spcPct val="107000"/>
              </a:lnSpc>
              <a:spcBef>
                <a:spcPts val="0"/>
              </a:spcBef>
              <a:spcAft>
                <a:spcPts val="0"/>
              </a:spcAft>
              <a:buFont typeface="+mj-lt"/>
              <a:buAutoNum type="alphaLcPeriod"/>
            </a:pPr>
            <a:r>
              <a:rPr lang="en-US" sz="3600" dirty="0">
                <a:ea typeface="Calibri" panose="020F0502020204030204" pitchFamily="34" charset="0"/>
                <a:cs typeface="Times New Roman" panose="02020603050405020304" pitchFamily="18" charset="0"/>
              </a:rPr>
              <a:t>True</a:t>
            </a:r>
          </a:p>
          <a:p>
            <a:pPr marL="342900" marR="0" lvl="0" indent="-342900">
              <a:lnSpc>
                <a:spcPct val="107000"/>
              </a:lnSpc>
              <a:spcBef>
                <a:spcPts val="0"/>
              </a:spcBef>
              <a:spcAft>
                <a:spcPts val="800"/>
              </a:spcAft>
              <a:buFont typeface="+mj-lt"/>
              <a:buAutoNum type="alphaLcPeriod"/>
            </a:pPr>
            <a:r>
              <a:rPr lang="en-US" sz="3600" dirty="0">
                <a:ea typeface="Calibri" panose="020F0502020204030204" pitchFamily="34" charset="0"/>
                <a:cs typeface="Times New Roman" panose="02020603050405020304" pitchFamily="18" charset="0"/>
              </a:rPr>
              <a:t>False</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8</a:t>
            </a:fld>
            <a:endParaRPr lang="en-US"/>
          </a:p>
        </p:txBody>
      </p:sp>
    </p:spTree>
    <p:extLst>
      <p:ext uri="{BB962C8B-B14F-4D97-AF65-F5344CB8AC3E}">
        <p14:creationId xmlns:p14="http://schemas.microsoft.com/office/powerpoint/2010/main" val="30505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Pre-Assessment (Q3)</a:t>
            </a:r>
            <a:endParaRPr lang="en-US" dirty="0"/>
          </a:p>
        </p:txBody>
      </p:sp>
      <p:sp>
        <p:nvSpPr>
          <p:cNvPr id="3" name="Content Placeholder 2"/>
          <p:cNvSpPr>
            <a:spLocks noGrp="1"/>
          </p:cNvSpPr>
          <p:nvPr>
            <p:ph idx="1"/>
          </p:nvPr>
        </p:nvSpPr>
        <p:spPr/>
        <p:txBody>
          <a:bodyPr/>
          <a:lstStyle/>
          <a:p>
            <a:pPr marL="0" marR="0" lvl="0" indent="0">
              <a:lnSpc>
                <a:spcPct val="107000"/>
              </a:lnSpc>
              <a:spcBef>
                <a:spcPts val="0"/>
              </a:spcBef>
              <a:spcAft>
                <a:spcPts val="0"/>
              </a:spcAft>
              <a:buNone/>
            </a:pPr>
            <a:r>
              <a:rPr lang="en-US" sz="3600" dirty="0">
                <a:ea typeface="Calibri" panose="020F0502020204030204" pitchFamily="34" charset="0"/>
                <a:cs typeface="Times New Roman" panose="02020603050405020304" pitchFamily="18" charset="0"/>
              </a:rPr>
              <a:t>3. A “Trench Shield”, commonly known as a “Trench Box” in the field, is an engineered system designed to protect those who are working in a trench. </a:t>
            </a:r>
          </a:p>
          <a:p>
            <a:pPr marL="0" marR="0" lvl="0" indent="0">
              <a:lnSpc>
                <a:spcPct val="107000"/>
              </a:lnSpc>
              <a:spcBef>
                <a:spcPts val="0"/>
              </a:spcBef>
              <a:spcAft>
                <a:spcPts val="0"/>
              </a:spcAft>
              <a:buNone/>
            </a:pPr>
            <a:r>
              <a:rPr lang="en-US" sz="3600" dirty="0">
                <a:ea typeface="Calibri" panose="020F0502020204030204" pitchFamily="34" charset="0"/>
                <a:cs typeface="Times New Roman" panose="02020603050405020304" pitchFamily="18" charset="0"/>
              </a:rPr>
              <a:t>a. True</a:t>
            </a:r>
          </a:p>
          <a:p>
            <a:pPr marL="0" marR="0" lvl="0" indent="0">
              <a:lnSpc>
                <a:spcPct val="107000"/>
              </a:lnSpc>
              <a:spcBef>
                <a:spcPts val="0"/>
              </a:spcBef>
              <a:spcAft>
                <a:spcPts val="800"/>
              </a:spcAft>
              <a:buNone/>
            </a:pPr>
            <a:r>
              <a:rPr lang="en-US" sz="3600" dirty="0">
                <a:ea typeface="Calibri" panose="020F0502020204030204" pitchFamily="34" charset="0"/>
                <a:cs typeface="Times New Roman" panose="02020603050405020304" pitchFamily="18" charset="0"/>
              </a:rPr>
              <a:t>b. False</a:t>
            </a:r>
          </a:p>
          <a:p>
            <a:endParaRPr lang="en-US" dirty="0"/>
          </a:p>
        </p:txBody>
      </p:sp>
      <p:sp>
        <p:nvSpPr>
          <p:cNvPr id="4" name="Slide Number Placeholder 3"/>
          <p:cNvSpPr>
            <a:spLocks noGrp="1"/>
          </p:cNvSpPr>
          <p:nvPr>
            <p:ph type="sldNum" sz="quarter" idx="12"/>
          </p:nvPr>
        </p:nvSpPr>
        <p:spPr/>
        <p:txBody>
          <a:bodyPr/>
          <a:lstStyle/>
          <a:p>
            <a:fld id="{5E779C6D-2D3D-407B-ABDD-AB2C83943F7F}" type="slidenum">
              <a:rPr lang="en-US" smtClean="0"/>
              <a:t>9</a:t>
            </a:fld>
            <a:endParaRPr lang="en-US"/>
          </a:p>
        </p:txBody>
      </p:sp>
    </p:spTree>
    <p:extLst>
      <p:ext uri="{BB962C8B-B14F-4D97-AF65-F5344CB8AC3E}">
        <p14:creationId xmlns:p14="http://schemas.microsoft.com/office/powerpoint/2010/main" val="2042272558"/>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2" id="{145B7FB4-AD62-4ABD-A10C-F54D28D08290}" vid="{80591991-01CB-40A7-BBF3-E4942708B2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14138</TotalTime>
  <Words>5295</Words>
  <Application>Microsoft Office PowerPoint</Application>
  <PresentationFormat>Widescreen</PresentationFormat>
  <Paragraphs>719</Paragraphs>
  <Slides>71</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Arial Black</vt:lpstr>
      <vt:lpstr>Calibri</vt:lpstr>
      <vt:lpstr>Tahoma</vt:lpstr>
      <vt:lpstr>Times New Roman</vt:lpstr>
      <vt:lpstr>Theme2</vt:lpstr>
      <vt:lpstr>Introduction to Trenches &amp; Excavations  University of Cincinnati  Department of Environmental and Public Health Sciences</vt:lpstr>
      <vt:lpstr>Disclaimer</vt:lpstr>
      <vt:lpstr>Introduction</vt:lpstr>
      <vt:lpstr>Learning Objectives</vt:lpstr>
      <vt:lpstr>Learning Objectives</vt:lpstr>
      <vt:lpstr>Let’s Test Our Knowledge</vt:lpstr>
      <vt:lpstr>Pre-Assessment (Q1)</vt:lpstr>
      <vt:lpstr>Pre-Assessment (Q2)</vt:lpstr>
      <vt:lpstr>Pre-Assessment (Q3)</vt:lpstr>
      <vt:lpstr>Pre-Assessment (Q4)</vt:lpstr>
      <vt:lpstr>Pre-Assessment (Q5)</vt:lpstr>
      <vt:lpstr>Pre-Assessment (Q6)</vt:lpstr>
      <vt:lpstr>Pre-Assessment (Q7)</vt:lpstr>
      <vt:lpstr>Pre-Assessment (Q8)</vt:lpstr>
      <vt:lpstr>Pre-Assessment (Q9)</vt:lpstr>
      <vt:lpstr>Pre-Assessment (Q10)</vt:lpstr>
      <vt:lpstr>Worker Duties</vt:lpstr>
      <vt:lpstr>Worker Rights</vt:lpstr>
      <vt:lpstr>Worker Rights</vt:lpstr>
      <vt:lpstr>Worker Rights</vt:lpstr>
      <vt:lpstr>Definition</vt:lpstr>
      <vt:lpstr>Example</vt:lpstr>
      <vt:lpstr>Hazards Identified within the Photo</vt:lpstr>
      <vt:lpstr>Definition</vt:lpstr>
      <vt:lpstr>Examples</vt:lpstr>
      <vt:lpstr>Definition</vt:lpstr>
      <vt:lpstr>Example</vt:lpstr>
      <vt:lpstr>Definition</vt:lpstr>
      <vt:lpstr>Definition</vt:lpstr>
      <vt:lpstr>Examples</vt:lpstr>
      <vt:lpstr>Statistics &amp; Data</vt:lpstr>
      <vt:lpstr>Statistics &amp; Data</vt:lpstr>
      <vt:lpstr>Statistics &amp; Data</vt:lpstr>
      <vt:lpstr>Statistics &amp; Data</vt:lpstr>
      <vt:lpstr>Statistics &amp; Data</vt:lpstr>
      <vt:lpstr>Common Hazards</vt:lpstr>
      <vt:lpstr>Common Hazards</vt:lpstr>
      <vt:lpstr>Common Hazards</vt:lpstr>
      <vt:lpstr>Common Hazards</vt:lpstr>
      <vt:lpstr>Common Hazards</vt:lpstr>
      <vt:lpstr>Common Hazards</vt:lpstr>
      <vt:lpstr>Avoiding Hazards</vt:lpstr>
      <vt:lpstr>Avoiding Hazards</vt:lpstr>
      <vt:lpstr>Avoiding Hazards</vt:lpstr>
      <vt:lpstr>Avoiding Hazards</vt:lpstr>
      <vt:lpstr>Avoiding Hazards</vt:lpstr>
      <vt:lpstr>Hazards Identified within the Photo</vt:lpstr>
      <vt:lpstr>Avoiding Hazards</vt:lpstr>
      <vt:lpstr>Hazards Identified within the Photo</vt:lpstr>
      <vt:lpstr>Cave-in Protection</vt:lpstr>
      <vt:lpstr>Cave-in Protection Maximum Allowable Slopes</vt:lpstr>
      <vt:lpstr>Cave-in Protection</vt:lpstr>
      <vt:lpstr>Cave-in Protection</vt:lpstr>
      <vt:lpstr>Cave-in Protection</vt:lpstr>
      <vt:lpstr>Cave-in Protection</vt:lpstr>
      <vt:lpstr>Responsibilities and Benefits</vt:lpstr>
      <vt:lpstr>Responsibilities and Benefits</vt:lpstr>
      <vt:lpstr>Review</vt:lpstr>
      <vt:lpstr>Review</vt:lpstr>
      <vt:lpstr>Let’s Test Our Knowledge</vt:lpstr>
      <vt:lpstr>Post-Assessment (Q1)</vt:lpstr>
      <vt:lpstr>Post-Assessment (Q2)</vt:lpstr>
      <vt:lpstr>Post-Assessment (Q3)</vt:lpstr>
      <vt:lpstr>Post-Assessment (Q4)</vt:lpstr>
      <vt:lpstr>Post-Assessment (Q5)</vt:lpstr>
      <vt:lpstr>Post-Assessment (Q6)</vt:lpstr>
      <vt:lpstr>Post-Assessment (Q7)</vt:lpstr>
      <vt:lpstr>Post-Assessment (Q8)</vt:lpstr>
      <vt:lpstr>Post-Assessment (Q9)</vt:lpstr>
      <vt:lpstr>Post-Assessment (Q10)</vt:lpstr>
      <vt:lpstr>References</vt:lpstr>
    </vt:vector>
  </TitlesOfParts>
  <Company>APTIM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Guzzardo, Jeffrey</dc:creator>
  <cp:lastModifiedBy>Workman, Brandon (workmabn)</cp:lastModifiedBy>
  <cp:revision>203</cp:revision>
  <cp:lastPrinted>2019-05-28T13:32:01Z</cp:lastPrinted>
  <dcterms:created xsi:type="dcterms:W3CDTF">2019-05-20T14:47:58Z</dcterms:created>
  <dcterms:modified xsi:type="dcterms:W3CDTF">2023-02-06T19:36:58Z</dcterms:modified>
</cp:coreProperties>
</file>