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42.jpg" ContentType="image/jpg"/>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image43.jpg" ContentType="image/jpg"/>
  <Override PartName="/ppt/media/image45.jpg" ContentType="image/jpg"/>
  <Override PartName="/ppt/media/image46.jpg" ContentType="image/jpg"/>
  <Override PartName="/ppt/notesSlides/notesSlide15.xml" ContentType="application/vnd.openxmlformats-officedocument.presentationml.notesSlide+xml"/>
  <Override PartName="/ppt/media/image47.jpg" ContentType="image/jpg"/>
  <Override PartName="/ppt/notesSlides/notesSlide16.xml" ContentType="application/vnd.openxmlformats-officedocument.presentationml.notesSlide+xml"/>
  <Override PartName="/ppt/media/image48.jpg" ContentType="image/jpg"/>
  <Override PartName="/ppt/notesSlides/notesSlide17.xml" ContentType="application/vnd.openxmlformats-officedocument.presentationml.notesSlide+xml"/>
  <Override PartName="/ppt/media/image49.jpg" ContentType="image/jpg"/>
  <Override PartName="/ppt/media/image50.jpg" ContentType="image/jpg"/>
  <Override PartName="/ppt/media/image51.jpg" ContentType="image/jpg"/>
  <Override PartName="/ppt/media/image52.jpg" ContentType="image/jpg"/>
  <Override PartName="/ppt/media/image53.jpg" ContentType="image/jpg"/>
  <Override PartName="/ppt/media/image54.jpg" ContentType="image/jpg"/>
  <Override PartName="/ppt/media/image55.jpg" ContentType="image/jpg"/>
  <Override PartName="/ppt/media/image56.jpg" ContentType="image/jpg"/>
  <Override PartName="/ppt/media/image57.jpg" ContentType="image/jpg"/>
  <Override PartName="/ppt/media/image58.jpg" ContentType="image/jpg"/>
  <Override PartName="/ppt/media/image59.jpg" ContentType="image/jpg"/>
  <Override PartName="/ppt/media/image60.jpg" ContentType="image/jpg"/>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media/image61.jpg" ContentType="image/jpg"/>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852" r:id="rId2"/>
    <p:sldMasterId id="2147483864" r:id="rId3"/>
    <p:sldMasterId id="2147483876" r:id="rId4"/>
    <p:sldMasterId id="2147483828" r:id="rId5"/>
    <p:sldMasterId id="2147483840" r:id="rId6"/>
    <p:sldMasterId id="2147483891" r:id="rId7"/>
  </p:sldMasterIdLst>
  <p:notesMasterIdLst>
    <p:notesMasterId r:id="rId61"/>
  </p:notesMasterIdLst>
  <p:handoutMasterIdLst>
    <p:handoutMasterId r:id="rId62"/>
  </p:handoutMasterIdLst>
  <p:sldIdLst>
    <p:sldId id="332" r:id="rId8"/>
    <p:sldId id="268" r:id="rId9"/>
    <p:sldId id="311" r:id="rId10"/>
    <p:sldId id="312" r:id="rId11"/>
    <p:sldId id="297" r:id="rId12"/>
    <p:sldId id="313" r:id="rId13"/>
    <p:sldId id="271" r:id="rId14"/>
    <p:sldId id="309" r:id="rId15"/>
    <p:sldId id="314" r:id="rId16"/>
    <p:sldId id="315" r:id="rId17"/>
    <p:sldId id="334" r:id="rId18"/>
    <p:sldId id="316" r:id="rId19"/>
    <p:sldId id="273" r:id="rId20"/>
    <p:sldId id="274" r:id="rId21"/>
    <p:sldId id="278" r:id="rId22"/>
    <p:sldId id="302" r:id="rId23"/>
    <p:sldId id="310" r:id="rId24"/>
    <p:sldId id="303" r:id="rId25"/>
    <p:sldId id="281" r:id="rId26"/>
    <p:sldId id="329" r:id="rId27"/>
    <p:sldId id="330" r:id="rId28"/>
    <p:sldId id="331" r:id="rId29"/>
    <p:sldId id="282" r:id="rId30"/>
    <p:sldId id="317" r:id="rId31"/>
    <p:sldId id="318" r:id="rId32"/>
    <p:sldId id="304" r:id="rId33"/>
    <p:sldId id="256" r:id="rId34"/>
    <p:sldId id="257" r:id="rId35"/>
    <p:sldId id="258" r:id="rId36"/>
    <p:sldId id="259" r:id="rId37"/>
    <p:sldId id="260" r:id="rId38"/>
    <p:sldId id="261" r:id="rId39"/>
    <p:sldId id="262" r:id="rId40"/>
    <p:sldId id="263" r:id="rId41"/>
    <p:sldId id="264" r:id="rId42"/>
    <p:sldId id="265" r:id="rId43"/>
    <p:sldId id="266" r:id="rId44"/>
    <p:sldId id="267" r:id="rId45"/>
    <p:sldId id="320" r:id="rId46"/>
    <p:sldId id="269" r:id="rId47"/>
    <p:sldId id="270" r:id="rId48"/>
    <p:sldId id="321" r:id="rId49"/>
    <p:sldId id="272" r:id="rId50"/>
    <p:sldId id="322" r:id="rId51"/>
    <p:sldId id="323" r:id="rId52"/>
    <p:sldId id="275" r:id="rId53"/>
    <p:sldId id="276" r:id="rId54"/>
    <p:sldId id="324" r:id="rId55"/>
    <p:sldId id="325" r:id="rId56"/>
    <p:sldId id="326" r:id="rId57"/>
    <p:sldId id="327" r:id="rId58"/>
    <p:sldId id="328" r:id="rId59"/>
    <p:sldId id="319" r:id="rId60"/>
  </p:sldIdLst>
  <p:sldSz cx="9144000" cy="6858000" type="screen4x3"/>
  <p:notesSz cx="7077075" cy="9363075"/>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12"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2"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2"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2"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2" charset="-128"/>
        <a:cs typeface="+mn-cs"/>
      </a:defRPr>
    </a:lvl5pPr>
    <a:lvl6pPr marL="2286000" algn="l" defTabSz="914400" rtl="0" eaLnBrk="1" latinLnBrk="0" hangingPunct="1">
      <a:defRPr kern="1200">
        <a:solidFill>
          <a:schemeClr val="tx1"/>
        </a:solidFill>
        <a:latin typeface="Arial" charset="0"/>
        <a:ea typeface="ＭＳ Ｐゴシック" pitchFamily="-112" charset="-128"/>
        <a:cs typeface="+mn-cs"/>
      </a:defRPr>
    </a:lvl6pPr>
    <a:lvl7pPr marL="2743200" algn="l" defTabSz="914400" rtl="0" eaLnBrk="1" latinLnBrk="0" hangingPunct="1">
      <a:defRPr kern="1200">
        <a:solidFill>
          <a:schemeClr val="tx1"/>
        </a:solidFill>
        <a:latin typeface="Arial" charset="0"/>
        <a:ea typeface="ＭＳ Ｐゴシック" pitchFamily="-112" charset="-128"/>
        <a:cs typeface="+mn-cs"/>
      </a:defRPr>
    </a:lvl7pPr>
    <a:lvl8pPr marL="3200400" algn="l" defTabSz="914400" rtl="0" eaLnBrk="1" latinLnBrk="0" hangingPunct="1">
      <a:defRPr kern="1200">
        <a:solidFill>
          <a:schemeClr val="tx1"/>
        </a:solidFill>
        <a:latin typeface="Arial" charset="0"/>
        <a:ea typeface="ＭＳ Ｐゴシック" pitchFamily="-112" charset="-128"/>
        <a:cs typeface="+mn-cs"/>
      </a:defRPr>
    </a:lvl8pPr>
    <a:lvl9pPr marL="3657600" algn="l" defTabSz="914400" rtl="0" eaLnBrk="1" latinLnBrk="0" hangingPunct="1">
      <a:defRPr kern="1200">
        <a:solidFill>
          <a:schemeClr val="tx1"/>
        </a:solidFill>
        <a:latin typeface="Arial" charset="0"/>
        <a:ea typeface="ＭＳ Ｐゴシック" pitchFamily="-112"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144">
          <p15:clr>
            <a:srgbClr val="A4A3A4"/>
          </p15:clr>
        </p15:guide>
        <p15:guide id="4" pos="5664">
          <p15:clr>
            <a:srgbClr val="A4A3A4"/>
          </p15:clr>
        </p15:guide>
      </p15:sldGuideLst>
    </p:ext>
    <p:ext uri="{2D200454-40CA-4A62-9FC3-DE9A4176ACB9}">
      <p15:notesGuideLst xmlns:p15="http://schemas.microsoft.com/office/powerpoint/2012/main">
        <p15:guide id="1" orient="horz" pos="2945" userDrawn="1">
          <p15:clr>
            <a:srgbClr val="A4A3A4"/>
          </p15:clr>
        </p15:guide>
        <p15:guide id="2" pos="2247" userDrawn="1">
          <p15:clr>
            <a:srgbClr val="A4A3A4"/>
          </p15:clr>
        </p15:guide>
        <p15:guide id="3" orient="horz" pos="2949" userDrawn="1">
          <p15:clr>
            <a:srgbClr val="A4A3A4"/>
          </p15:clr>
        </p15:guide>
        <p15:guide id="4" pos="223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202F"/>
    <a:srgbClr val="F8F7F8"/>
    <a:srgbClr val="B2BAC5"/>
    <a:srgbClr val="EBEBEB"/>
    <a:srgbClr val="122A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3"/>
    <p:restoredTop sz="87407" autoAdjust="0"/>
  </p:normalViewPr>
  <p:slideViewPr>
    <p:cSldViewPr snapToObjects="1">
      <p:cViewPr varScale="1">
        <p:scale>
          <a:sx n="61" d="100"/>
          <a:sy n="61" d="100"/>
        </p:scale>
        <p:origin x="1048" y="44"/>
      </p:cViewPr>
      <p:guideLst>
        <p:guide orient="horz" pos="2160"/>
        <p:guide pos="2880"/>
        <p:guide pos="144"/>
        <p:guide pos="5664"/>
      </p:guideLst>
    </p:cSldViewPr>
  </p:slideViewPr>
  <p:notesTextViewPr>
    <p:cViewPr>
      <p:scale>
        <a:sx n="100" d="100"/>
        <a:sy n="100" d="100"/>
      </p:scale>
      <p:origin x="0" y="0"/>
    </p:cViewPr>
  </p:notesTextViewPr>
  <p:sorterViewPr>
    <p:cViewPr>
      <p:scale>
        <a:sx n="100" d="100"/>
        <a:sy n="100" d="100"/>
      </p:scale>
      <p:origin x="0" y="-2982"/>
    </p:cViewPr>
  </p:sorterViewPr>
  <p:notesViewPr>
    <p:cSldViewPr snapToObjects="1">
      <p:cViewPr varScale="1">
        <p:scale>
          <a:sx n="83" d="100"/>
          <a:sy n="83" d="100"/>
        </p:scale>
        <p:origin x="-1992" y="-72"/>
      </p:cViewPr>
      <p:guideLst>
        <p:guide orient="horz" pos="2945"/>
        <p:guide pos="2247"/>
        <p:guide orient="horz" pos="2949"/>
        <p:guide pos="223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charts/_rels/chart1.xml.rels><?xml version="1.0" encoding="UTF-8" standalone="yes"?>
<Relationships xmlns="http://schemas.openxmlformats.org/package/2006/relationships"><Relationship Id="rId3" Type="http://schemas.openxmlformats.org/officeDocument/2006/relationships/oleObject" Target="file:///\\comfs1.uc.edu\UCCI\Share\UCCI_Share\Finance\A-%20Strategy%20and%20Goals\Goal%20II%20Infrastructure%20of%20CTO%20and%20Accruals\Lofrgen%20ppt.xls"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100" baseline="0">
                <a:solidFill>
                  <a:schemeClr val="lt1">
                    <a:lumMod val="95000"/>
                  </a:schemeClr>
                </a:solidFill>
                <a:effectLst/>
                <a:latin typeface="+mn-lt"/>
                <a:ea typeface="+mn-ea"/>
                <a:cs typeface="+mn-cs"/>
              </a:defRPr>
            </a:pPr>
            <a:r>
              <a:rPr lang="en-US" sz="1800">
                <a:effectLst/>
              </a:rPr>
              <a:t>UCCI Clinical Trial Office </a:t>
            </a:r>
          </a:p>
          <a:p>
            <a:pPr>
              <a:defRPr sz="1800">
                <a:effectLst/>
              </a:defRPr>
            </a:pPr>
            <a:r>
              <a:rPr lang="en-US" sz="1800">
                <a:effectLst/>
              </a:rPr>
              <a:t>Interventional Clinical Trial Accrual Totals</a:t>
            </a:r>
          </a:p>
        </c:rich>
      </c:tx>
      <c:overlay val="0"/>
      <c:spPr>
        <a:noFill/>
        <a:ln>
          <a:noFill/>
        </a:ln>
        <a:effectLst/>
      </c:spPr>
      <c:txPr>
        <a:bodyPr rot="0" spcFirstLastPara="1" vertOverflow="ellipsis" vert="horz" wrap="square" anchor="ctr" anchorCtr="1"/>
        <a:lstStyle/>
        <a:p>
          <a:pPr>
            <a:defRPr sz="1800" b="1" i="0" u="none" strike="noStrike" kern="1200" spc="100" baseline="0">
              <a:solidFill>
                <a:schemeClr val="lt1">
                  <a:lumMod val="95000"/>
                </a:schemeClr>
              </a:solidFill>
              <a:effectLst/>
              <a:latin typeface="+mn-lt"/>
              <a:ea typeface="+mn-ea"/>
              <a:cs typeface="+mn-cs"/>
            </a:defRPr>
          </a:pPr>
          <a:endParaRPr lang="en-US"/>
        </a:p>
      </c:txPr>
    </c:title>
    <c:autoTitleDeleted val="0"/>
    <c:plotArea>
      <c:layout>
        <c:manualLayout>
          <c:layoutTarget val="inner"/>
          <c:xMode val="edge"/>
          <c:yMode val="edge"/>
          <c:x val="5.8389529574254501E-2"/>
          <c:y val="0.19482672753976102"/>
          <c:w val="0.91889118244186663"/>
          <c:h val="0.55014820886657256"/>
        </c:manualLayout>
      </c:layout>
      <c:barChart>
        <c:barDir val="col"/>
        <c:grouping val="clustered"/>
        <c:varyColors val="0"/>
        <c:ser>
          <c:idx val="0"/>
          <c:order val="0"/>
          <c:tx>
            <c:strRef>
              <c:f>'Goal Summary v4'!$AH$59</c:f>
              <c:strCache>
                <c:ptCount val="1"/>
                <c:pt idx="0">
                  <c:v>Total Accrual</c:v>
                </c:pt>
              </c:strCache>
            </c:strRef>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multiLvlStrRef>
              <c:f>'Goal Summary v4'!$AF$75:$AG$86</c:f>
              <c:multiLvlStrCache>
                <c:ptCount val="12"/>
                <c:lvl>
                  <c:pt idx="0">
                    <c:v>Oct</c:v>
                  </c:pt>
                  <c:pt idx="1">
                    <c:v>Nov</c:v>
                  </c:pt>
                  <c:pt idx="2">
                    <c:v>Dec</c:v>
                  </c:pt>
                  <c:pt idx="3">
                    <c:v>Jan</c:v>
                  </c:pt>
                  <c:pt idx="4">
                    <c:v>Feb</c:v>
                  </c:pt>
                  <c:pt idx="5">
                    <c:v>Mar</c:v>
                  </c:pt>
                  <c:pt idx="6">
                    <c:v>Apr</c:v>
                  </c:pt>
                  <c:pt idx="7">
                    <c:v>May</c:v>
                  </c:pt>
                  <c:pt idx="8">
                    <c:v>June</c:v>
                  </c:pt>
                  <c:pt idx="9">
                    <c:v>July</c:v>
                  </c:pt>
                  <c:pt idx="10">
                    <c:v>Aug</c:v>
                  </c:pt>
                  <c:pt idx="11">
                    <c:v>Sept</c:v>
                  </c:pt>
                </c:lvl>
                <c:lvl>
                  <c:pt idx="0">
                    <c:v>FY18</c:v>
                  </c:pt>
                  <c:pt idx="9">
                    <c:v>FY19</c:v>
                  </c:pt>
                </c:lvl>
              </c:multiLvlStrCache>
            </c:multiLvlStrRef>
          </c:cat>
          <c:val>
            <c:numRef>
              <c:f>'Goal Summary v4'!$AH$75:$AH$86</c:f>
              <c:numCache>
                <c:formatCode>0</c:formatCode>
                <c:ptCount val="12"/>
                <c:pt idx="0">
                  <c:v>16</c:v>
                </c:pt>
                <c:pt idx="1">
                  <c:v>12</c:v>
                </c:pt>
                <c:pt idx="2">
                  <c:v>14</c:v>
                </c:pt>
                <c:pt idx="3">
                  <c:v>17</c:v>
                </c:pt>
                <c:pt idx="4">
                  <c:v>13</c:v>
                </c:pt>
                <c:pt idx="5">
                  <c:v>17</c:v>
                </c:pt>
                <c:pt idx="6">
                  <c:v>7</c:v>
                </c:pt>
                <c:pt idx="7">
                  <c:v>10</c:v>
                </c:pt>
                <c:pt idx="8">
                  <c:v>14</c:v>
                </c:pt>
                <c:pt idx="9">
                  <c:v>19</c:v>
                </c:pt>
                <c:pt idx="10">
                  <c:v>24</c:v>
                </c:pt>
                <c:pt idx="11">
                  <c:v>40</c:v>
                </c:pt>
              </c:numCache>
            </c:numRef>
          </c:val>
          <c:extLst>
            <c:ext xmlns:c16="http://schemas.microsoft.com/office/drawing/2014/chart" uri="{C3380CC4-5D6E-409C-BE32-E72D297353CC}">
              <c16:uniqueId val="{00000000-683D-4479-A988-65799023C809}"/>
            </c:ext>
          </c:extLst>
        </c:ser>
        <c:ser>
          <c:idx val="1"/>
          <c:order val="1"/>
          <c:tx>
            <c:strRef>
              <c:f>'Goal Summary v4'!$AI$59</c:f>
              <c:strCache>
                <c:ptCount val="1"/>
                <c:pt idx="0">
                  <c:v>Monthly Target to reach 7% accrual
</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9"/>
            <c:invertIfNegative val="0"/>
            <c:bubble3D val="0"/>
            <c:extLst>
              <c:ext xmlns:c16="http://schemas.microsoft.com/office/drawing/2014/chart" uri="{C3380CC4-5D6E-409C-BE32-E72D297353CC}">
                <c16:uniqueId val="{00000000-BCCB-4334-A384-E2EF137D8C5D}"/>
              </c:ext>
            </c:extLst>
          </c:dPt>
          <c:dPt>
            <c:idx val="10"/>
            <c:invertIfNegative val="0"/>
            <c:bubble3D val="0"/>
            <c:extLst>
              <c:ext xmlns:c16="http://schemas.microsoft.com/office/drawing/2014/chart" uri="{C3380CC4-5D6E-409C-BE32-E72D297353CC}">
                <c16:uniqueId val="{00000001-BCCB-4334-A384-E2EF137D8C5D}"/>
              </c:ext>
            </c:extLst>
          </c:dPt>
          <c:dPt>
            <c:idx val="11"/>
            <c:invertIfNegative val="0"/>
            <c:bubble3D val="0"/>
            <c:extLst>
              <c:ext xmlns:c16="http://schemas.microsoft.com/office/drawing/2014/chart" uri="{C3380CC4-5D6E-409C-BE32-E72D297353CC}">
                <c16:uniqueId val="{00000002-BCCB-4334-A384-E2EF137D8C5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multiLvlStrRef>
              <c:f>'Goal Summary v4'!$AF$75:$AG$86</c:f>
              <c:multiLvlStrCache>
                <c:ptCount val="12"/>
                <c:lvl>
                  <c:pt idx="0">
                    <c:v>Oct</c:v>
                  </c:pt>
                  <c:pt idx="1">
                    <c:v>Nov</c:v>
                  </c:pt>
                  <c:pt idx="2">
                    <c:v>Dec</c:v>
                  </c:pt>
                  <c:pt idx="3">
                    <c:v>Jan</c:v>
                  </c:pt>
                  <c:pt idx="4">
                    <c:v>Feb</c:v>
                  </c:pt>
                  <c:pt idx="5">
                    <c:v>Mar</c:v>
                  </c:pt>
                  <c:pt idx="6">
                    <c:v>Apr</c:v>
                  </c:pt>
                  <c:pt idx="7">
                    <c:v>May</c:v>
                  </c:pt>
                  <c:pt idx="8">
                    <c:v>June</c:v>
                  </c:pt>
                  <c:pt idx="9">
                    <c:v>July</c:v>
                  </c:pt>
                  <c:pt idx="10">
                    <c:v>Aug</c:v>
                  </c:pt>
                  <c:pt idx="11">
                    <c:v>Sept</c:v>
                  </c:pt>
                </c:lvl>
                <c:lvl>
                  <c:pt idx="0">
                    <c:v>FY18</c:v>
                  </c:pt>
                  <c:pt idx="9">
                    <c:v>FY19</c:v>
                  </c:pt>
                </c:lvl>
              </c:multiLvlStrCache>
            </c:multiLvlStrRef>
          </c:cat>
          <c:val>
            <c:numRef>
              <c:f>'Goal Summary v4'!$AI$75:$AI$86</c:f>
              <c:numCache>
                <c:formatCode>General</c:formatCode>
                <c:ptCount val="12"/>
                <c:pt idx="9">
                  <c:v>16</c:v>
                </c:pt>
                <c:pt idx="10">
                  <c:v>16</c:v>
                </c:pt>
                <c:pt idx="11">
                  <c:v>16</c:v>
                </c:pt>
              </c:numCache>
            </c:numRef>
          </c:val>
          <c:extLst>
            <c:ext xmlns:c16="http://schemas.microsoft.com/office/drawing/2014/chart" uri="{C3380CC4-5D6E-409C-BE32-E72D297353CC}">
              <c16:uniqueId val="{00000001-683D-4479-A988-65799023C809}"/>
            </c:ext>
          </c:extLst>
        </c:ser>
        <c:dLbls>
          <c:showLegendKey val="0"/>
          <c:showVal val="0"/>
          <c:showCatName val="0"/>
          <c:showSerName val="0"/>
          <c:showPercent val="0"/>
          <c:showBubbleSize val="0"/>
        </c:dLbls>
        <c:gapWidth val="100"/>
        <c:overlap val="-24"/>
        <c:axId val="848050960"/>
        <c:axId val="1"/>
      </c:barChart>
      <c:catAx>
        <c:axId val="84805096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848050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2" tIns="46966" rIns="93932" bIns="46966" rtlCol="0"/>
          <a:lstStyle>
            <a:lvl1pPr algn="l">
              <a:defRPr sz="1200"/>
            </a:lvl1pPr>
          </a:lstStyle>
          <a:p>
            <a:endParaRPr lang="en-US"/>
          </a:p>
        </p:txBody>
      </p:sp>
      <p:sp>
        <p:nvSpPr>
          <p:cNvPr id="3" name="Date Placeholder 2"/>
          <p:cNvSpPr>
            <a:spLocks noGrp="1"/>
          </p:cNvSpPr>
          <p:nvPr>
            <p:ph type="dt" sz="quarter" idx="1"/>
          </p:nvPr>
        </p:nvSpPr>
        <p:spPr>
          <a:xfrm>
            <a:off x="4008706" y="0"/>
            <a:ext cx="3066733" cy="468154"/>
          </a:xfrm>
          <a:prstGeom prst="rect">
            <a:avLst/>
          </a:prstGeom>
        </p:spPr>
        <p:txBody>
          <a:bodyPr vert="horz" lIns="93932" tIns="46966" rIns="93932" bIns="46966" rtlCol="0"/>
          <a:lstStyle>
            <a:lvl1pPr algn="r">
              <a:defRPr sz="1200"/>
            </a:lvl1pPr>
          </a:lstStyle>
          <a:p>
            <a:fld id="{11B1DE39-3D28-4617-A91C-0C7016A1F8AA}" type="datetimeFigureOut">
              <a:rPr lang="en-US" smtClean="0"/>
              <a:t>8/26/2020</a:t>
            </a:fld>
            <a:endParaRPr lang="en-US"/>
          </a:p>
        </p:txBody>
      </p:sp>
      <p:sp>
        <p:nvSpPr>
          <p:cNvPr id="4" name="Footer Placeholder 3"/>
          <p:cNvSpPr>
            <a:spLocks noGrp="1"/>
          </p:cNvSpPr>
          <p:nvPr>
            <p:ph type="ftr" sz="quarter" idx="2"/>
          </p:nvPr>
        </p:nvSpPr>
        <p:spPr>
          <a:xfrm>
            <a:off x="0" y="8893298"/>
            <a:ext cx="3066733" cy="468154"/>
          </a:xfrm>
          <a:prstGeom prst="rect">
            <a:avLst/>
          </a:prstGeom>
        </p:spPr>
        <p:txBody>
          <a:bodyPr vert="horz" lIns="93932" tIns="46966" rIns="93932" bIns="46966" rtlCol="0" anchor="b"/>
          <a:lstStyle>
            <a:lvl1pPr algn="l">
              <a:defRPr sz="1200"/>
            </a:lvl1pPr>
          </a:lstStyle>
          <a:p>
            <a:endParaRPr lang="en-US"/>
          </a:p>
        </p:txBody>
      </p:sp>
      <p:sp>
        <p:nvSpPr>
          <p:cNvPr id="5" name="Slide Number Placeholder 4"/>
          <p:cNvSpPr>
            <a:spLocks noGrp="1"/>
          </p:cNvSpPr>
          <p:nvPr>
            <p:ph type="sldNum" sz="quarter" idx="3"/>
          </p:nvPr>
        </p:nvSpPr>
        <p:spPr>
          <a:xfrm>
            <a:off x="4008706" y="8893298"/>
            <a:ext cx="3066733" cy="468154"/>
          </a:xfrm>
          <a:prstGeom prst="rect">
            <a:avLst/>
          </a:prstGeom>
        </p:spPr>
        <p:txBody>
          <a:bodyPr vert="horz" lIns="93932" tIns="46966" rIns="93932" bIns="46966" rtlCol="0" anchor="b"/>
          <a:lstStyle>
            <a:lvl1pPr algn="r">
              <a:defRPr sz="1200"/>
            </a:lvl1pPr>
          </a:lstStyle>
          <a:p>
            <a:fld id="{47821F6E-04F1-4E24-9391-A78EF8D73370}" type="slidenum">
              <a:rPr lang="en-US" smtClean="0"/>
              <a:t>‹#›</a:t>
            </a:fld>
            <a:endParaRPr lang="en-US"/>
          </a:p>
        </p:txBody>
      </p:sp>
    </p:spTree>
    <p:extLst>
      <p:ext uri="{BB962C8B-B14F-4D97-AF65-F5344CB8AC3E}">
        <p14:creationId xmlns:p14="http://schemas.microsoft.com/office/powerpoint/2010/main" val="1712556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2" tIns="46966" rIns="93932" bIns="46966" rtlCol="0"/>
          <a:lstStyle>
            <a:lvl1pPr algn="l">
              <a:defRPr sz="1200"/>
            </a:lvl1pPr>
          </a:lstStyle>
          <a:p>
            <a:endParaRPr lang="en-US"/>
          </a:p>
        </p:txBody>
      </p:sp>
      <p:sp>
        <p:nvSpPr>
          <p:cNvPr id="3" name="Date Placeholder 2"/>
          <p:cNvSpPr>
            <a:spLocks noGrp="1"/>
          </p:cNvSpPr>
          <p:nvPr>
            <p:ph type="dt" idx="1"/>
          </p:nvPr>
        </p:nvSpPr>
        <p:spPr>
          <a:xfrm>
            <a:off x="4008706" y="0"/>
            <a:ext cx="3066733" cy="468154"/>
          </a:xfrm>
          <a:prstGeom prst="rect">
            <a:avLst/>
          </a:prstGeom>
        </p:spPr>
        <p:txBody>
          <a:bodyPr vert="horz" lIns="93932" tIns="46966" rIns="93932" bIns="46966" rtlCol="0"/>
          <a:lstStyle>
            <a:lvl1pPr algn="r">
              <a:defRPr sz="1200"/>
            </a:lvl1pPr>
          </a:lstStyle>
          <a:p>
            <a:fld id="{59A7C997-691E-4D38-9748-63A39C8B1B61}" type="datetimeFigureOut">
              <a:rPr lang="en-US" smtClean="0"/>
              <a:t>8/26/2020</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2" tIns="46966" rIns="93932" bIns="46966" rtlCol="0" anchor="ctr"/>
          <a:lstStyle/>
          <a:p>
            <a:endParaRPr lang="en-US"/>
          </a:p>
        </p:txBody>
      </p:sp>
      <p:sp>
        <p:nvSpPr>
          <p:cNvPr id="5" name="Notes Placeholder 4"/>
          <p:cNvSpPr>
            <a:spLocks noGrp="1"/>
          </p:cNvSpPr>
          <p:nvPr>
            <p:ph type="body" sz="quarter" idx="3"/>
          </p:nvPr>
        </p:nvSpPr>
        <p:spPr>
          <a:xfrm>
            <a:off x="707708" y="4447462"/>
            <a:ext cx="5661660" cy="4213384"/>
          </a:xfrm>
          <a:prstGeom prst="rect">
            <a:avLst/>
          </a:prstGeom>
        </p:spPr>
        <p:txBody>
          <a:bodyPr vert="horz" lIns="93932" tIns="46966" rIns="93932" bIns="4696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8"/>
            <a:ext cx="3066733" cy="468154"/>
          </a:xfrm>
          <a:prstGeom prst="rect">
            <a:avLst/>
          </a:prstGeom>
        </p:spPr>
        <p:txBody>
          <a:bodyPr vert="horz" lIns="93932" tIns="46966" rIns="93932" bIns="46966" rtlCol="0" anchor="b"/>
          <a:lstStyle>
            <a:lvl1pPr algn="l">
              <a:defRPr sz="1200"/>
            </a:lvl1pPr>
          </a:lstStyle>
          <a:p>
            <a:endParaRPr lang="en-US"/>
          </a:p>
        </p:txBody>
      </p:sp>
      <p:sp>
        <p:nvSpPr>
          <p:cNvPr id="7" name="Slide Number Placeholder 6"/>
          <p:cNvSpPr>
            <a:spLocks noGrp="1"/>
          </p:cNvSpPr>
          <p:nvPr>
            <p:ph type="sldNum" sz="quarter" idx="5"/>
          </p:nvPr>
        </p:nvSpPr>
        <p:spPr>
          <a:xfrm>
            <a:off x="4008706" y="8893298"/>
            <a:ext cx="3066733" cy="468154"/>
          </a:xfrm>
          <a:prstGeom prst="rect">
            <a:avLst/>
          </a:prstGeom>
        </p:spPr>
        <p:txBody>
          <a:bodyPr vert="horz" lIns="93932" tIns="46966" rIns="93932" bIns="46966" rtlCol="0" anchor="b"/>
          <a:lstStyle>
            <a:lvl1pPr algn="r">
              <a:defRPr sz="1200"/>
            </a:lvl1pPr>
          </a:lstStyle>
          <a:p>
            <a:fld id="{B3071360-8DDC-4EA5-9D93-9E691C03DBDF}" type="slidenum">
              <a:rPr lang="en-US" smtClean="0"/>
              <a:t>‹#›</a:t>
            </a:fld>
            <a:endParaRPr lang="en-US"/>
          </a:p>
        </p:txBody>
      </p:sp>
    </p:spTree>
    <p:extLst>
      <p:ext uri="{BB962C8B-B14F-4D97-AF65-F5344CB8AC3E}">
        <p14:creationId xmlns:p14="http://schemas.microsoft.com/office/powerpoint/2010/main" val="2229211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24D0152-B932-4070-B48D-BB2D4F92562D}" type="slidenum">
              <a:rPr lang="en-US" smtClean="0"/>
              <a:pPr eaLnBrk="1" hangingPunct="1"/>
              <a:t>3</a:t>
            </a:fld>
            <a:endParaRPr lang="en-US"/>
          </a:p>
        </p:txBody>
      </p:sp>
    </p:spTree>
    <p:extLst>
      <p:ext uri="{BB962C8B-B14F-4D97-AF65-F5344CB8AC3E}">
        <p14:creationId xmlns:p14="http://schemas.microsoft.com/office/powerpoint/2010/main" val="3330201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61BD6F-C8B4-417D-9C86-1EAAECA5D06E}" type="slidenum">
              <a:rPr lang="en-US" smtClean="0"/>
              <a:pPr/>
              <a:t>25</a:t>
            </a:fld>
            <a:endParaRPr lang="en-US"/>
          </a:p>
        </p:txBody>
      </p:sp>
    </p:spTree>
    <p:extLst>
      <p:ext uri="{BB962C8B-B14F-4D97-AF65-F5344CB8AC3E}">
        <p14:creationId xmlns:p14="http://schemas.microsoft.com/office/powerpoint/2010/main" val="304428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208923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419451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769745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180182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143278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180217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601783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907741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765307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24D0152-B932-4070-B48D-BB2D4F92562D}" type="slidenum">
              <a:rPr lang="en-US" smtClean="0"/>
              <a:pPr eaLnBrk="1" hangingPunct="1"/>
              <a:t>6</a:t>
            </a:fld>
            <a:endParaRPr lang="en-US"/>
          </a:p>
        </p:txBody>
      </p:sp>
    </p:spTree>
    <p:extLst>
      <p:ext uri="{BB962C8B-B14F-4D97-AF65-F5344CB8AC3E}">
        <p14:creationId xmlns:p14="http://schemas.microsoft.com/office/powerpoint/2010/main" val="21888366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717076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822737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679832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078159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1746071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8492059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1334169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8837104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5735542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061826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I2b2=informatics for integrating biology to bedside</a:t>
            </a:r>
          </a:p>
        </p:txBody>
      </p:sp>
      <p:sp>
        <p:nvSpPr>
          <p:cNvPr id="4" name="Slide Number Placeholder 3"/>
          <p:cNvSpPr>
            <a:spLocks noGrp="1"/>
          </p:cNvSpPr>
          <p:nvPr>
            <p:ph type="sldNum" sz="quarter" idx="10"/>
          </p:nvPr>
        </p:nvSpPr>
        <p:spPr/>
        <p:txBody>
          <a:bodyPr/>
          <a:lstStyle/>
          <a:p>
            <a:fld id="{6561BD6F-C8B4-417D-9C86-1EAAECA5D06E}" type="slidenum">
              <a:rPr lang="en-US" smtClean="0"/>
              <a:pPr/>
              <a:t>9</a:t>
            </a:fld>
            <a:endParaRPr lang="en-US"/>
          </a:p>
        </p:txBody>
      </p:sp>
    </p:spTree>
    <p:extLst>
      <p:ext uri="{BB962C8B-B14F-4D97-AF65-F5344CB8AC3E}">
        <p14:creationId xmlns:p14="http://schemas.microsoft.com/office/powerpoint/2010/main" val="26672043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8437554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8778951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61BD6F-C8B4-417D-9C86-1EAAECA5D06E}" type="slidenum">
              <a:rPr lang="en-US" smtClean="0"/>
              <a:pPr/>
              <a:t>53</a:t>
            </a:fld>
            <a:endParaRPr lang="en-US"/>
          </a:p>
        </p:txBody>
      </p:sp>
    </p:spTree>
    <p:extLst>
      <p:ext uri="{BB962C8B-B14F-4D97-AF65-F5344CB8AC3E}">
        <p14:creationId xmlns:p14="http://schemas.microsoft.com/office/powerpoint/2010/main" val="3360908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KL2 = mentored career development award. Can only</a:t>
            </a:r>
            <a:r>
              <a:rPr lang="en-US" baseline="0" dirty="0"/>
              <a:t> be disaggregated from a U54 application</a:t>
            </a:r>
            <a:endParaRPr lang="en-US" dirty="0"/>
          </a:p>
        </p:txBody>
      </p:sp>
      <p:sp>
        <p:nvSpPr>
          <p:cNvPr id="4" name="Slide Number Placeholder 3"/>
          <p:cNvSpPr>
            <a:spLocks noGrp="1"/>
          </p:cNvSpPr>
          <p:nvPr>
            <p:ph type="sldNum" sz="quarter" idx="10"/>
          </p:nvPr>
        </p:nvSpPr>
        <p:spPr/>
        <p:txBody>
          <a:bodyPr/>
          <a:lstStyle/>
          <a:p>
            <a:fld id="{6561BD6F-C8B4-417D-9C86-1EAAECA5D06E}" type="slidenum">
              <a:rPr lang="en-US" smtClean="0"/>
              <a:pPr/>
              <a:t>10</a:t>
            </a:fld>
            <a:endParaRPr lang="en-US"/>
          </a:p>
        </p:txBody>
      </p:sp>
    </p:spTree>
    <p:extLst>
      <p:ext uri="{BB962C8B-B14F-4D97-AF65-F5344CB8AC3E}">
        <p14:creationId xmlns:p14="http://schemas.microsoft.com/office/powerpoint/2010/main" val="3237292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KL2 = mentored career development award. Can only</a:t>
            </a:r>
            <a:r>
              <a:rPr lang="en-US" baseline="0" dirty="0"/>
              <a:t> be disaggregated from a U54 application</a:t>
            </a:r>
            <a:endParaRPr lang="en-US" dirty="0"/>
          </a:p>
        </p:txBody>
      </p:sp>
      <p:sp>
        <p:nvSpPr>
          <p:cNvPr id="4" name="Slide Number Placeholder 3"/>
          <p:cNvSpPr>
            <a:spLocks noGrp="1"/>
          </p:cNvSpPr>
          <p:nvPr>
            <p:ph type="sldNum" sz="quarter" idx="10"/>
          </p:nvPr>
        </p:nvSpPr>
        <p:spPr/>
        <p:txBody>
          <a:bodyPr/>
          <a:lstStyle/>
          <a:p>
            <a:fld id="{6561BD6F-C8B4-417D-9C86-1EAAECA5D06E}" type="slidenum">
              <a:rPr lang="en-US" smtClean="0"/>
              <a:pPr/>
              <a:t>11</a:t>
            </a:fld>
            <a:endParaRPr lang="en-US"/>
          </a:p>
        </p:txBody>
      </p:sp>
    </p:spTree>
    <p:extLst>
      <p:ext uri="{BB962C8B-B14F-4D97-AF65-F5344CB8AC3E}">
        <p14:creationId xmlns:p14="http://schemas.microsoft.com/office/powerpoint/2010/main" val="3237292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61BD6F-C8B4-417D-9C86-1EAAECA5D06E}" type="slidenum">
              <a:rPr lang="en-US" smtClean="0"/>
              <a:pPr/>
              <a:t>12</a:t>
            </a:fld>
            <a:endParaRPr lang="en-US"/>
          </a:p>
        </p:txBody>
      </p:sp>
    </p:spTree>
    <p:extLst>
      <p:ext uri="{BB962C8B-B14F-4D97-AF65-F5344CB8AC3E}">
        <p14:creationId xmlns:p14="http://schemas.microsoft.com/office/powerpoint/2010/main" val="2780163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61BD6F-C8B4-417D-9C86-1EAAECA5D06E}" type="slidenum">
              <a:rPr lang="en-US" smtClean="0"/>
              <a:pPr/>
              <a:t>15</a:t>
            </a:fld>
            <a:endParaRPr lang="en-US" dirty="0"/>
          </a:p>
        </p:txBody>
      </p:sp>
    </p:spTree>
    <p:extLst>
      <p:ext uri="{BB962C8B-B14F-4D97-AF65-F5344CB8AC3E}">
        <p14:creationId xmlns:p14="http://schemas.microsoft.com/office/powerpoint/2010/main" val="2136016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69380" indent="-295916" eaLnBrk="0" hangingPunct="0">
              <a:defRPr>
                <a:solidFill>
                  <a:schemeClr val="tx1"/>
                </a:solidFill>
                <a:latin typeface="Arial" charset="0"/>
                <a:ea typeface="ＭＳ Ｐゴシック" pitchFamily="34" charset="-128"/>
              </a:defRPr>
            </a:lvl2pPr>
            <a:lvl3pPr marL="1183662" indent="-236732" eaLnBrk="0" hangingPunct="0">
              <a:defRPr>
                <a:solidFill>
                  <a:schemeClr val="tx1"/>
                </a:solidFill>
                <a:latin typeface="Arial" charset="0"/>
                <a:ea typeface="ＭＳ Ｐゴシック" pitchFamily="34" charset="-128"/>
              </a:defRPr>
            </a:lvl3pPr>
            <a:lvl4pPr marL="1657127" indent="-236732" eaLnBrk="0" hangingPunct="0">
              <a:defRPr>
                <a:solidFill>
                  <a:schemeClr val="tx1"/>
                </a:solidFill>
                <a:latin typeface="Arial" charset="0"/>
                <a:ea typeface="ＭＳ Ｐゴシック" pitchFamily="34" charset="-128"/>
              </a:defRPr>
            </a:lvl4pPr>
            <a:lvl5pPr marL="2130592" indent="-236732" eaLnBrk="0" hangingPunct="0">
              <a:defRPr>
                <a:solidFill>
                  <a:schemeClr val="tx1"/>
                </a:solidFill>
                <a:latin typeface="Arial" charset="0"/>
                <a:ea typeface="ＭＳ Ｐゴシック" pitchFamily="34" charset="-128"/>
              </a:defRPr>
            </a:lvl5pPr>
            <a:lvl6pPr marL="2604055" indent="-236732" defTabSz="473465" eaLnBrk="0" fontAlgn="base" hangingPunct="0">
              <a:spcBef>
                <a:spcPct val="0"/>
              </a:spcBef>
              <a:spcAft>
                <a:spcPct val="0"/>
              </a:spcAft>
              <a:defRPr>
                <a:solidFill>
                  <a:schemeClr val="tx1"/>
                </a:solidFill>
                <a:latin typeface="Arial" charset="0"/>
                <a:ea typeface="ＭＳ Ｐゴシック" pitchFamily="34" charset="-128"/>
              </a:defRPr>
            </a:lvl6pPr>
            <a:lvl7pPr marL="3077521" indent="-236732" defTabSz="473465" eaLnBrk="0" fontAlgn="base" hangingPunct="0">
              <a:spcBef>
                <a:spcPct val="0"/>
              </a:spcBef>
              <a:spcAft>
                <a:spcPct val="0"/>
              </a:spcAft>
              <a:defRPr>
                <a:solidFill>
                  <a:schemeClr val="tx1"/>
                </a:solidFill>
                <a:latin typeface="Arial" charset="0"/>
                <a:ea typeface="ＭＳ Ｐゴシック" pitchFamily="34" charset="-128"/>
              </a:defRPr>
            </a:lvl7pPr>
            <a:lvl8pPr marL="3550986" indent="-236732" defTabSz="473465" eaLnBrk="0" fontAlgn="base" hangingPunct="0">
              <a:spcBef>
                <a:spcPct val="0"/>
              </a:spcBef>
              <a:spcAft>
                <a:spcPct val="0"/>
              </a:spcAft>
              <a:defRPr>
                <a:solidFill>
                  <a:schemeClr val="tx1"/>
                </a:solidFill>
                <a:latin typeface="Arial" charset="0"/>
                <a:ea typeface="ＭＳ Ｐゴシック" pitchFamily="34" charset="-128"/>
              </a:defRPr>
            </a:lvl8pPr>
            <a:lvl9pPr marL="4024450" indent="-236732" defTabSz="47346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24D0152-B932-4070-B48D-BB2D4F92562D}" type="slidenum">
              <a:rPr lang="en-US" smtClean="0">
                <a:solidFill>
                  <a:prstClr val="black"/>
                </a:solidFill>
              </a:rPr>
              <a:pPr eaLnBrk="1" hangingPunct="1"/>
              <a:t>23</a:t>
            </a:fld>
            <a:endParaRPr lang="en-US" dirty="0">
              <a:solidFill>
                <a:prstClr val="black"/>
              </a:solidFill>
            </a:endParaRPr>
          </a:p>
        </p:txBody>
      </p:sp>
    </p:spTree>
    <p:extLst>
      <p:ext uri="{BB962C8B-B14F-4D97-AF65-F5344CB8AC3E}">
        <p14:creationId xmlns:p14="http://schemas.microsoft.com/office/powerpoint/2010/main" val="3878960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09" indent="-285734" eaLnBrk="0" hangingPunct="0">
              <a:defRPr>
                <a:solidFill>
                  <a:schemeClr val="tx1"/>
                </a:solidFill>
                <a:latin typeface="Arial" charset="0"/>
                <a:ea typeface="ＭＳ Ｐゴシック" pitchFamily="34" charset="-128"/>
              </a:defRPr>
            </a:lvl2pPr>
            <a:lvl3pPr marL="1142937" indent="-228587" eaLnBrk="0" hangingPunct="0">
              <a:defRPr>
                <a:solidFill>
                  <a:schemeClr val="tx1"/>
                </a:solidFill>
                <a:latin typeface="Arial" charset="0"/>
                <a:ea typeface="ＭＳ Ｐゴシック" pitchFamily="34" charset="-128"/>
              </a:defRPr>
            </a:lvl3pPr>
            <a:lvl4pPr marL="1600112" indent="-228587" eaLnBrk="0" hangingPunct="0">
              <a:defRPr>
                <a:solidFill>
                  <a:schemeClr val="tx1"/>
                </a:solidFill>
                <a:latin typeface="Arial" charset="0"/>
                <a:ea typeface="ＭＳ Ｐゴシック" pitchFamily="34" charset="-128"/>
              </a:defRPr>
            </a:lvl4pPr>
            <a:lvl5pPr marL="2057287" indent="-228587" eaLnBrk="0" hangingPunct="0">
              <a:defRPr>
                <a:solidFill>
                  <a:schemeClr val="tx1"/>
                </a:solidFill>
                <a:latin typeface="Arial" charset="0"/>
                <a:ea typeface="ＭＳ Ｐゴシック" pitchFamily="34" charset="-128"/>
              </a:defRPr>
            </a:lvl5pPr>
            <a:lvl6pPr marL="2514461" indent="-228587" defTabSz="457175" eaLnBrk="0" fontAlgn="base" hangingPunct="0">
              <a:spcBef>
                <a:spcPct val="0"/>
              </a:spcBef>
              <a:spcAft>
                <a:spcPct val="0"/>
              </a:spcAft>
              <a:defRPr>
                <a:solidFill>
                  <a:schemeClr val="tx1"/>
                </a:solidFill>
                <a:latin typeface="Arial" charset="0"/>
                <a:ea typeface="ＭＳ Ｐゴシック" pitchFamily="34" charset="-128"/>
              </a:defRPr>
            </a:lvl6pPr>
            <a:lvl7pPr marL="2971635" indent="-228587" defTabSz="457175" eaLnBrk="0" fontAlgn="base" hangingPunct="0">
              <a:spcBef>
                <a:spcPct val="0"/>
              </a:spcBef>
              <a:spcAft>
                <a:spcPct val="0"/>
              </a:spcAft>
              <a:defRPr>
                <a:solidFill>
                  <a:schemeClr val="tx1"/>
                </a:solidFill>
                <a:latin typeface="Arial" charset="0"/>
                <a:ea typeface="ＭＳ Ｐゴシック" pitchFamily="34" charset="-128"/>
              </a:defRPr>
            </a:lvl7pPr>
            <a:lvl8pPr marL="3428810" indent="-228587" defTabSz="457175" eaLnBrk="0" fontAlgn="base" hangingPunct="0">
              <a:spcBef>
                <a:spcPct val="0"/>
              </a:spcBef>
              <a:spcAft>
                <a:spcPct val="0"/>
              </a:spcAft>
              <a:defRPr>
                <a:solidFill>
                  <a:schemeClr val="tx1"/>
                </a:solidFill>
                <a:latin typeface="Arial" charset="0"/>
                <a:ea typeface="ＭＳ Ｐゴシック" pitchFamily="34" charset="-128"/>
              </a:defRPr>
            </a:lvl8pPr>
            <a:lvl9pPr marL="3885985" indent="-228587" defTabSz="45717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24D0152-B932-4070-B48D-BB2D4F92562D}" type="slidenum">
              <a:rPr lang="en-US" smtClean="0"/>
              <a:pPr eaLnBrk="1" hangingPunct="1"/>
              <a:t>24</a:t>
            </a:fld>
            <a:endParaRPr lang="en-US"/>
          </a:p>
        </p:txBody>
      </p:sp>
    </p:spTree>
    <p:extLst>
      <p:ext uri="{BB962C8B-B14F-4D97-AF65-F5344CB8AC3E}">
        <p14:creationId xmlns:p14="http://schemas.microsoft.com/office/powerpoint/2010/main" val="39430170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1"/>
            <a:ext cx="7772400" cy="1523999"/>
          </a:xfrm>
        </p:spPr>
        <p:txBody>
          <a:bodyPr/>
          <a:lstStyle/>
          <a:p>
            <a:r>
              <a:rPr lang="en-US" dirty="0"/>
              <a:t>Click to edit Master title style</a:t>
            </a:r>
          </a:p>
        </p:txBody>
      </p:sp>
      <p:sp>
        <p:nvSpPr>
          <p:cNvPr id="3" name="Subtitle 2"/>
          <p:cNvSpPr>
            <a:spLocks noGrp="1"/>
          </p:cNvSpPr>
          <p:nvPr>
            <p:ph type="subTitle" idx="1"/>
          </p:nvPr>
        </p:nvSpPr>
        <p:spPr>
          <a:xfrm>
            <a:off x="1371600" y="3733800"/>
            <a:ext cx="6400800" cy="1752600"/>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46"/>
            <a:ext cx="9144000" cy="762000"/>
          </a:xfrm>
          <a:prstGeom prst="rect">
            <a:avLst/>
          </a:prstGeom>
          <a:ln>
            <a:noFill/>
          </a:ln>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92381" y="304797"/>
            <a:ext cx="1401054" cy="609601"/>
          </a:xfrm>
          <a:prstGeom prst="rect">
            <a:avLst/>
          </a:prstGeom>
        </p:spPr>
      </p:pic>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19200" y="210309"/>
            <a:ext cx="2895600" cy="550145"/>
          </a:xfrm>
          <a:prstGeom prst="rect">
            <a:avLst/>
          </a:prstGeom>
        </p:spPr>
      </p:pic>
    </p:spTree>
    <p:extLst>
      <p:ext uri="{BB962C8B-B14F-4D97-AF65-F5344CB8AC3E}">
        <p14:creationId xmlns:p14="http://schemas.microsoft.com/office/powerpoint/2010/main" val="2375150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5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507516"/>
            <a:ext cx="7772400" cy="67710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492443"/>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8/26/2020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24619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3102309"/>
            <a:ext cx="8229600" cy="1143000"/>
          </a:xfrm>
          <a:prstGeom prst="rect">
            <a:avLst/>
          </a:prstGeom>
        </p:spPr>
        <p:txBody>
          <a:bodyPr rtlCol="0">
            <a:normAutofit/>
          </a:bodyPr>
          <a:lstStyle/>
          <a:p>
            <a:r>
              <a:rPr lang="en-US" dirty="0"/>
              <a:t>Click to edit Master title style</a:t>
            </a:r>
          </a:p>
        </p:txBody>
      </p:sp>
    </p:spTree>
    <p:extLst>
      <p:ext uri="{BB962C8B-B14F-4D97-AF65-F5344CB8AC3E}">
        <p14:creationId xmlns:p14="http://schemas.microsoft.com/office/powerpoint/2010/main" val="1752042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BE6CB4-6566-448B-BDDC-93E57F87D586}"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2BA01-8913-424C-BBFF-53CA663F84DB}" type="slidenum">
              <a:rPr lang="en-US" smtClean="0"/>
              <a:t>‹#›</a:t>
            </a:fld>
            <a:endParaRPr lang="en-US"/>
          </a:p>
        </p:txBody>
      </p:sp>
    </p:spTree>
    <p:extLst>
      <p:ext uri="{BB962C8B-B14F-4D97-AF65-F5344CB8AC3E}">
        <p14:creationId xmlns:p14="http://schemas.microsoft.com/office/powerpoint/2010/main" val="2829567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BE6CB4-6566-448B-BDDC-93E57F87D586}"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2BA01-8913-424C-BBFF-53CA663F84DB}" type="slidenum">
              <a:rPr lang="en-US" smtClean="0"/>
              <a:t>‹#›</a:t>
            </a:fld>
            <a:endParaRPr lang="en-US"/>
          </a:p>
        </p:txBody>
      </p:sp>
    </p:spTree>
    <p:extLst>
      <p:ext uri="{BB962C8B-B14F-4D97-AF65-F5344CB8AC3E}">
        <p14:creationId xmlns:p14="http://schemas.microsoft.com/office/powerpoint/2010/main" val="3188366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BE6CB4-6566-448B-BDDC-93E57F87D586}"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2BA01-8913-424C-BBFF-53CA663F84DB}" type="slidenum">
              <a:rPr lang="en-US" smtClean="0"/>
              <a:t>‹#›</a:t>
            </a:fld>
            <a:endParaRPr lang="en-US"/>
          </a:p>
        </p:txBody>
      </p:sp>
    </p:spTree>
    <p:extLst>
      <p:ext uri="{BB962C8B-B14F-4D97-AF65-F5344CB8AC3E}">
        <p14:creationId xmlns:p14="http://schemas.microsoft.com/office/powerpoint/2010/main" val="1592297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BE6CB4-6566-448B-BDDC-93E57F87D586}"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E2BA01-8913-424C-BBFF-53CA663F84DB}" type="slidenum">
              <a:rPr lang="en-US" smtClean="0"/>
              <a:t>‹#›</a:t>
            </a:fld>
            <a:endParaRPr lang="en-US"/>
          </a:p>
        </p:txBody>
      </p:sp>
    </p:spTree>
    <p:extLst>
      <p:ext uri="{BB962C8B-B14F-4D97-AF65-F5344CB8AC3E}">
        <p14:creationId xmlns:p14="http://schemas.microsoft.com/office/powerpoint/2010/main" val="248197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BE6CB4-6566-448B-BDDC-93E57F87D586}" type="datetimeFigureOut">
              <a:rPr lang="en-US" smtClean="0"/>
              <a:t>8/26/2020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E2BA01-8913-424C-BBFF-53CA663F84DB}" type="slidenum">
              <a:rPr lang="en-US" smtClean="0"/>
              <a:t>‹#›</a:t>
            </a:fld>
            <a:endParaRPr lang="en-US"/>
          </a:p>
        </p:txBody>
      </p:sp>
    </p:spTree>
    <p:extLst>
      <p:ext uri="{BB962C8B-B14F-4D97-AF65-F5344CB8AC3E}">
        <p14:creationId xmlns:p14="http://schemas.microsoft.com/office/powerpoint/2010/main" val="2288879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BE6CB4-6566-448B-BDDC-93E57F87D586}" type="datetimeFigureOut">
              <a:rPr lang="en-US" smtClean="0"/>
              <a:t>8/26/2020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E2BA01-8913-424C-BBFF-53CA663F84DB}" type="slidenum">
              <a:rPr lang="en-US" smtClean="0"/>
              <a:t>‹#›</a:t>
            </a:fld>
            <a:endParaRPr lang="en-US"/>
          </a:p>
        </p:txBody>
      </p:sp>
    </p:spTree>
    <p:extLst>
      <p:ext uri="{BB962C8B-B14F-4D97-AF65-F5344CB8AC3E}">
        <p14:creationId xmlns:p14="http://schemas.microsoft.com/office/powerpoint/2010/main" val="34694113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BE6CB4-6566-448B-BDDC-93E57F87D586}" type="datetimeFigureOut">
              <a:rPr lang="en-US" smtClean="0"/>
              <a:t>8/26/2020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E2BA01-8913-424C-BBFF-53CA663F84DB}" type="slidenum">
              <a:rPr lang="en-US" smtClean="0"/>
              <a:t>‹#›</a:t>
            </a:fld>
            <a:endParaRPr lang="en-US"/>
          </a:p>
        </p:txBody>
      </p:sp>
    </p:spTree>
    <p:extLst>
      <p:ext uri="{BB962C8B-B14F-4D97-AF65-F5344CB8AC3E}">
        <p14:creationId xmlns:p14="http://schemas.microsoft.com/office/powerpoint/2010/main" val="3240425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BE6CB4-6566-448B-BDDC-93E57F87D586}"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E2BA01-8913-424C-BBFF-53CA663F84DB}" type="slidenum">
              <a:rPr lang="en-US" smtClean="0"/>
              <a:t>‹#›</a:t>
            </a:fld>
            <a:endParaRPr lang="en-US"/>
          </a:p>
        </p:txBody>
      </p:sp>
    </p:spTree>
    <p:extLst>
      <p:ext uri="{BB962C8B-B14F-4D97-AF65-F5344CB8AC3E}">
        <p14:creationId xmlns:p14="http://schemas.microsoft.com/office/powerpoint/2010/main" val="3000456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762000"/>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92381" y="304797"/>
            <a:ext cx="1401054" cy="609601"/>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19200" y="210309"/>
            <a:ext cx="2895600" cy="550145"/>
          </a:xfrm>
          <a:prstGeom prst="rect">
            <a:avLst/>
          </a:prstGeom>
        </p:spPr>
      </p:pic>
    </p:spTree>
    <p:extLst>
      <p:ext uri="{BB962C8B-B14F-4D97-AF65-F5344CB8AC3E}">
        <p14:creationId xmlns:p14="http://schemas.microsoft.com/office/powerpoint/2010/main" val="3418549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BE6CB4-6566-448B-BDDC-93E57F87D586}"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E2BA01-8913-424C-BBFF-53CA663F84DB}" type="slidenum">
              <a:rPr lang="en-US" smtClean="0"/>
              <a:t>‹#›</a:t>
            </a:fld>
            <a:endParaRPr lang="en-US"/>
          </a:p>
        </p:txBody>
      </p:sp>
    </p:spTree>
    <p:extLst>
      <p:ext uri="{BB962C8B-B14F-4D97-AF65-F5344CB8AC3E}">
        <p14:creationId xmlns:p14="http://schemas.microsoft.com/office/powerpoint/2010/main" val="25285058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BE6CB4-6566-448B-BDDC-93E57F87D586}"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2BA01-8913-424C-BBFF-53CA663F84DB}" type="slidenum">
              <a:rPr lang="en-US" smtClean="0"/>
              <a:t>‹#›</a:t>
            </a:fld>
            <a:endParaRPr lang="en-US"/>
          </a:p>
        </p:txBody>
      </p:sp>
    </p:spTree>
    <p:extLst>
      <p:ext uri="{BB962C8B-B14F-4D97-AF65-F5344CB8AC3E}">
        <p14:creationId xmlns:p14="http://schemas.microsoft.com/office/powerpoint/2010/main" val="38410968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BE6CB4-6566-448B-BDDC-93E57F87D586}"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2BA01-8913-424C-BBFF-53CA663F84DB}" type="slidenum">
              <a:rPr lang="en-US" smtClean="0"/>
              <a:t>‹#›</a:t>
            </a:fld>
            <a:endParaRPr lang="en-US"/>
          </a:p>
        </p:txBody>
      </p:sp>
    </p:spTree>
    <p:extLst>
      <p:ext uri="{BB962C8B-B14F-4D97-AF65-F5344CB8AC3E}">
        <p14:creationId xmlns:p14="http://schemas.microsoft.com/office/powerpoint/2010/main" val="3667856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E39035-5DB9-4F32-819A-8A42E4FF744D}"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3EABD-C4EF-421F-BAFA-1023734976C1}" type="slidenum">
              <a:rPr lang="en-US" smtClean="0"/>
              <a:t>‹#›</a:t>
            </a:fld>
            <a:endParaRPr lang="en-US"/>
          </a:p>
        </p:txBody>
      </p:sp>
    </p:spTree>
    <p:extLst>
      <p:ext uri="{BB962C8B-B14F-4D97-AF65-F5344CB8AC3E}">
        <p14:creationId xmlns:p14="http://schemas.microsoft.com/office/powerpoint/2010/main" val="22042020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E39035-5DB9-4F32-819A-8A42E4FF744D}"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3EABD-C4EF-421F-BAFA-1023734976C1}" type="slidenum">
              <a:rPr lang="en-US" smtClean="0"/>
              <a:t>‹#›</a:t>
            </a:fld>
            <a:endParaRPr lang="en-US"/>
          </a:p>
        </p:txBody>
      </p:sp>
    </p:spTree>
    <p:extLst>
      <p:ext uri="{BB962C8B-B14F-4D97-AF65-F5344CB8AC3E}">
        <p14:creationId xmlns:p14="http://schemas.microsoft.com/office/powerpoint/2010/main" val="28681702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E39035-5DB9-4F32-819A-8A42E4FF744D}"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3EABD-C4EF-421F-BAFA-1023734976C1}" type="slidenum">
              <a:rPr lang="en-US" smtClean="0"/>
              <a:t>‹#›</a:t>
            </a:fld>
            <a:endParaRPr lang="en-US"/>
          </a:p>
        </p:txBody>
      </p:sp>
    </p:spTree>
    <p:extLst>
      <p:ext uri="{BB962C8B-B14F-4D97-AF65-F5344CB8AC3E}">
        <p14:creationId xmlns:p14="http://schemas.microsoft.com/office/powerpoint/2010/main" val="21483751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E39035-5DB9-4F32-819A-8A42E4FF744D}"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D3EABD-C4EF-421F-BAFA-1023734976C1}" type="slidenum">
              <a:rPr lang="en-US" smtClean="0"/>
              <a:t>‹#›</a:t>
            </a:fld>
            <a:endParaRPr lang="en-US"/>
          </a:p>
        </p:txBody>
      </p:sp>
    </p:spTree>
    <p:extLst>
      <p:ext uri="{BB962C8B-B14F-4D97-AF65-F5344CB8AC3E}">
        <p14:creationId xmlns:p14="http://schemas.microsoft.com/office/powerpoint/2010/main" val="28790067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E39035-5DB9-4F32-819A-8A42E4FF744D}" type="datetimeFigureOut">
              <a:rPr lang="en-US" smtClean="0"/>
              <a:t>8/26/2020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D3EABD-C4EF-421F-BAFA-1023734976C1}" type="slidenum">
              <a:rPr lang="en-US" smtClean="0"/>
              <a:t>‹#›</a:t>
            </a:fld>
            <a:endParaRPr lang="en-US"/>
          </a:p>
        </p:txBody>
      </p:sp>
    </p:spTree>
    <p:extLst>
      <p:ext uri="{BB962C8B-B14F-4D97-AF65-F5344CB8AC3E}">
        <p14:creationId xmlns:p14="http://schemas.microsoft.com/office/powerpoint/2010/main" val="19417653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E39035-5DB9-4F32-819A-8A42E4FF744D}" type="datetimeFigureOut">
              <a:rPr lang="en-US" smtClean="0"/>
              <a:t>8/26/2020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D3EABD-C4EF-421F-BAFA-1023734976C1}" type="slidenum">
              <a:rPr lang="en-US" smtClean="0"/>
              <a:t>‹#›</a:t>
            </a:fld>
            <a:endParaRPr lang="en-US"/>
          </a:p>
        </p:txBody>
      </p:sp>
    </p:spTree>
    <p:extLst>
      <p:ext uri="{BB962C8B-B14F-4D97-AF65-F5344CB8AC3E}">
        <p14:creationId xmlns:p14="http://schemas.microsoft.com/office/powerpoint/2010/main" val="35791763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E39035-5DB9-4F32-819A-8A42E4FF744D}" type="datetimeFigureOut">
              <a:rPr lang="en-US" smtClean="0"/>
              <a:t>8/26/2020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D3EABD-C4EF-421F-BAFA-1023734976C1}" type="slidenum">
              <a:rPr lang="en-US" smtClean="0"/>
              <a:t>‹#›</a:t>
            </a:fld>
            <a:endParaRPr lang="en-US"/>
          </a:p>
        </p:txBody>
      </p:sp>
    </p:spTree>
    <p:extLst>
      <p:ext uri="{BB962C8B-B14F-4D97-AF65-F5344CB8AC3E}">
        <p14:creationId xmlns:p14="http://schemas.microsoft.com/office/powerpoint/2010/main" val="11193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743690" y="1219200"/>
            <a:ext cx="5486400" cy="3399992"/>
          </a:xfrm>
        </p:spPr>
        <p:txBody>
          <a:bodyPr/>
          <a:lstStyle/>
          <a:p>
            <a:pPr lvl="0"/>
            <a:endParaRPr lang="en-US" noProof="0"/>
          </a:p>
        </p:txBody>
      </p:sp>
      <p:sp>
        <p:nvSpPr>
          <p:cNvPr id="12" name="Title 1"/>
          <p:cNvSpPr>
            <a:spLocks noGrp="1"/>
          </p:cNvSpPr>
          <p:nvPr>
            <p:ph type="title"/>
          </p:nvPr>
        </p:nvSpPr>
        <p:spPr>
          <a:xfrm>
            <a:off x="1743690" y="4619192"/>
            <a:ext cx="5486400" cy="515216"/>
          </a:xfrm>
        </p:spPr>
        <p:txBody>
          <a:bodyPr anchor="b"/>
          <a:lstStyle>
            <a:lvl1pPr algn="l">
              <a:defRPr sz="2000" b="1"/>
            </a:lvl1pPr>
          </a:lstStyle>
          <a:p>
            <a:r>
              <a:rPr lang="en-US" dirty="0"/>
              <a:t>Click to edit Master title style</a:t>
            </a:r>
          </a:p>
        </p:txBody>
      </p:sp>
      <p:sp>
        <p:nvSpPr>
          <p:cNvPr id="13" name="Text Placeholder 3"/>
          <p:cNvSpPr>
            <a:spLocks noGrp="1"/>
          </p:cNvSpPr>
          <p:nvPr>
            <p:ph type="body" sz="half" idx="2"/>
          </p:nvPr>
        </p:nvSpPr>
        <p:spPr>
          <a:xfrm>
            <a:off x="1743690" y="516016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762000"/>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92381" y="304797"/>
            <a:ext cx="1401054" cy="609601"/>
          </a:xfrm>
          <a:prstGeom prst="rect">
            <a:avLst/>
          </a:prstGeom>
        </p:spPr>
      </p:pic>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19200" y="210309"/>
            <a:ext cx="2895600" cy="550145"/>
          </a:xfrm>
          <a:prstGeom prst="rect">
            <a:avLst/>
          </a:prstGeom>
        </p:spPr>
      </p:pic>
    </p:spTree>
    <p:extLst>
      <p:ext uri="{BB962C8B-B14F-4D97-AF65-F5344CB8AC3E}">
        <p14:creationId xmlns:p14="http://schemas.microsoft.com/office/powerpoint/2010/main" val="3430733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E39035-5DB9-4F32-819A-8A42E4FF744D}"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D3EABD-C4EF-421F-BAFA-1023734976C1}" type="slidenum">
              <a:rPr lang="en-US" smtClean="0"/>
              <a:t>‹#›</a:t>
            </a:fld>
            <a:endParaRPr lang="en-US"/>
          </a:p>
        </p:txBody>
      </p:sp>
    </p:spTree>
    <p:extLst>
      <p:ext uri="{BB962C8B-B14F-4D97-AF65-F5344CB8AC3E}">
        <p14:creationId xmlns:p14="http://schemas.microsoft.com/office/powerpoint/2010/main" val="2204327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E39035-5DB9-4F32-819A-8A42E4FF744D}"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D3EABD-C4EF-421F-BAFA-1023734976C1}" type="slidenum">
              <a:rPr lang="en-US" smtClean="0"/>
              <a:t>‹#›</a:t>
            </a:fld>
            <a:endParaRPr lang="en-US"/>
          </a:p>
        </p:txBody>
      </p:sp>
    </p:spTree>
    <p:extLst>
      <p:ext uri="{BB962C8B-B14F-4D97-AF65-F5344CB8AC3E}">
        <p14:creationId xmlns:p14="http://schemas.microsoft.com/office/powerpoint/2010/main" val="29789102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E39035-5DB9-4F32-819A-8A42E4FF744D}"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3EABD-C4EF-421F-BAFA-1023734976C1}" type="slidenum">
              <a:rPr lang="en-US" smtClean="0"/>
              <a:t>‹#›</a:t>
            </a:fld>
            <a:endParaRPr lang="en-US"/>
          </a:p>
        </p:txBody>
      </p:sp>
    </p:spTree>
    <p:extLst>
      <p:ext uri="{BB962C8B-B14F-4D97-AF65-F5344CB8AC3E}">
        <p14:creationId xmlns:p14="http://schemas.microsoft.com/office/powerpoint/2010/main" val="39463717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E39035-5DB9-4F32-819A-8A42E4FF744D}"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3EABD-C4EF-421F-BAFA-1023734976C1}" type="slidenum">
              <a:rPr lang="en-US" smtClean="0"/>
              <a:t>‹#›</a:t>
            </a:fld>
            <a:endParaRPr lang="en-US"/>
          </a:p>
        </p:txBody>
      </p:sp>
    </p:spTree>
    <p:extLst>
      <p:ext uri="{BB962C8B-B14F-4D97-AF65-F5344CB8AC3E}">
        <p14:creationId xmlns:p14="http://schemas.microsoft.com/office/powerpoint/2010/main" val="23577987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541CAD4-2C42-457D-953C-B4827B34A732}"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396B9C-DF64-4168-8393-CD3C5CE4C701}" type="slidenum">
              <a:rPr lang="en-US" smtClean="0"/>
              <a:t>‹#›</a:t>
            </a:fld>
            <a:endParaRPr lang="en-US"/>
          </a:p>
        </p:txBody>
      </p:sp>
    </p:spTree>
    <p:extLst>
      <p:ext uri="{BB962C8B-B14F-4D97-AF65-F5344CB8AC3E}">
        <p14:creationId xmlns:p14="http://schemas.microsoft.com/office/powerpoint/2010/main" val="15174955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41CAD4-2C42-457D-953C-B4827B34A732}"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396B9C-DF64-4168-8393-CD3C5CE4C701}" type="slidenum">
              <a:rPr lang="en-US" smtClean="0"/>
              <a:t>‹#›</a:t>
            </a:fld>
            <a:endParaRPr lang="en-US"/>
          </a:p>
        </p:txBody>
      </p:sp>
    </p:spTree>
    <p:extLst>
      <p:ext uri="{BB962C8B-B14F-4D97-AF65-F5344CB8AC3E}">
        <p14:creationId xmlns:p14="http://schemas.microsoft.com/office/powerpoint/2010/main" val="23361627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41CAD4-2C42-457D-953C-B4827B34A732}"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396B9C-DF64-4168-8393-CD3C5CE4C701}" type="slidenum">
              <a:rPr lang="en-US" smtClean="0"/>
              <a:t>‹#›</a:t>
            </a:fld>
            <a:endParaRPr lang="en-US"/>
          </a:p>
        </p:txBody>
      </p:sp>
    </p:spTree>
    <p:extLst>
      <p:ext uri="{BB962C8B-B14F-4D97-AF65-F5344CB8AC3E}">
        <p14:creationId xmlns:p14="http://schemas.microsoft.com/office/powerpoint/2010/main" val="16821073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41CAD4-2C42-457D-953C-B4827B34A732}"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396B9C-DF64-4168-8393-CD3C5CE4C701}" type="slidenum">
              <a:rPr lang="en-US" smtClean="0"/>
              <a:t>‹#›</a:t>
            </a:fld>
            <a:endParaRPr lang="en-US"/>
          </a:p>
        </p:txBody>
      </p:sp>
    </p:spTree>
    <p:extLst>
      <p:ext uri="{BB962C8B-B14F-4D97-AF65-F5344CB8AC3E}">
        <p14:creationId xmlns:p14="http://schemas.microsoft.com/office/powerpoint/2010/main" val="15947647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41CAD4-2C42-457D-953C-B4827B34A732}" type="datetimeFigureOut">
              <a:rPr lang="en-US" smtClean="0"/>
              <a:t>8/26/2020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396B9C-DF64-4168-8393-CD3C5CE4C701}" type="slidenum">
              <a:rPr lang="en-US" smtClean="0"/>
              <a:t>‹#›</a:t>
            </a:fld>
            <a:endParaRPr lang="en-US"/>
          </a:p>
        </p:txBody>
      </p:sp>
    </p:spTree>
    <p:extLst>
      <p:ext uri="{BB962C8B-B14F-4D97-AF65-F5344CB8AC3E}">
        <p14:creationId xmlns:p14="http://schemas.microsoft.com/office/powerpoint/2010/main" val="40642974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41CAD4-2C42-457D-953C-B4827B34A732}" type="datetimeFigureOut">
              <a:rPr lang="en-US" smtClean="0"/>
              <a:t>8/26/2020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396B9C-DF64-4168-8393-CD3C5CE4C701}" type="slidenum">
              <a:rPr lang="en-US" smtClean="0"/>
              <a:t>‹#›</a:t>
            </a:fld>
            <a:endParaRPr lang="en-US"/>
          </a:p>
        </p:txBody>
      </p:sp>
    </p:spTree>
    <p:extLst>
      <p:ext uri="{BB962C8B-B14F-4D97-AF65-F5344CB8AC3E}">
        <p14:creationId xmlns:p14="http://schemas.microsoft.com/office/powerpoint/2010/main" val="3467657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4" name="Title 1"/>
          <p:cNvSpPr>
            <a:spLocks noGrp="1"/>
          </p:cNvSpPr>
          <p:nvPr>
            <p:ph type="title"/>
          </p:nvPr>
        </p:nvSpPr>
        <p:spPr>
          <a:xfrm>
            <a:off x="315913" y="914400"/>
            <a:ext cx="8229600" cy="1143000"/>
          </a:xfrm>
        </p:spPr>
        <p:txBody>
          <a:bodyPr/>
          <a:lstStyle/>
          <a:p>
            <a:r>
              <a:rPr lang="en-US"/>
              <a:t>Click to edit Master title style</a:t>
            </a:r>
          </a:p>
        </p:txBody>
      </p:sp>
      <p:sp>
        <p:nvSpPr>
          <p:cNvPr id="15" name="Content Placeholder 2"/>
          <p:cNvSpPr>
            <a:spLocks noGrp="1"/>
          </p:cNvSpPr>
          <p:nvPr>
            <p:ph sz="half" idx="1"/>
          </p:nvPr>
        </p:nvSpPr>
        <p:spPr>
          <a:xfrm>
            <a:off x="301113" y="2057400"/>
            <a:ext cx="4038600" cy="403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p:cNvSpPr>
            <a:spLocks noGrp="1"/>
          </p:cNvSpPr>
          <p:nvPr>
            <p:ph sz="half" idx="10"/>
          </p:nvPr>
        </p:nvSpPr>
        <p:spPr>
          <a:xfrm>
            <a:off x="4506913" y="2057400"/>
            <a:ext cx="4038600" cy="403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762000"/>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92381" y="304797"/>
            <a:ext cx="1401054" cy="609601"/>
          </a:xfrm>
          <a:prstGeom prst="rect">
            <a:avLst/>
          </a:prstGeom>
        </p:spPr>
      </p:pic>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19200" y="210309"/>
            <a:ext cx="2895600" cy="550145"/>
          </a:xfrm>
          <a:prstGeom prst="rect">
            <a:avLst/>
          </a:prstGeom>
        </p:spPr>
      </p:pic>
    </p:spTree>
    <p:extLst>
      <p:ext uri="{BB962C8B-B14F-4D97-AF65-F5344CB8AC3E}">
        <p14:creationId xmlns:p14="http://schemas.microsoft.com/office/powerpoint/2010/main" val="39331371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41CAD4-2C42-457D-953C-B4827B34A732}" type="datetimeFigureOut">
              <a:rPr lang="en-US" smtClean="0"/>
              <a:t>8/26/2020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396B9C-DF64-4168-8393-CD3C5CE4C701}" type="slidenum">
              <a:rPr lang="en-US" smtClean="0"/>
              <a:t>‹#›</a:t>
            </a:fld>
            <a:endParaRPr lang="en-US"/>
          </a:p>
        </p:txBody>
      </p:sp>
    </p:spTree>
    <p:extLst>
      <p:ext uri="{BB962C8B-B14F-4D97-AF65-F5344CB8AC3E}">
        <p14:creationId xmlns:p14="http://schemas.microsoft.com/office/powerpoint/2010/main" val="32698120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41CAD4-2C42-457D-953C-B4827B34A732}"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396B9C-DF64-4168-8393-CD3C5CE4C701}" type="slidenum">
              <a:rPr lang="en-US" smtClean="0"/>
              <a:t>‹#›</a:t>
            </a:fld>
            <a:endParaRPr lang="en-US"/>
          </a:p>
        </p:txBody>
      </p:sp>
    </p:spTree>
    <p:extLst>
      <p:ext uri="{BB962C8B-B14F-4D97-AF65-F5344CB8AC3E}">
        <p14:creationId xmlns:p14="http://schemas.microsoft.com/office/powerpoint/2010/main" val="41560935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41CAD4-2C42-457D-953C-B4827B34A732}"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396B9C-DF64-4168-8393-CD3C5CE4C701}" type="slidenum">
              <a:rPr lang="en-US" smtClean="0"/>
              <a:t>‹#›</a:t>
            </a:fld>
            <a:endParaRPr lang="en-US"/>
          </a:p>
        </p:txBody>
      </p:sp>
    </p:spTree>
    <p:extLst>
      <p:ext uri="{BB962C8B-B14F-4D97-AF65-F5344CB8AC3E}">
        <p14:creationId xmlns:p14="http://schemas.microsoft.com/office/powerpoint/2010/main" val="25022610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41CAD4-2C42-457D-953C-B4827B34A732}"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396B9C-DF64-4168-8393-CD3C5CE4C701}" type="slidenum">
              <a:rPr lang="en-US" smtClean="0"/>
              <a:t>‹#›</a:t>
            </a:fld>
            <a:endParaRPr lang="en-US"/>
          </a:p>
        </p:txBody>
      </p:sp>
    </p:spTree>
    <p:extLst>
      <p:ext uri="{BB962C8B-B14F-4D97-AF65-F5344CB8AC3E}">
        <p14:creationId xmlns:p14="http://schemas.microsoft.com/office/powerpoint/2010/main" val="16276623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41CAD4-2C42-457D-953C-B4827B34A732}"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396B9C-DF64-4168-8393-CD3C5CE4C701}" type="slidenum">
              <a:rPr lang="en-US" smtClean="0"/>
              <a:t>‹#›</a:t>
            </a:fld>
            <a:endParaRPr lang="en-US"/>
          </a:p>
        </p:txBody>
      </p:sp>
    </p:spTree>
    <p:extLst>
      <p:ext uri="{BB962C8B-B14F-4D97-AF65-F5344CB8AC3E}">
        <p14:creationId xmlns:p14="http://schemas.microsoft.com/office/powerpoint/2010/main" val="16500101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984D969-72C7-44A3-BBBC-E70F483AF38D}"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28897-A3DC-4E41-9C39-8724AF4960E8}" type="slidenum">
              <a:rPr lang="en-US" smtClean="0"/>
              <a:t>‹#›</a:t>
            </a:fld>
            <a:endParaRPr lang="en-US"/>
          </a:p>
        </p:txBody>
      </p:sp>
    </p:spTree>
    <p:extLst>
      <p:ext uri="{BB962C8B-B14F-4D97-AF65-F5344CB8AC3E}">
        <p14:creationId xmlns:p14="http://schemas.microsoft.com/office/powerpoint/2010/main" val="38411263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D969-72C7-44A3-BBBC-E70F483AF38D}"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28897-A3DC-4E41-9C39-8724AF4960E8}" type="slidenum">
              <a:rPr lang="en-US" smtClean="0"/>
              <a:t>‹#›</a:t>
            </a:fld>
            <a:endParaRPr lang="en-US"/>
          </a:p>
        </p:txBody>
      </p:sp>
    </p:spTree>
    <p:extLst>
      <p:ext uri="{BB962C8B-B14F-4D97-AF65-F5344CB8AC3E}">
        <p14:creationId xmlns:p14="http://schemas.microsoft.com/office/powerpoint/2010/main" val="11523601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84D969-72C7-44A3-BBBC-E70F483AF38D}"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28897-A3DC-4E41-9C39-8724AF4960E8}" type="slidenum">
              <a:rPr lang="en-US" smtClean="0"/>
              <a:t>‹#›</a:t>
            </a:fld>
            <a:endParaRPr lang="en-US"/>
          </a:p>
        </p:txBody>
      </p:sp>
    </p:spTree>
    <p:extLst>
      <p:ext uri="{BB962C8B-B14F-4D97-AF65-F5344CB8AC3E}">
        <p14:creationId xmlns:p14="http://schemas.microsoft.com/office/powerpoint/2010/main" val="14428109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84D969-72C7-44A3-BBBC-E70F483AF38D}"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F28897-A3DC-4E41-9C39-8724AF4960E8}" type="slidenum">
              <a:rPr lang="en-US" smtClean="0"/>
              <a:t>‹#›</a:t>
            </a:fld>
            <a:endParaRPr lang="en-US"/>
          </a:p>
        </p:txBody>
      </p:sp>
    </p:spTree>
    <p:extLst>
      <p:ext uri="{BB962C8B-B14F-4D97-AF65-F5344CB8AC3E}">
        <p14:creationId xmlns:p14="http://schemas.microsoft.com/office/powerpoint/2010/main" val="37324332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984D969-72C7-44A3-BBBC-E70F483AF38D}" type="datetimeFigureOut">
              <a:rPr lang="en-US" smtClean="0"/>
              <a:t>8/26/2020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F28897-A3DC-4E41-9C39-8724AF4960E8}" type="slidenum">
              <a:rPr lang="en-US" smtClean="0"/>
              <a:t>‹#›</a:t>
            </a:fld>
            <a:endParaRPr lang="en-US"/>
          </a:p>
        </p:txBody>
      </p:sp>
    </p:spTree>
    <p:extLst>
      <p:ext uri="{BB962C8B-B14F-4D97-AF65-F5344CB8AC3E}">
        <p14:creationId xmlns:p14="http://schemas.microsoft.com/office/powerpoint/2010/main" val="1356154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5" name="Content Placeholder 2"/>
          <p:cNvSpPr>
            <a:spLocks noGrp="1"/>
          </p:cNvSpPr>
          <p:nvPr>
            <p:ph sz="half" idx="1"/>
          </p:nvPr>
        </p:nvSpPr>
        <p:spPr>
          <a:xfrm>
            <a:off x="301113" y="2057400"/>
            <a:ext cx="4038600" cy="403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2"/>
          <p:cNvSpPr>
            <a:spLocks noGrp="1"/>
          </p:cNvSpPr>
          <p:nvPr>
            <p:ph type="pic" sz="quarter" idx="10"/>
          </p:nvPr>
        </p:nvSpPr>
        <p:spPr>
          <a:xfrm>
            <a:off x="4348368" y="2057400"/>
            <a:ext cx="4197145" cy="4034350"/>
          </a:xfrm>
        </p:spPr>
        <p:txBody>
          <a:bodyPr/>
          <a:lstStyle/>
          <a:p>
            <a:pPr lvl="0"/>
            <a:endParaRPr lang="en-US" noProof="0"/>
          </a:p>
        </p:txBody>
      </p:sp>
      <p:sp>
        <p:nvSpPr>
          <p:cNvPr id="2" name="Title 1"/>
          <p:cNvSpPr>
            <a:spLocks noGrp="1"/>
          </p:cNvSpPr>
          <p:nvPr>
            <p:ph type="title"/>
          </p:nvPr>
        </p:nvSpPr>
        <p:spPr>
          <a:xfrm>
            <a:off x="301113" y="914400"/>
            <a:ext cx="8229600" cy="1143000"/>
          </a:xfrm>
        </p:spPr>
        <p:txBody>
          <a:bodyPr/>
          <a:lstStyle/>
          <a:p>
            <a:r>
              <a:rPr lang="en-US"/>
              <a:t>Click to edit Master title style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762000"/>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92381" y="304797"/>
            <a:ext cx="1401054" cy="609601"/>
          </a:xfrm>
          <a:prstGeom prst="rect">
            <a:avLst/>
          </a:prstGeom>
        </p:spPr>
      </p:pic>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19200" y="210309"/>
            <a:ext cx="2895600" cy="550145"/>
          </a:xfrm>
          <a:prstGeom prst="rect">
            <a:avLst/>
          </a:prstGeom>
        </p:spPr>
      </p:pic>
    </p:spTree>
    <p:extLst>
      <p:ext uri="{BB962C8B-B14F-4D97-AF65-F5344CB8AC3E}">
        <p14:creationId xmlns:p14="http://schemas.microsoft.com/office/powerpoint/2010/main" val="31261611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84D969-72C7-44A3-BBBC-E70F483AF38D}" type="datetimeFigureOut">
              <a:rPr lang="en-US" smtClean="0"/>
              <a:t>8/26/2020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F28897-A3DC-4E41-9C39-8724AF4960E8}" type="slidenum">
              <a:rPr lang="en-US" smtClean="0"/>
              <a:t>‹#›</a:t>
            </a:fld>
            <a:endParaRPr lang="en-US"/>
          </a:p>
        </p:txBody>
      </p:sp>
    </p:spTree>
    <p:extLst>
      <p:ext uri="{BB962C8B-B14F-4D97-AF65-F5344CB8AC3E}">
        <p14:creationId xmlns:p14="http://schemas.microsoft.com/office/powerpoint/2010/main" val="26287555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84D969-72C7-44A3-BBBC-E70F483AF38D}" type="datetimeFigureOut">
              <a:rPr lang="en-US" smtClean="0"/>
              <a:t>8/26/2020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F28897-A3DC-4E41-9C39-8724AF4960E8}" type="slidenum">
              <a:rPr lang="en-US" smtClean="0"/>
              <a:t>‹#›</a:t>
            </a:fld>
            <a:endParaRPr lang="en-US"/>
          </a:p>
        </p:txBody>
      </p:sp>
    </p:spTree>
    <p:extLst>
      <p:ext uri="{BB962C8B-B14F-4D97-AF65-F5344CB8AC3E}">
        <p14:creationId xmlns:p14="http://schemas.microsoft.com/office/powerpoint/2010/main" val="19564083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84D969-72C7-44A3-BBBC-E70F483AF38D}"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F28897-A3DC-4E41-9C39-8724AF4960E8}" type="slidenum">
              <a:rPr lang="en-US" smtClean="0"/>
              <a:t>‹#›</a:t>
            </a:fld>
            <a:endParaRPr lang="en-US"/>
          </a:p>
        </p:txBody>
      </p:sp>
    </p:spTree>
    <p:extLst>
      <p:ext uri="{BB962C8B-B14F-4D97-AF65-F5344CB8AC3E}">
        <p14:creationId xmlns:p14="http://schemas.microsoft.com/office/powerpoint/2010/main" val="2620196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84D969-72C7-44A3-BBBC-E70F483AF38D}"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F28897-A3DC-4E41-9C39-8724AF4960E8}" type="slidenum">
              <a:rPr lang="en-US" smtClean="0"/>
              <a:t>‹#›</a:t>
            </a:fld>
            <a:endParaRPr lang="en-US"/>
          </a:p>
        </p:txBody>
      </p:sp>
    </p:spTree>
    <p:extLst>
      <p:ext uri="{BB962C8B-B14F-4D97-AF65-F5344CB8AC3E}">
        <p14:creationId xmlns:p14="http://schemas.microsoft.com/office/powerpoint/2010/main" val="27416409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D969-72C7-44A3-BBBC-E70F483AF38D}"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28897-A3DC-4E41-9C39-8724AF4960E8}" type="slidenum">
              <a:rPr lang="en-US" smtClean="0"/>
              <a:t>‹#›</a:t>
            </a:fld>
            <a:endParaRPr lang="en-US"/>
          </a:p>
        </p:txBody>
      </p:sp>
    </p:spTree>
    <p:extLst>
      <p:ext uri="{BB962C8B-B14F-4D97-AF65-F5344CB8AC3E}">
        <p14:creationId xmlns:p14="http://schemas.microsoft.com/office/powerpoint/2010/main" val="8904564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D969-72C7-44A3-BBBC-E70F483AF38D}"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28897-A3DC-4E41-9C39-8724AF4960E8}" type="slidenum">
              <a:rPr lang="en-US" smtClean="0"/>
              <a:t>‹#›</a:t>
            </a:fld>
            <a:endParaRPr lang="en-US"/>
          </a:p>
        </p:txBody>
      </p:sp>
    </p:spTree>
    <p:extLst>
      <p:ext uri="{BB962C8B-B14F-4D97-AF65-F5344CB8AC3E}">
        <p14:creationId xmlns:p14="http://schemas.microsoft.com/office/powerpoint/2010/main" val="29467462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F237BDF-B448-4F90-A141-F2225F8B479C}"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30527-BBDF-4713-930B-FB3182BA2A79}" type="slidenum">
              <a:rPr lang="en-US" smtClean="0"/>
              <a:t>‹#›</a:t>
            </a:fld>
            <a:endParaRPr lang="en-US"/>
          </a:p>
        </p:txBody>
      </p:sp>
    </p:spTree>
    <p:extLst>
      <p:ext uri="{BB962C8B-B14F-4D97-AF65-F5344CB8AC3E}">
        <p14:creationId xmlns:p14="http://schemas.microsoft.com/office/powerpoint/2010/main" val="22283090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237BDF-B448-4F90-A141-F2225F8B479C}"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30527-BBDF-4713-930B-FB3182BA2A79}" type="slidenum">
              <a:rPr lang="en-US" smtClean="0"/>
              <a:t>‹#›</a:t>
            </a:fld>
            <a:endParaRPr lang="en-US"/>
          </a:p>
        </p:txBody>
      </p:sp>
    </p:spTree>
    <p:extLst>
      <p:ext uri="{BB962C8B-B14F-4D97-AF65-F5344CB8AC3E}">
        <p14:creationId xmlns:p14="http://schemas.microsoft.com/office/powerpoint/2010/main" val="26566368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237BDF-B448-4F90-A141-F2225F8B479C}"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30527-BBDF-4713-930B-FB3182BA2A79}" type="slidenum">
              <a:rPr lang="en-US" smtClean="0"/>
              <a:t>‹#›</a:t>
            </a:fld>
            <a:endParaRPr lang="en-US"/>
          </a:p>
        </p:txBody>
      </p:sp>
    </p:spTree>
    <p:extLst>
      <p:ext uri="{BB962C8B-B14F-4D97-AF65-F5344CB8AC3E}">
        <p14:creationId xmlns:p14="http://schemas.microsoft.com/office/powerpoint/2010/main" val="24457869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237BDF-B448-4F90-A141-F2225F8B479C}"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430527-BBDF-4713-930B-FB3182BA2A79}" type="slidenum">
              <a:rPr lang="en-US" smtClean="0"/>
              <a:t>‹#›</a:t>
            </a:fld>
            <a:endParaRPr lang="en-US"/>
          </a:p>
        </p:txBody>
      </p:sp>
    </p:spTree>
    <p:extLst>
      <p:ext uri="{BB962C8B-B14F-4D97-AF65-F5344CB8AC3E}">
        <p14:creationId xmlns:p14="http://schemas.microsoft.com/office/powerpoint/2010/main" val="281605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D1061E51-37AC-4A82-9E58-2EDEF71C1066}" type="datetime1">
              <a:rPr lang="en-US" smtClean="0"/>
              <a:pPr>
                <a:defRPr/>
              </a:pPr>
              <a:t>8/26/2020</a:t>
            </a:fld>
            <a:endParaRPr lang="en-US"/>
          </a:p>
        </p:txBody>
      </p:sp>
      <p:sp>
        <p:nvSpPr>
          <p:cNvPr id="4" name="Slide Number Placeholder 3"/>
          <p:cNvSpPr>
            <a:spLocks noGrp="1"/>
          </p:cNvSpPr>
          <p:nvPr>
            <p:ph type="sldNum" sz="quarter" idx="11"/>
          </p:nvPr>
        </p:nvSpPr>
        <p:spPr/>
        <p:txBody>
          <a:bodyPr/>
          <a:lstStyle/>
          <a:p>
            <a:pPr>
              <a:defRPr/>
            </a:pPr>
            <a:fld id="{895FD8B8-8BF0-4505-B095-698A56F3206E}" type="slidenum">
              <a:rPr lang="en-US" smtClean="0"/>
              <a:pPr>
                <a:defRPr/>
              </a:pPr>
              <a:t>‹#›</a:t>
            </a:fld>
            <a:endParaRPr lang="en-US"/>
          </a:p>
        </p:txBody>
      </p:sp>
    </p:spTree>
    <p:extLst>
      <p:ext uri="{BB962C8B-B14F-4D97-AF65-F5344CB8AC3E}">
        <p14:creationId xmlns:p14="http://schemas.microsoft.com/office/powerpoint/2010/main" val="11290665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237BDF-B448-4F90-A141-F2225F8B479C}" type="datetimeFigureOut">
              <a:rPr lang="en-US" smtClean="0"/>
              <a:t>8/26/2020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430527-BBDF-4713-930B-FB3182BA2A79}" type="slidenum">
              <a:rPr lang="en-US" smtClean="0"/>
              <a:t>‹#›</a:t>
            </a:fld>
            <a:endParaRPr lang="en-US"/>
          </a:p>
        </p:txBody>
      </p:sp>
    </p:spTree>
    <p:extLst>
      <p:ext uri="{BB962C8B-B14F-4D97-AF65-F5344CB8AC3E}">
        <p14:creationId xmlns:p14="http://schemas.microsoft.com/office/powerpoint/2010/main" val="13653737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237BDF-B448-4F90-A141-F2225F8B479C}" type="datetimeFigureOut">
              <a:rPr lang="en-US" smtClean="0"/>
              <a:t>8/26/2020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430527-BBDF-4713-930B-FB3182BA2A79}" type="slidenum">
              <a:rPr lang="en-US" smtClean="0"/>
              <a:t>‹#›</a:t>
            </a:fld>
            <a:endParaRPr lang="en-US"/>
          </a:p>
        </p:txBody>
      </p:sp>
    </p:spTree>
    <p:extLst>
      <p:ext uri="{BB962C8B-B14F-4D97-AF65-F5344CB8AC3E}">
        <p14:creationId xmlns:p14="http://schemas.microsoft.com/office/powerpoint/2010/main" val="41093340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237BDF-B448-4F90-A141-F2225F8B479C}" type="datetimeFigureOut">
              <a:rPr lang="en-US" smtClean="0"/>
              <a:t>8/26/2020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430527-BBDF-4713-930B-FB3182BA2A79}" type="slidenum">
              <a:rPr lang="en-US" smtClean="0"/>
              <a:t>‹#›</a:t>
            </a:fld>
            <a:endParaRPr lang="en-US"/>
          </a:p>
        </p:txBody>
      </p:sp>
    </p:spTree>
    <p:extLst>
      <p:ext uri="{BB962C8B-B14F-4D97-AF65-F5344CB8AC3E}">
        <p14:creationId xmlns:p14="http://schemas.microsoft.com/office/powerpoint/2010/main" val="10318200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237BDF-B448-4F90-A141-F2225F8B479C}"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430527-BBDF-4713-930B-FB3182BA2A79}" type="slidenum">
              <a:rPr lang="en-US" smtClean="0"/>
              <a:t>‹#›</a:t>
            </a:fld>
            <a:endParaRPr lang="en-US"/>
          </a:p>
        </p:txBody>
      </p:sp>
    </p:spTree>
    <p:extLst>
      <p:ext uri="{BB962C8B-B14F-4D97-AF65-F5344CB8AC3E}">
        <p14:creationId xmlns:p14="http://schemas.microsoft.com/office/powerpoint/2010/main" val="18077835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237BDF-B448-4F90-A141-F2225F8B479C}"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430527-BBDF-4713-930B-FB3182BA2A79}" type="slidenum">
              <a:rPr lang="en-US" smtClean="0"/>
              <a:t>‹#›</a:t>
            </a:fld>
            <a:endParaRPr lang="en-US"/>
          </a:p>
        </p:txBody>
      </p:sp>
    </p:spTree>
    <p:extLst>
      <p:ext uri="{BB962C8B-B14F-4D97-AF65-F5344CB8AC3E}">
        <p14:creationId xmlns:p14="http://schemas.microsoft.com/office/powerpoint/2010/main" val="11393431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237BDF-B448-4F90-A141-F2225F8B479C}"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30527-BBDF-4713-930B-FB3182BA2A79}" type="slidenum">
              <a:rPr lang="en-US" smtClean="0"/>
              <a:t>‹#›</a:t>
            </a:fld>
            <a:endParaRPr lang="en-US"/>
          </a:p>
        </p:txBody>
      </p:sp>
    </p:spTree>
    <p:extLst>
      <p:ext uri="{BB962C8B-B14F-4D97-AF65-F5344CB8AC3E}">
        <p14:creationId xmlns:p14="http://schemas.microsoft.com/office/powerpoint/2010/main" val="39691800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237BDF-B448-4F90-A141-F2225F8B479C}"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30527-BBDF-4713-930B-FB3182BA2A79}" type="slidenum">
              <a:rPr lang="en-US" smtClean="0"/>
              <a:t>‹#›</a:t>
            </a:fld>
            <a:endParaRPr lang="en-US"/>
          </a:p>
        </p:txBody>
      </p:sp>
    </p:spTree>
    <p:extLst>
      <p:ext uri="{BB962C8B-B14F-4D97-AF65-F5344CB8AC3E}">
        <p14:creationId xmlns:p14="http://schemas.microsoft.com/office/powerpoint/2010/main" val="8834127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2EB74A-5FC3-4344-8FF7-EF1167397809}" type="datetimeFigureOut">
              <a:rPr lang="en-US" smtClean="0">
                <a:solidFill>
                  <a:srgbClr val="565A5C">
                    <a:tint val="75000"/>
                  </a:srgbClr>
                </a:solidFill>
              </a:rPr>
              <a:pPr/>
              <a:t>8/26/2020</a:t>
            </a:fld>
            <a:endParaRPr lang="en-US">
              <a:solidFill>
                <a:srgbClr val="565A5C">
                  <a:tint val="75000"/>
                </a:srgbClr>
              </a:solidFill>
            </a:endParaRPr>
          </a:p>
        </p:txBody>
      </p:sp>
      <p:sp>
        <p:nvSpPr>
          <p:cNvPr id="5" name="Footer Placeholder 4"/>
          <p:cNvSpPr>
            <a:spLocks noGrp="1"/>
          </p:cNvSpPr>
          <p:nvPr>
            <p:ph type="ftr" sz="quarter" idx="11"/>
          </p:nvPr>
        </p:nvSpPr>
        <p:spPr/>
        <p:txBody>
          <a:bodyPr/>
          <a:lstStyle/>
          <a:p>
            <a:endParaRPr lang="en-US">
              <a:solidFill>
                <a:srgbClr val="565A5C">
                  <a:tint val="75000"/>
                </a:srgbClr>
              </a:solidFill>
            </a:endParaRPr>
          </a:p>
        </p:txBody>
      </p:sp>
      <p:sp>
        <p:nvSpPr>
          <p:cNvPr id="9" name="Title 1"/>
          <p:cNvSpPr>
            <a:spLocks noGrp="1"/>
          </p:cNvSpPr>
          <p:nvPr>
            <p:ph type="ctrTitle"/>
          </p:nvPr>
        </p:nvSpPr>
        <p:spPr>
          <a:xfrm>
            <a:off x="457200" y="1122363"/>
            <a:ext cx="7772400" cy="2387600"/>
          </a:xfrm>
        </p:spPr>
        <p:txBody>
          <a:bodyPr anchor="b"/>
          <a:lstStyle>
            <a:lvl1pPr algn="l">
              <a:defRPr sz="4500"/>
            </a:lvl1pPr>
          </a:lstStyle>
          <a:p>
            <a:r>
              <a:rPr lang="en-US" dirty="0"/>
              <a:t>Click to edit Master title style</a:t>
            </a:r>
          </a:p>
        </p:txBody>
      </p:sp>
      <p:sp>
        <p:nvSpPr>
          <p:cNvPr id="10" name="Subtitle 2"/>
          <p:cNvSpPr>
            <a:spLocks noGrp="1"/>
          </p:cNvSpPr>
          <p:nvPr>
            <p:ph type="subTitle" idx="1"/>
          </p:nvPr>
        </p:nvSpPr>
        <p:spPr>
          <a:xfrm>
            <a:off x="457209" y="3602059"/>
            <a:ext cx="6858001" cy="1655763"/>
          </a:xfrm>
        </p:spPr>
        <p:txBody>
          <a:bodyPr/>
          <a:lstStyle>
            <a:lvl1pPr marL="0" indent="0" algn="l">
              <a:buNone/>
              <a:defRPr sz="1800">
                <a:solidFill>
                  <a:schemeClr val="tx1"/>
                </a:solidFill>
              </a:defRPr>
            </a:lvl1pPr>
            <a:lvl2pPr marL="342482" indent="0" algn="ctr">
              <a:buNone/>
              <a:defRPr sz="1500"/>
            </a:lvl2pPr>
            <a:lvl3pPr marL="684965" indent="0" algn="ctr">
              <a:buNone/>
              <a:defRPr sz="1425"/>
            </a:lvl3pPr>
            <a:lvl4pPr marL="1027444" indent="0" algn="ctr">
              <a:buNone/>
              <a:defRPr sz="1200"/>
            </a:lvl4pPr>
            <a:lvl5pPr marL="1369925" indent="0" algn="ctr">
              <a:buNone/>
              <a:defRPr sz="1200"/>
            </a:lvl5pPr>
            <a:lvl6pPr marL="1712409" indent="0" algn="ctr">
              <a:buNone/>
              <a:defRPr sz="1200"/>
            </a:lvl6pPr>
            <a:lvl7pPr marL="2054888" indent="0" algn="ctr">
              <a:buNone/>
              <a:defRPr sz="1200"/>
            </a:lvl7pPr>
            <a:lvl8pPr marL="2397370" indent="0" algn="ctr">
              <a:buNone/>
              <a:defRPr sz="1200"/>
            </a:lvl8pPr>
            <a:lvl9pPr marL="2739854" indent="0" algn="ctr">
              <a:buNone/>
              <a:defRPr sz="1200"/>
            </a:lvl9pPr>
          </a:lstStyle>
          <a:p>
            <a:r>
              <a:rPr lang="en-US" dirty="0"/>
              <a:t>Click to edit Master subtitle style</a:t>
            </a:r>
          </a:p>
        </p:txBody>
      </p:sp>
    </p:spTree>
    <p:extLst>
      <p:ext uri="{BB962C8B-B14F-4D97-AF65-F5344CB8AC3E}">
        <p14:creationId xmlns:p14="http://schemas.microsoft.com/office/powerpoint/2010/main" val="27189382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2EB74A-5FC3-4344-8FF7-EF1167397809}" type="datetimeFigureOut">
              <a:rPr lang="en-US" smtClean="0">
                <a:solidFill>
                  <a:srgbClr val="565A5C">
                    <a:tint val="75000"/>
                  </a:srgbClr>
                </a:solidFill>
              </a:rPr>
              <a:pPr/>
              <a:t>8/26/2020</a:t>
            </a:fld>
            <a:endParaRPr lang="en-US">
              <a:solidFill>
                <a:srgbClr val="565A5C">
                  <a:tint val="75000"/>
                </a:srgbClr>
              </a:solidFill>
            </a:endParaRPr>
          </a:p>
        </p:txBody>
      </p:sp>
      <p:sp>
        <p:nvSpPr>
          <p:cNvPr id="5" name="Footer Placeholder 4"/>
          <p:cNvSpPr>
            <a:spLocks noGrp="1"/>
          </p:cNvSpPr>
          <p:nvPr>
            <p:ph type="ftr" sz="quarter" idx="11"/>
          </p:nvPr>
        </p:nvSpPr>
        <p:spPr/>
        <p:txBody>
          <a:bodyPr/>
          <a:lstStyle/>
          <a:p>
            <a:endParaRPr lang="en-US">
              <a:solidFill>
                <a:srgbClr val="565A5C">
                  <a:tint val="75000"/>
                </a:srgbClr>
              </a:solidFill>
            </a:endParaRPr>
          </a:p>
        </p:txBody>
      </p:sp>
      <p:sp>
        <p:nvSpPr>
          <p:cNvPr id="6" name="Slide Number Placeholder 5"/>
          <p:cNvSpPr>
            <a:spLocks noGrp="1"/>
          </p:cNvSpPr>
          <p:nvPr>
            <p:ph type="sldNum" sz="quarter" idx="12"/>
          </p:nvPr>
        </p:nvSpPr>
        <p:spPr/>
        <p:txBody>
          <a:bodyPr/>
          <a:lstStyle/>
          <a:p>
            <a:fld id="{E2E41881-8612-0842-B2F9-5029B026B246}" type="slidenum">
              <a:rPr lang="en-US" smtClean="0">
                <a:solidFill>
                  <a:srgbClr val="565A5C">
                    <a:tint val="75000"/>
                  </a:srgbClr>
                </a:solidFill>
              </a:rPr>
              <a:pPr/>
              <a:t>‹#›</a:t>
            </a:fld>
            <a:endParaRPr lang="en-US">
              <a:solidFill>
                <a:srgbClr val="565A5C">
                  <a:tint val="75000"/>
                </a:srgbClr>
              </a:solidFill>
            </a:endParaRPr>
          </a:p>
        </p:txBody>
      </p:sp>
    </p:spTree>
    <p:extLst>
      <p:ext uri="{BB962C8B-B14F-4D97-AF65-F5344CB8AC3E}">
        <p14:creationId xmlns:p14="http://schemas.microsoft.com/office/powerpoint/2010/main" val="32016747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425"/>
            </a:lvl4pPr>
            <a:lvl5pPr>
              <a:defRPr sz="1425"/>
            </a:lvl5pPr>
            <a:lvl6pPr>
              <a:defRPr sz="1425"/>
            </a:lvl6pPr>
            <a:lvl7pPr>
              <a:defRPr sz="1425"/>
            </a:lvl7pPr>
            <a:lvl8pPr>
              <a:defRPr sz="1425"/>
            </a:lvl8pPr>
            <a:lvl9pPr>
              <a:defRPr sz="14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600206"/>
            <a:ext cx="4038600" cy="4525963"/>
          </a:xfrm>
        </p:spPr>
        <p:txBody>
          <a:bodyPr/>
          <a:lstStyle>
            <a:lvl1pPr>
              <a:defRPr sz="2100"/>
            </a:lvl1pPr>
            <a:lvl2pPr>
              <a:defRPr sz="1800"/>
            </a:lvl2pPr>
            <a:lvl3pPr>
              <a:defRPr sz="1500"/>
            </a:lvl3pPr>
            <a:lvl4pPr>
              <a:defRPr sz="1425"/>
            </a:lvl4pPr>
            <a:lvl5pPr>
              <a:defRPr sz="1425"/>
            </a:lvl5pPr>
            <a:lvl6pPr>
              <a:defRPr sz="1425"/>
            </a:lvl6pPr>
            <a:lvl7pPr>
              <a:defRPr sz="1425"/>
            </a:lvl7pPr>
            <a:lvl8pPr>
              <a:defRPr sz="1425"/>
            </a:lvl8pPr>
            <a:lvl9pPr>
              <a:defRPr sz="14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2EB74A-5FC3-4344-8FF7-EF1167397809}" type="datetimeFigureOut">
              <a:rPr lang="en-US" smtClean="0">
                <a:solidFill>
                  <a:srgbClr val="565A5C">
                    <a:tint val="75000"/>
                  </a:srgbClr>
                </a:solidFill>
              </a:rPr>
              <a:pPr/>
              <a:t>8/26/2020</a:t>
            </a:fld>
            <a:endParaRPr lang="en-US">
              <a:solidFill>
                <a:srgbClr val="565A5C">
                  <a:tint val="75000"/>
                </a:srgbClr>
              </a:solidFill>
            </a:endParaRPr>
          </a:p>
        </p:txBody>
      </p:sp>
      <p:sp>
        <p:nvSpPr>
          <p:cNvPr id="6" name="Footer Placeholder 5"/>
          <p:cNvSpPr>
            <a:spLocks noGrp="1"/>
          </p:cNvSpPr>
          <p:nvPr>
            <p:ph type="ftr" sz="quarter" idx="11"/>
          </p:nvPr>
        </p:nvSpPr>
        <p:spPr/>
        <p:txBody>
          <a:bodyPr/>
          <a:lstStyle/>
          <a:p>
            <a:endParaRPr lang="en-US">
              <a:solidFill>
                <a:srgbClr val="565A5C">
                  <a:tint val="75000"/>
                </a:srgbClr>
              </a:solidFill>
            </a:endParaRPr>
          </a:p>
        </p:txBody>
      </p:sp>
      <p:sp>
        <p:nvSpPr>
          <p:cNvPr id="7" name="Slide Number Placeholder 6"/>
          <p:cNvSpPr>
            <a:spLocks noGrp="1"/>
          </p:cNvSpPr>
          <p:nvPr>
            <p:ph type="sldNum" sz="quarter" idx="12"/>
          </p:nvPr>
        </p:nvSpPr>
        <p:spPr/>
        <p:txBody>
          <a:bodyPr/>
          <a:lstStyle/>
          <a:p>
            <a:fld id="{E2E41881-8612-0842-B2F9-5029B026B246}" type="slidenum">
              <a:rPr lang="en-US" smtClean="0">
                <a:solidFill>
                  <a:srgbClr val="565A5C">
                    <a:tint val="75000"/>
                  </a:srgbClr>
                </a:solidFill>
              </a:rPr>
              <a:pPr/>
              <a:t>‹#›</a:t>
            </a:fld>
            <a:endParaRPr lang="en-US">
              <a:solidFill>
                <a:srgbClr val="565A5C">
                  <a:tint val="75000"/>
                </a:srgbClr>
              </a:solidFill>
            </a:endParaRPr>
          </a:p>
        </p:txBody>
      </p:sp>
    </p:spTree>
    <p:extLst>
      <p:ext uri="{BB962C8B-B14F-4D97-AF65-F5344CB8AC3E}">
        <p14:creationId xmlns:p14="http://schemas.microsoft.com/office/powerpoint/2010/main" val="662608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5390AE-ADFD-4C04-868A-6559A777DF8A}" type="datetime1">
              <a:rPr lang="en-US" smtClean="0"/>
              <a:t>8/26/2020</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0AE50CDB-7970-486E-834C-70EB2F5F2CEA}" type="slidenum">
              <a:rPr lang="en-US" smtClean="0"/>
              <a:pPr/>
              <a:t>‹#›</a:t>
            </a:fld>
            <a:endParaRPr lang="en-US" dirty="0"/>
          </a:p>
        </p:txBody>
      </p:sp>
    </p:spTree>
    <p:extLst>
      <p:ext uri="{BB962C8B-B14F-4D97-AF65-F5344CB8AC3E}">
        <p14:creationId xmlns:p14="http://schemas.microsoft.com/office/powerpoint/2010/main" val="275326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1_Title and 2 object content NO logo">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57200" y="304800"/>
            <a:ext cx="8229600" cy="609600"/>
          </a:xfrm>
          <a:prstGeom prst="rect">
            <a:avLst/>
          </a:prstGeom>
          <a:noFill/>
          <a:ln>
            <a:noFill/>
          </a:ln>
        </p:spPr>
        <p:txBody>
          <a:bodyPr lIns="91425" tIns="91425" rIns="91425" bIns="91425" anchor="t" anchorCtr="0"/>
          <a:lstStyle>
            <a:lvl1pPr marL="0" marR="0" lvl="0" indent="0" algn="l" rtl="0">
              <a:spcBef>
                <a:spcPts val="0"/>
              </a:spcBef>
              <a:buClr>
                <a:srgbClr val="023F5A"/>
              </a:buClr>
              <a:buFont typeface="Roboto"/>
              <a:buNone/>
              <a:defRPr sz="3600" b="0" i="0" u="none" strike="noStrike" cap="none">
                <a:solidFill>
                  <a:srgbClr val="023F5A"/>
                </a:solidFill>
                <a:latin typeface="Roboto"/>
                <a:ea typeface="Roboto"/>
                <a:cs typeface="Roboto"/>
                <a:sym typeface="Robot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8" name="Shape 78"/>
          <p:cNvSpPr txBox="1">
            <a:spLocks noGrp="1"/>
          </p:cNvSpPr>
          <p:nvPr>
            <p:ph type="body" idx="1"/>
          </p:nvPr>
        </p:nvSpPr>
        <p:spPr>
          <a:xfrm>
            <a:off x="457210" y="1219200"/>
            <a:ext cx="4038599" cy="4953000"/>
          </a:xfrm>
          <a:prstGeom prst="rect">
            <a:avLst/>
          </a:prstGeom>
          <a:noFill/>
          <a:ln>
            <a:noFill/>
          </a:ln>
        </p:spPr>
        <p:txBody>
          <a:bodyPr lIns="91425" tIns="91425" rIns="91425" bIns="91425" anchor="t" anchorCtr="0"/>
          <a:lstStyle>
            <a:lvl1pPr marL="0" marR="0" lvl="0" indent="121917" algn="l" rtl="0">
              <a:lnSpc>
                <a:spcPct val="95000"/>
              </a:lnSpc>
              <a:spcBef>
                <a:spcPts val="1200"/>
              </a:spcBef>
              <a:buClr>
                <a:srgbClr val="1D4D94"/>
              </a:buClr>
              <a:buSzPct val="120000"/>
              <a:buFont typeface="Noto Sans Symbols"/>
              <a:buChar char="▪"/>
              <a:defRPr sz="1600" b="0" i="0" u="none" strike="noStrike" cap="none">
                <a:solidFill>
                  <a:schemeClr val="dk1"/>
                </a:solidFill>
                <a:latin typeface="Open Sans"/>
                <a:ea typeface="Open Sans"/>
                <a:cs typeface="Open Sans"/>
                <a:sym typeface="Open Sans"/>
              </a:defRPr>
            </a:lvl1pPr>
            <a:lvl2pPr marL="301745" marR="0" lvl="1" indent="-9652" algn="l" rtl="0">
              <a:lnSpc>
                <a:spcPct val="95000"/>
              </a:lnSpc>
              <a:spcBef>
                <a:spcPts val="600"/>
              </a:spcBef>
              <a:buClr>
                <a:srgbClr val="1D4D94"/>
              </a:buClr>
              <a:buFont typeface="Arial"/>
              <a:buNone/>
              <a:defRPr sz="1600" b="0" i="0" u="none" strike="noStrike" cap="none">
                <a:solidFill>
                  <a:schemeClr val="dk1"/>
                </a:solidFill>
                <a:latin typeface="Calibri"/>
                <a:ea typeface="Calibri"/>
                <a:cs typeface="Calibri"/>
                <a:sym typeface="Calibri"/>
              </a:defRPr>
            </a:lvl2pPr>
            <a:lvl3pPr marL="640064" marR="0" lvl="2" indent="-5080" algn="l" rtl="0">
              <a:lnSpc>
                <a:spcPct val="95000"/>
              </a:lnSpc>
              <a:spcBef>
                <a:spcPts val="600"/>
              </a:spcBef>
              <a:buClr>
                <a:srgbClr val="1D4D94"/>
              </a:buClr>
              <a:buFont typeface="Arial"/>
              <a:buNone/>
              <a:defRPr sz="1600" b="0" i="0" u="none" strike="noStrike" cap="none">
                <a:solidFill>
                  <a:schemeClr val="dk1"/>
                </a:solidFill>
                <a:latin typeface="Calibri"/>
                <a:ea typeface="Calibri"/>
                <a:cs typeface="Calibri"/>
                <a:sym typeface="Calibri"/>
              </a:defRPr>
            </a:lvl3pPr>
            <a:lvl4pPr marL="1600160" marR="0" lvl="3" indent="-114297"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348" marR="0" lvl="4" indent="-114297"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537" marR="0" lvl="5" indent="-114297"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726" marR="0" lvl="6" indent="-114297"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8915" marR="0" lvl="7" indent="-114297"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103" marR="0" lvl="8" indent="-114297"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body" idx="2"/>
          </p:nvPr>
        </p:nvSpPr>
        <p:spPr>
          <a:xfrm>
            <a:off x="4648210" y="1219200"/>
            <a:ext cx="4038599" cy="4953000"/>
          </a:xfrm>
          <a:prstGeom prst="rect">
            <a:avLst/>
          </a:prstGeom>
          <a:noFill/>
          <a:ln>
            <a:noFill/>
          </a:ln>
        </p:spPr>
        <p:txBody>
          <a:bodyPr lIns="91425" tIns="91425" rIns="91425" bIns="91425" anchor="t" anchorCtr="0"/>
          <a:lstStyle>
            <a:lvl1pPr marL="0" marR="0" lvl="0" indent="0" algn="l" rtl="0">
              <a:lnSpc>
                <a:spcPct val="95000"/>
              </a:lnSpc>
              <a:spcBef>
                <a:spcPts val="1200"/>
              </a:spcBef>
              <a:buClr>
                <a:srgbClr val="1D4D94"/>
              </a:buClr>
              <a:buFont typeface="Noto Sans Symbols"/>
              <a:buNone/>
              <a:defRPr sz="1600" b="0" i="0" u="none" strike="noStrike" cap="none">
                <a:solidFill>
                  <a:schemeClr val="dk1"/>
                </a:solidFill>
                <a:latin typeface="Open Sans"/>
                <a:ea typeface="Open Sans"/>
                <a:cs typeface="Open Sans"/>
                <a:sym typeface="Open Sans"/>
              </a:defRPr>
            </a:lvl1pPr>
            <a:lvl2pPr marL="301745" marR="0" lvl="1" indent="-9652" algn="l" rtl="0">
              <a:lnSpc>
                <a:spcPct val="95000"/>
              </a:lnSpc>
              <a:spcBef>
                <a:spcPts val="600"/>
              </a:spcBef>
              <a:buClr>
                <a:srgbClr val="1D4D94"/>
              </a:buClr>
              <a:buFont typeface="Arial"/>
              <a:buNone/>
              <a:defRPr sz="1600" b="0" i="0" u="none" strike="noStrike" cap="none">
                <a:solidFill>
                  <a:schemeClr val="dk1"/>
                </a:solidFill>
                <a:latin typeface="Calibri"/>
                <a:ea typeface="Calibri"/>
                <a:cs typeface="Calibri"/>
                <a:sym typeface="Calibri"/>
              </a:defRPr>
            </a:lvl2pPr>
            <a:lvl3pPr marL="640064" marR="0" lvl="2" indent="-5080" algn="l" rtl="0">
              <a:lnSpc>
                <a:spcPct val="95000"/>
              </a:lnSpc>
              <a:spcBef>
                <a:spcPts val="600"/>
              </a:spcBef>
              <a:buClr>
                <a:srgbClr val="1D4D94"/>
              </a:buClr>
              <a:buFont typeface="Arial"/>
              <a:buNone/>
              <a:defRPr sz="1600" b="0" i="0" u="none" strike="noStrike" cap="none">
                <a:solidFill>
                  <a:schemeClr val="dk1"/>
                </a:solidFill>
                <a:latin typeface="Calibri"/>
                <a:ea typeface="Calibri"/>
                <a:cs typeface="Calibri"/>
                <a:sym typeface="Calibri"/>
              </a:defRPr>
            </a:lvl3pPr>
            <a:lvl4pPr marL="1600160" marR="0" lvl="3" indent="-114297"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348" marR="0" lvl="4" indent="-114297"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537" marR="0" lvl="5" indent="-114297"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726" marR="0" lvl="6" indent="-114297"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8915" marR="0" lvl="7" indent="-114297"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103" marR="0" lvl="8" indent="-114297"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017988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FFAD35-355F-4943-9A44-4B1224943F31}" type="datetimeFigureOut">
              <a:rPr lang="en-US" smtClean="0"/>
              <a:t>8/26/2020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C69B1139-C584-4F18-985B-E15E80C1116A}" type="slidenum">
              <a:rPr lang="en-US" smtClean="0"/>
              <a:t>‹#›</a:t>
            </a:fld>
            <a:endParaRPr lang="en-US"/>
          </a:p>
        </p:txBody>
      </p:sp>
    </p:spTree>
    <p:extLst>
      <p:ext uri="{BB962C8B-B14F-4D97-AF65-F5344CB8AC3E}">
        <p14:creationId xmlns:p14="http://schemas.microsoft.com/office/powerpoint/2010/main" val="2080033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3" b="0" i="0" u="heavy">
                <a:solidFill>
                  <a:schemeClr val="tx1"/>
                </a:solidFill>
                <a:latin typeface="Calibri-Light"/>
                <a:cs typeface="Calibri-Light"/>
              </a:defRPr>
            </a:lvl1pPr>
          </a:lstStyle>
          <a:p>
            <a:endParaRPr/>
          </a:p>
        </p:txBody>
      </p:sp>
      <p:sp>
        <p:nvSpPr>
          <p:cNvPr id="3" name="Holder 3"/>
          <p:cNvSpPr>
            <a:spLocks noGrp="1"/>
          </p:cNvSpPr>
          <p:nvPr>
            <p:ph type="body" idx="1"/>
          </p:nvPr>
        </p:nvSpPr>
        <p:spPr/>
        <p:txBody>
          <a:bodyPr lIns="0" tIns="0" rIns="0" bIns="0"/>
          <a:lstStyle>
            <a:lvl1pPr>
              <a:defRPr sz="1721" b="1" i="0">
                <a:solidFill>
                  <a:schemeClr val="tx1"/>
                </a:solidFill>
                <a:latin typeface="Cambria"/>
                <a:cs typeface="Cambr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8/26/2020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55323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uchealth.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wmf"/><Relationship Id="rId2" Type="http://schemas.openxmlformats.org/officeDocument/2006/relationships/slideLayout" Target="../slideLayouts/slideLayout2.xml"/><Relationship Id="rId16" Type="http://schemas.openxmlformats.org/officeDocument/2006/relationships/image" Target="../media/image3.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9.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image" Target="../media/image8.png"/><Relationship Id="rId5" Type="http://schemas.openxmlformats.org/officeDocument/2006/relationships/theme" Target="../theme/theme7.xml"/><Relationship Id="rId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457200" y="1454150"/>
            <a:ext cx="8229600" cy="467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0" y="0"/>
            <a:ext cx="2133600" cy="274638"/>
          </a:xfrm>
          <a:prstGeom prst="rect">
            <a:avLst/>
          </a:prstGeom>
        </p:spPr>
        <p:txBody>
          <a:bodyPr vert="horz" wrap="square" lIns="91440" tIns="45720" rIns="91440" bIns="45720" numCol="1" anchor="t" anchorCtr="0" compatLnSpc="1">
            <a:prstTxWarp prst="textNoShape">
              <a:avLst/>
            </a:prstTxWarp>
          </a:bodyPr>
          <a:lstStyle>
            <a:lvl1pPr>
              <a:defRPr sz="1200" smtClean="0">
                <a:solidFill>
                  <a:srgbClr val="898989"/>
                </a:solidFill>
                <a:latin typeface="Calibri" pitchFamily="34" charset="0"/>
              </a:defRPr>
            </a:lvl1pPr>
          </a:lstStyle>
          <a:p>
            <a:pPr>
              <a:defRPr/>
            </a:pPr>
            <a:fld id="{D1061E51-37AC-4A82-9E58-2EDEF71C1066}" type="datetime1">
              <a:rPr lang="en-US"/>
              <a:pPr>
                <a:defRPr/>
              </a:pPr>
              <a:t>8/26/2020</a:t>
            </a:fld>
            <a:endParaRPr lang="en-US"/>
          </a:p>
        </p:txBody>
      </p:sp>
      <p:sp>
        <p:nvSpPr>
          <p:cNvPr id="6" name="Slide Number Placeholder 5"/>
          <p:cNvSpPr>
            <a:spLocks noGrp="1"/>
          </p:cNvSpPr>
          <p:nvPr>
            <p:ph type="sldNum" sz="quarter" idx="4"/>
          </p:nvPr>
        </p:nvSpPr>
        <p:spPr>
          <a:xfrm>
            <a:off x="7010400" y="0"/>
            <a:ext cx="2133600" cy="274638"/>
          </a:xfrm>
          <a:prstGeom prst="rect">
            <a:avLst/>
          </a:prstGeom>
        </p:spPr>
        <p:txBody>
          <a:bodyPr vert="horz" wrap="square" lIns="91440" tIns="45720" rIns="91440" bIns="45720" numCol="1" anchor="t" anchorCtr="0" compatLnSpc="1">
            <a:prstTxWarp prst="textNoShape">
              <a:avLst/>
            </a:prstTxWarp>
          </a:bodyPr>
          <a:lstStyle>
            <a:lvl1pPr algn="r">
              <a:defRPr sz="1200" smtClean="0">
                <a:solidFill>
                  <a:srgbClr val="898989"/>
                </a:solidFill>
                <a:latin typeface="Calibri" pitchFamily="34" charset="0"/>
              </a:defRPr>
            </a:lvl1pPr>
          </a:lstStyle>
          <a:p>
            <a:pPr>
              <a:defRPr/>
            </a:pPr>
            <a:fld id="{895FD8B8-8BF0-4505-B095-698A56F3206E}" type="slidenum">
              <a:rPr lang="en-US"/>
              <a:pPr>
                <a:defRPr/>
              </a:pPr>
              <a:t>‹#›</a:t>
            </a:fld>
            <a:endParaRPr lang="en-US"/>
          </a:p>
        </p:txBody>
      </p:sp>
      <p:pic>
        <p:nvPicPr>
          <p:cNvPr id="9" name="Picture 14" descr="UC Health logo">
            <a:hlinkClick r:id="rId13"/>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036780" y="6405926"/>
            <a:ext cx="1085651" cy="33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760591" y="6394837"/>
            <a:ext cx="887198" cy="354879"/>
          </a:xfrm>
          <a:prstGeom prst="rect">
            <a:avLst/>
          </a:prstGeom>
        </p:spPr>
      </p:pic>
      <p:grpSp>
        <p:nvGrpSpPr>
          <p:cNvPr id="3" name="Group 2"/>
          <p:cNvGrpSpPr/>
          <p:nvPr userDrawn="1"/>
        </p:nvGrpSpPr>
        <p:grpSpPr>
          <a:xfrm>
            <a:off x="7511422" y="6448804"/>
            <a:ext cx="1556378" cy="246944"/>
            <a:chOff x="7511422" y="6534856"/>
            <a:chExt cx="1556378" cy="246944"/>
          </a:xfrm>
        </p:grpSpPr>
        <p:pic>
          <p:nvPicPr>
            <p:cNvPr id="13" name="Picture 12"/>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571760" y="6534856"/>
              <a:ext cx="1408135" cy="170744"/>
            </a:xfrm>
            <a:prstGeom prst="rect">
              <a:avLst/>
            </a:prstGeom>
          </p:spPr>
        </p:pic>
        <p:sp>
          <p:nvSpPr>
            <p:cNvPr id="14" name="TextBox 13"/>
            <p:cNvSpPr txBox="1"/>
            <p:nvPr userDrawn="1"/>
          </p:nvSpPr>
          <p:spPr>
            <a:xfrm>
              <a:off x="7511422" y="6735634"/>
              <a:ext cx="1556378" cy="46166"/>
            </a:xfrm>
            <a:prstGeom prst="rect">
              <a:avLst/>
            </a:prstGeom>
            <a:noFill/>
          </p:spPr>
          <p:txBody>
            <a:bodyPr wrap="square" lIns="0" tIns="0" rIns="0" bIns="0" rtlCol="0">
              <a:spAutoFit/>
            </a:bodyPr>
            <a:lstStyle/>
            <a:p>
              <a:pPr algn="ctr"/>
              <a:r>
                <a:rPr lang="en-US" sz="300" dirty="0">
                  <a:latin typeface="Myriad Pro" pitchFamily="34" charset="0"/>
                </a:rPr>
                <a:t>The Clinical and Translational Science Awards (CTSA) is a registered trademark of DHHS.</a:t>
              </a:r>
            </a:p>
          </p:txBody>
        </p:sp>
      </p:grpSp>
      <p:pic>
        <p:nvPicPr>
          <p:cNvPr id="2" name="Picture 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52400" y="6367096"/>
            <a:ext cx="1219200" cy="410360"/>
          </a:xfrm>
          <a:prstGeom prst="rect">
            <a:avLst/>
          </a:prstGeom>
        </p:spPr>
      </p:pic>
    </p:spTree>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89" r:id="rId7"/>
    <p:sldLayoutId id="2147483890" r:id="rId8"/>
    <p:sldLayoutId id="2147483897" r:id="rId9"/>
    <p:sldLayoutId id="2147483898" r:id="rId10"/>
    <p:sldLayoutId id="2147483899" r:id="rId11"/>
  </p:sldLayoutIdLst>
  <p:txStyles>
    <p:titleStyle>
      <a:lvl1pPr algn="ctr" defTabSz="457200" rtl="0" eaLnBrk="0" fontAlgn="base" hangingPunct="0">
        <a:spcBef>
          <a:spcPct val="0"/>
        </a:spcBef>
        <a:spcAft>
          <a:spcPct val="0"/>
        </a:spcAft>
        <a:defRPr sz="4400" kern="1200">
          <a:solidFill>
            <a:srgbClr val="595959"/>
          </a:solidFill>
          <a:latin typeface="Arial"/>
          <a:ea typeface="ＭＳ Ｐゴシック" pitchFamily="-107" charset="-128"/>
          <a:cs typeface="Arial"/>
        </a:defRPr>
      </a:lvl1pPr>
      <a:lvl2pPr algn="ctr" defTabSz="457200" rtl="0" eaLnBrk="0" fontAlgn="base" hangingPunct="0">
        <a:spcBef>
          <a:spcPct val="0"/>
        </a:spcBef>
        <a:spcAft>
          <a:spcPct val="0"/>
        </a:spcAft>
        <a:defRPr sz="4400">
          <a:solidFill>
            <a:srgbClr val="595959"/>
          </a:solidFill>
          <a:latin typeface="Arial" pitchFamily="-112" charset="0"/>
          <a:ea typeface="ＭＳ Ｐゴシック" pitchFamily="-107" charset="-128"/>
          <a:cs typeface="Arial" charset="0"/>
        </a:defRPr>
      </a:lvl2pPr>
      <a:lvl3pPr algn="ctr" defTabSz="457200" rtl="0" eaLnBrk="0" fontAlgn="base" hangingPunct="0">
        <a:spcBef>
          <a:spcPct val="0"/>
        </a:spcBef>
        <a:spcAft>
          <a:spcPct val="0"/>
        </a:spcAft>
        <a:defRPr sz="4400">
          <a:solidFill>
            <a:srgbClr val="595959"/>
          </a:solidFill>
          <a:latin typeface="Arial" pitchFamily="-112" charset="0"/>
          <a:ea typeface="ＭＳ Ｐゴシック" pitchFamily="-107" charset="-128"/>
          <a:cs typeface="Arial" charset="0"/>
        </a:defRPr>
      </a:lvl3pPr>
      <a:lvl4pPr algn="ctr" defTabSz="457200" rtl="0" eaLnBrk="0" fontAlgn="base" hangingPunct="0">
        <a:spcBef>
          <a:spcPct val="0"/>
        </a:spcBef>
        <a:spcAft>
          <a:spcPct val="0"/>
        </a:spcAft>
        <a:defRPr sz="4400">
          <a:solidFill>
            <a:srgbClr val="595959"/>
          </a:solidFill>
          <a:latin typeface="Arial" pitchFamily="-112" charset="0"/>
          <a:ea typeface="ＭＳ Ｐゴシック" pitchFamily="-107" charset="-128"/>
          <a:cs typeface="Arial" charset="0"/>
        </a:defRPr>
      </a:lvl4pPr>
      <a:lvl5pPr algn="ctr" defTabSz="457200" rtl="0" eaLnBrk="0" fontAlgn="base" hangingPunct="0">
        <a:spcBef>
          <a:spcPct val="0"/>
        </a:spcBef>
        <a:spcAft>
          <a:spcPct val="0"/>
        </a:spcAft>
        <a:defRPr sz="4400">
          <a:solidFill>
            <a:srgbClr val="595959"/>
          </a:solidFill>
          <a:latin typeface="Arial" pitchFamily="-112" charset="0"/>
          <a:ea typeface="ＭＳ Ｐゴシック" pitchFamily="-107" charset="-128"/>
          <a:cs typeface="Arial" charset="0"/>
        </a:defRPr>
      </a:lvl5pPr>
      <a:lvl6pPr marL="457200" algn="ctr" defTabSz="457200" rtl="0" fontAlgn="base">
        <a:spcBef>
          <a:spcPct val="0"/>
        </a:spcBef>
        <a:spcAft>
          <a:spcPct val="0"/>
        </a:spcAft>
        <a:defRPr sz="4400">
          <a:solidFill>
            <a:schemeClr val="tx1"/>
          </a:solidFill>
          <a:latin typeface="Myriad Pro" pitchFamily="-107" charset="0"/>
          <a:ea typeface="ＭＳ Ｐゴシック" pitchFamily="-107" charset="-128"/>
        </a:defRPr>
      </a:lvl6pPr>
      <a:lvl7pPr marL="914400" algn="ctr" defTabSz="457200" rtl="0" fontAlgn="base">
        <a:spcBef>
          <a:spcPct val="0"/>
        </a:spcBef>
        <a:spcAft>
          <a:spcPct val="0"/>
        </a:spcAft>
        <a:defRPr sz="4400">
          <a:solidFill>
            <a:schemeClr val="tx1"/>
          </a:solidFill>
          <a:latin typeface="Myriad Pro" pitchFamily="-107" charset="0"/>
          <a:ea typeface="ＭＳ Ｐゴシック" pitchFamily="-107" charset="-128"/>
        </a:defRPr>
      </a:lvl7pPr>
      <a:lvl8pPr marL="1371600" algn="ctr" defTabSz="457200" rtl="0" fontAlgn="base">
        <a:spcBef>
          <a:spcPct val="0"/>
        </a:spcBef>
        <a:spcAft>
          <a:spcPct val="0"/>
        </a:spcAft>
        <a:defRPr sz="4400">
          <a:solidFill>
            <a:schemeClr val="tx1"/>
          </a:solidFill>
          <a:latin typeface="Myriad Pro" pitchFamily="-107" charset="0"/>
          <a:ea typeface="ＭＳ Ｐゴシック" pitchFamily="-107" charset="-128"/>
        </a:defRPr>
      </a:lvl8pPr>
      <a:lvl9pPr marL="1828800" algn="ctr" defTabSz="457200" rtl="0" fontAlgn="base">
        <a:spcBef>
          <a:spcPct val="0"/>
        </a:spcBef>
        <a:spcAft>
          <a:spcPct val="0"/>
        </a:spcAft>
        <a:defRPr sz="4400">
          <a:solidFill>
            <a:schemeClr val="tx1"/>
          </a:solidFill>
          <a:latin typeface="Myriad Pro" pitchFamily="-107" charset="0"/>
          <a:ea typeface="ＭＳ Ｐゴシック" pitchFamily="-107"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Arial"/>
          <a:ea typeface="ＭＳ Ｐゴシック" pitchFamily="-107" charset="-128"/>
          <a:cs typeface="Arial"/>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a:ea typeface="ＭＳ Ｐゴシック" pitchFamily="-112" charset="-128"/>
          <a:cs typeface="Arial"/>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a:ea typeface="ＭＳ Ｐゴシック" pitchFamily="-112" charset="-128"/>
          <a:cs typeface="Arial"/>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pitchFamily="-112" charset="-128"/>
          <a:cs typeface="Arial"/>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pitchFamily="-112"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BE6CB4-6566-448B-BDDC-93E57F87D586}" type="datetimeFigureOut">
              <a:rPr lang="en-US" smtClean="0"/>
              <a:t>8/26/2020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E2BA01-8913-424C-BBFF-53CA663F84DB}" type="slidenum">
              <a:rPr lang="en-US" smtClean="0"/>
              <a:t>‹#›</a:t>
            </a:fld>
            <a:endParaRPr lang="en-US"/>
          </a:p>
        </p:txBody>
      </p:sp>
    </p:spTree>
    <p:extLst>
      <p:ext uri="{BB962C8B-B14F-4D97-AF65-F5344CB8AC3E}">
        <p14:creationId xmlns:p14="http://schemas.microsoft.com/office/powerpoint/2010/main" val="83989905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E39035-5DB9-4F32-819A-8A42E4FF744D}" type="datetimeFigureOut">
              <a:rPr lang="en-US" smtClean="0"/>
              <a:t>8/26/2020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D3EABD-C4EF-421F-BAFA-1023734976C1}" type="slidenum">
              <a:rPr lang="en-US" smtClean="0"/>
              <a:t>‹#›</a:t>
            </a:fld>
            <a:endParaRPr lang="en-US"/>
          </a:p>
        </p:txBody>
      </p:sp>
    </p:spTree>
    <p:extLst>
      <p:ext uri="{BB962C8B-B14F-4D97-AF65-F5344CB8AC3E}">
        <p14:creationId xmlns:p14="http://schemas.microsoft.com/office/powerpoint/2010/main" val="125931542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41CAD4-2C42-457D-953C-B4827B34A732}" type="datetimeFigureOut">
              <a:rPr lang="en-US" smtClean="0"/>
              <a:t>8/26/2020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396B9C-DF64-4168-8393-CD3C5CE4C701}" type="slidenum">
              <a:rPr lang="en-US" smtClean="0"/>
              <a:t>‹#›</a:t>
            </a:fld>
            <a:endParaRPr lang="en-US"/>
          </a:p>
        </p:txBody>
      </p:sp>
    </p:spTree>
    <p:extLst>
      <p:ext uri="{BB962C8B-B14F-4D97-AF65-F5344CB8AC3E}">
        <p14:creationId xmlns:p14="http://schemas.microsoft.com/office/powerpoint/2010/main" val="98233264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84D969-72C7-44A3-BBBC-E70F483AF38D}" type="datetimeFigureOut">
              <a:rPr lang="en-US" smtClean="0"/>
              <a:t>8/26/2020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F28897-A3DC-4E41-9C39-8724AF4960E8}" type="slidenum">
              <a:rPr lang="en-US" smtClean="0"/>
              <a:t>‹#›</a:t>
            </a:fld>
            <a:endParaRPr lang="en-US"/>
          </a:p>
        </p:txBody>
      </p:sp>
    </p:spTree>
    <p:extLst>
      <p:ext uri="{BB962C8B-B14F-4D97-AF65-F5344CB8AC3E}">
        <p14:creationId xmlns:p14="http://schemas.microsoft.com/office/powerpoint/2010/main" val="3432202399"/>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37BDF-B448-4F90-A141-F2225F8B479C}" type="datetimeFigureOut">
              <a:rPr lang="en-US" smtClean="0"/>
              <a:t>8/26/2020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430527-BBDF-4713-930B-FB3182BA2A79}" type="slidenum">
              <a:rPr lang="en-US" smtClean="0"/>
              <a:t>‹#›</a:t>
            </a:fld>
            <a:endParaRPr lang="en-US"/>
          </a:p>
        </p:txBody>
      </p:sp>
    </p:spTree>
    <p:extLst>
      <p:ext uri="{BB962C8B-B14F-4D97-AF65-F5344CB8AC3E}">
        <p14:creationId xmlns:p14="http://schemas.microsoft.com/office/powerpoint/2010/main" val="300841991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6210476" cy="1143000"/>
          </a:xfrm>
          <a:prstGeom prst="rect">
            <a:avLst/>
          </a:prstGeom>
        </p:spPr>
        <p:txBody>
          <a:bodyPr vert="horz" lIns="91331" tIns="45664" rIns="91331" bIns="45664" rtlCol="0" anchor="t">
            <a:normAutofit/>
          </a:bodyPr>
          <a:lstStyle/>
          <a:p>
            <a:r>
              <a:rPr lang="en-US" dirty="0"/>
              <a:t>Click to edit Master title</a:t>
            </a:r>
          </a:p>
        </p:txBody>
      </p:sp>
      <p:sp>
        <p:nvSpPr>
          <p:cNvPr id="3" name="Text Placeholder 2"/>
          <p:cNvSpPr>
            <a:spLocks noGrp="1"/>
          </p:cNvSpPr>
          <p:nvPr>
            <p:ph type="body" idx="1"/>
          </p:nvPr>
        </p:nvSpPr>
        <p:spPr>
          <a:xfrm>
            <a:off x="457200" y="1600206"/>
            <a:ext cx="8229600" cy="4525963"/>
          </a:xfrm>
          <a:prstGeom prst="rect">
            <a:avLst/>
          </a:prstGeom>
        </p:spPr>
        <p:txBody>
          <a:bodyPr vert="horz" lIns="91331" tIns="45664" rIns="91331" bIns="4566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78"/>
            <a:ext cx="2133600" cy="365125"/>
          </a:xfrm>
          <a:prstGeom prst="rect">
            <a:avLst/>
          </a:prstGeom>
        </p:spPr>
        <p:txBody>
          <a:bodyPr vert="horz" lIns="91331" tIns="45664" rIns="91331" bIns="45664" rtlCol="0" anchor="ctr"/>
          <a:lstStyle>
            <a:lvl1pPr algn="l">
              <a:defRPr sz="900">
                <a:solidFill>
                  <a:schemeClr val="tx1">
                    <a:tint val="75000"/>
                  </a:schemeClr>
                </a:solidFill>
              </a:defRPr>
            </a:lvl1pPr>
          </a:lstStyle>
          <a:p>
            <a:pPr defTabSz="684965" fontAlgn="auto">
              <a:spcBef>
                <a:spcPts val="0"/>
              </a:spcBef>
              <a:spcAft>
                <a:spcPts val="0"/>
              </a:spcAft>
            </a:pPr>
            <a:fld id="{112EB74A-5FC3-4344-8FF7-EF1167397809}" type="datetimeFigureOut">
              <a:rPr lang="en-US" smtClean="0">
                <a:solidFill>
                  <a:srgbClr val="565A5C">
                    <a:tint val="75000"/>
                  </a:srgbClr>
                </a:solidFill>
                <a:latin typeface="Arial"/>
                <a:ea typeface="+mn-ea"/>
              </a:rPr>
              <a:pPr defTabSz="684965" fontAlgn="auto">
                <a:spcBef>
                  <a:spcPts val="0"/>
                </a:spcBef>
                <a:spcAft>
                  <a:spcPts val="0"/>
                </a:spcAft>
              </a:pPr>
              <a:t>8/26/2020</a:t>
            </a:fld>
            <a:endParaRPr lang="en-US">
              <a:solidFill>
                <a:srgbClr val="565A5C">
                  <a:tint val="75000"/>
                </a:srgbClr>
              </a:solidFill>
              <a:latin typeface="Arial"/>
              <a:ea typeface="+mn-ea"/>
            </a:endParaRPr>
          </a:p>
        </p:txBody>
      </p:sp>
      <p:sp>
        <p:nvSpPr>
          <p:cNvPr id="5" name="Footer Placeholder 4"/>
          <p:cNvSpPr>
            <a:spLocks noGrp="1"/>
          </p:cNvSpPr>
          <p:nvPr>
            <p:ph type="ftr" sz="quarter" idx="3"/>
          </p:nvPr>
        </p:nvSpPr>
        <p:spPr>
          <a:xfrm>
            <a:off x="3124202" y="6356378"/>
            <a:ext cx="2895600" cy="365125"/>
          </a:xfrm>
          <a:prstGeom prst="rect">
            <a:avLst/>
          </a:prstGeom>
        </p:spPr>
        <p:txBody>
          <a:bodyPr vert="horz" lIns="91331" tIns="45664" rIns="91331" bIns="45664" rtlCol="0" anchor="ctr"/>
          <a:lstStyle>
            <a:lvl1pPr algn="ctr">
              <a:defRPr sz="900">
                <a:solidFill>
                  <a:schemeClr val="tx1">
                    <a:tint val="75000"/>
                  </a:schemeClr>
                </a:solidFill>
              </a:defRPr>
            </a:lvl1pPr>
          </a:lstStyle>
          <a:p>
            <a:pPr defTabSz="684965" fontAlgn="auto">
              <a:spcBef>
                <a:spcPts val="0"/>
              </a:spcBef>
              <a:spcAft>
                <a:spcPts val="0"/>
              </a:spcAft>
            </a:pPr>
            <a:endParaRPr lang="en-US">
              <a:solidFill>
                <a:srgbClr val="565A5C">
                  <a:tint val="75000"/>
                </a:srgbClr>
              </a:solidFill>
              <a:latin typeface="Arial"/>
              <a:ea typeface="+mn-ea"/>
            </a:endParaRPr>
          </a:p>
        </p:txBody>
      </p:sp>
      <p:sp>
        <p:nvSpPr>
          <p:cNvPr id="6" name="Slide Number Placeholder 5"/>
          <p:cNvSpPr>
            <a:spLocks noGrp="1"/>
          </p:cNvSpPr>
          <p:nvPr>
            <p:ph type="sldNum" sz="quarter" idx="4"/>
          </p:nvPr>
        </p:nvSpPr>
        <p:spPr>
          <a:xfrm>
            <a:off x="6553201" y="6356378"/>
            <a:ext cx="2133600" cy="365125"/>
          </a:xfrm>
          <a:prstGeom prst="rect">
            <a:avLst/>
          </a:prstGeom>
        </p:spPr>
        <p:txBody>
          <a:bodyPr vert="horz" lIns="91331" tIns="45664" rIns="91331" bIns="45664" rtlCol="0" anchor="ctr"/>
          <a:lstStyle>
            <a:lvl1pPr algn="r">
              <a:defRPr sz="900">
                <a:solidFill>
                  <a:schemeClr val="tx1">
                    <a:tint val="75000"/>
                  </a:schemeClr>
                </a:solidFill>
              </a:defRPr>
            </a:lvl1pPr>
          </a:lstStyle>
          <a:p>
            <a:pPr defTabSz="684965" fontAlgn="auto">
              <a:spcBef>
                <a:spcPts val="0"/>
              </a:spcBef>
              <a:spcAft>
                <a:spcPts val="0"/>
              </a:spcAft>
            </a:pPr>
            <a:fld id="{E2E41881-8612-0842-B2F9-5029B026B246}" type="slidenum">
              <a:rPr lang="en-US" smtClean="0">
                <a:solidFill>
                  <a:srgbClr val="565A5C">
                    <a:tint val="75000"/>
                  </a:srgbClr>
                </a:solidFill>
                <a:latin typeface="Arial"/>
                <a:ea typeface="+mn-ea"/>
              </a:rPr>
              <a:pPr defTabSz="684965" fontAlgn="auto">
                <a:spcBef>
                  <a:spcPts val="0"/>
                </a:spcBef>
                <a:spcAft>
                  <a:spcPts val="0"/>
                </a:spcAft>
              </a:pPr>
              <a:t>‹#›</a:t>
            </a:fld>
            <a:endParaRPr lang="en-US">
              <a:solidFill>
                <a:srgbClr val="565A5C">
                  <a:tint val="75000"/>
                </a:srgbClr>
              </a:solidFill>
              <a:latin typeface="Arial"/>
              <a:ea typeface="+mn-ea"/>
            </a:endParaRPr>
          </a:p>
        </p:txBody>
      </p:sp>
    </p:spTree>
    <p:extLst>
      <p:ext uri="{BB962C8B-B14F-4D97-AF65-F5344CB8AC3E}">
        <p14:creationId xmlns:p14="http://schemas.microsoft.com/office/powerpoint/2010/main" val="3274988496"/>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6" r:id="rId4"/>
  </p:sldLayoutIdLst>
  <p:txStyles>
    <p:titleStyle>
      <a:lvl1pPr algn="l" defTabSz="342482" rtl="0" eaLnBrk="1" latinLnBrk="0" hangingPunct="1">
        <a:spcBef>
          <a:spcPct val="0"/>
        </a:spcBef>
        <a:buNone/>
        <a:defRPr sz="3300" kern="1200">
          <a:solidFill>
            <a:schemeClr val="tx1"/>
          </a:solidFill>
          <a:latin typeface="+mj-lt"/>
          <a:ea typeface="+mj-ea"/>
          <a:cs typeface="+mj-cs"/>
        </a:defRPr>
      </a:lvl1pPr>
    </p:titleStyle>
    <p:bodyStyle>
      <a:lvl1pPr marL="256860" indent="-256860" algn="l" defTabSz="342482" rtl="0" eaLnBrk="1" latinLnBrk="0" hangingPunct="1">
        <a:spcBef>
          <a:spcPct val="20000"/>
        </a:spcBef>
        <a:buFont typeface="Arial"/>
        <a:buChar char="•"/>
        <a:defRPr sz="2400" kern="1200">
          <a:solidFill>
            <a:schemeClr val="tx1"/>
          </a:solidFill>
          <a:latin typeface="+mn-lt"/>
          <a:ea typeface="+mn-ea"/>
          <a:cs typeface="+mn-cs"/>
        </a:defRPr>
      </a:lvl1pPr>
      <a:lvl2pPr marL="556535" indent="-214052" algn="l" defTabSz="342482" rtl="0" eaLnBrk="1" latinLnBrk="0" hangingPunct="1">
        <a:spcBef>
          <a:spcPct val="20000"/>
        </a:spcBef>
        <a:buFont typeface="Arial"/>
        <a:buChar char="–"/>
        <a:defRPr sz="2100" kern="1200">
          <a:solidFill>
            <a:schemeClr val="tx1"/>
          </a:solidFill>
          <a:latin typeface="+mn-lt"/>
          <a:ea typeface="+mn-ea"/>
          <a:cs typeface="+mn-cs"/>
        </a:defRPr>
      </a:lvl2pPr>
      <a:lvl3pPr marL="856202" indent="-171239" algn="l" defTabSz="342482" rtl="0" eaLnBrk="1" latinLnBrk="0" hangingPunct="1">
        <a:spcBef>
          <a:spcPct val="20000"/>
        </a:spcBef>
        <a:buFont typeface="Arial"/>
        <a:buChar char="•"/>
        <a:defRPr sz="1800" kern="1200">
          <a:solidFill>
            <a:schemeClr val="tx1"/>
          </a:solidFill>
          <a:latin typeface="+mn-lt"/>
          <a:ea typeface="+mn-ea"/>
          <a:cs typeface="+mn-cs"/>
        </a:defRPr>
      </a:lvl3pPr>
      <a:lvl4pPr marL="1198685" indent="-171239" algn="l" defTabSz="342482" rtl="0" eaLnBrk="1" latinLnBrk="0" hangingPunct="1">
        <a:spcBef>
          <a:spcPct val="20000"/>
        </a:spcBef>
        <a:buFont typeface="Arial"/>
        <a:buChar char="–"/>
        <a:defRPr sz="1500" kern="1200">
          <a:solidFill>
            <a:schemeClr val="tx1"/>
          </a:solidFill>
          <a:latin typeface="+mn-lt"/>
          <a:ea typeface="+mn-ea"/>
          <a:cs typeface="+mn-cs"/>
        </a:defRPr>
      </a:lvl4pPr>
      <a:lvl5pPr marL="1541168" indent="-171239" algn="l" defTabSz="342482" rtl="0" eaLnBrk="1" latinLnBrk="0" hangingPunct="1">
        <a:spcBef>
          <a:spcPct val="20000"/>
        </a:spcBef>
        <a:buFont typeface="Arial"/>
        <a:buChar char="»"/>
        <a:defRPr sz="1500" kern="1200">
          <a:solidFill>
            <a:schemeClr val="tx1"/>
          </a:solidFill>
          <a:latin typeface="+mn-lt"/>
          <a:ea typeface="+mn-ea"/>
          <a:cs typeface="+mn-cs"/>
        </a:defRPr>
      </a:lvl5pPr>
      <a:lvl6pPr marL="1883649" indent="-171239" algn="l" defTabSz="342482" rtl="0" eaLnBrk="1" latinLnBrk="0" hangingPunct="1">
        <a:spcBef>
          <a:spcPct val="20000"/>
        </a:spcBef>
        <a:buFont typeface="Arial"/>
        <a:buChar char="•"/>
        <a:defRPr sz="1500" kern="1200">
          <a:solidFill>
            <a:schemeClr val="tx1"/>
          </a:solidFill>
          <a:latin typeface="+mn-lt"/>
          <a:ea typeface="+mn-ea"/>
          <a:cs typeface="+mn-cs"/>
        </a:defRPr>
      </a:lvl6pPr>
      <a:lvl7pPr marL="2226130" indent="-171239" algn="l" defTabSz="342482" rtl="0" eaLnBrk="1" latinLnBrk="0" hangingPunct="1">
        <a:spcBef>
          <a:spcPct val="20000"/>
        </a:spcBef>
        <a:buFont typeface="Arial"/>
        <a:buChar char="•"/>
        <a:defRPr sz="1500" kern="1200">
          <a:solidFill>
            <a:schemeClr val="tx1"/>
          </a:solidFill>
          <a:latin typeface="+mn-lt"/>
          <a:ea typeface="+mn-ea"/>
          <a:cs typeface="+mn-cs"/>
        </a:defRPr>
      </a:lvl7pPr>
      <a:lvl8pPr marL="2568611" indent="-171239" algn="l" defTabSz="342482" rtl="0" eaLnBrk="1" latinLnBrk="0" hangingPunct="1">
        <a:spcBef>
          <a:spcPct val="20000"/>
        </a:spcBef>
        <a:buFont typeface="Arial"/>
        <a:buChar char="•"/>
        <a:defRPr sz="1500" kern="1200">
          <a:solidFill>
            <a:schemeClr val="tx1"/>
          </a:solidFill>
          <a:latin typeface="+mn-lt"/>
          <a:ea typeface="+mn-ea"/>
          <a:cs typeface="+mn-cs"/>
        </a:defRPr>
      </a:lvl8pPr>
      <a:lvl9pPr marL="2911092" indent="-171239" algn="l" defTabSz="34248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482" rtl="0" eaLnBrk="1" latinLnBrk="0" hangingPunct="1">
        <a:defRPr sz="1425" kern="1200">
          <a:solidFill>
            <a:schemeClr val="tx1"/>
          </a:solidFill>
          <a:latin typeface="+mn-lt"/>
          <a:ea typeface="+mn-ea"/>
          <a:cs typeface="+mn-cs"/>
        </a:defRPr>
      </a:lvl1pPr>
      <a:lvl2pPr marL="342482" algn="l" defTabSz="342482" rtl="0" eaLnBrk="1" latinLnBrk="0" hangingPunct="1">
        <a:defRPr sz="1425" kern="1200">
          <a:solidFill>
            <a:schemeClr val="tx1"/>
          </a:solidFill>
          <a:latin typeface="+mn-lt"/>
          <a:ea typeface="+mn-ea"/>
          <a:cs typeface="+mn-cs"/>
        </a:defRPr>
      </a:lvl2pPr>
      <a:lvl3pPr marL="684965" algn="l" defTabSz="342482" rtl="0" eaLnBrk="1" latinLnBrk="0" hangingPunct="1">
        <a:defRPr sz="1425" kern="1200">
          <a:solidFill>
            <a:schemeClr val="tx1"/>
          </a:solidFill>
          <a:latin typeface="+mn-lt"/>
          <a:ea typeface="+mn-ea"/>
          <a:cs typeface="+mn-cs"/>
        </a:defRPr>
      </a:lvl3pPr>
      <a:lvl4pPr marL="1027444" algn="l" defTabSz="342482" rtl="0" eaLnBrk="1" latinLnBrk="0" hangingPunct="1">
        <a:defRPr sz="1425" kern="1200">
          <a:solidFill>
            <a:schemeClr val="tx1"/>
          </a:solidFill>
          <a:latin typeface="+mn-lt"/>
          <a:ea typeface="+mn-ea"/>
          <a:cs typeface="+mn-cs"/>
        </a:defRPr>
      </a:lvl4pPr>
      <a:lvl5pPr marL="1369925" algn="l" defTabSz="342482" rtl="0" eaLnBrk="1" latinLnBrk="0" hangingPunct="1">
        <a:defRPr sz="1425" kern="1200">
          <a:solidFill>
            <a:schemeClr val="tx1"/>
          </a:solidFill>
          <a:latin typeface="+mn-lt"/>
          <a:ea typeface="+mn-ea"/>
          <a:cs typeface="+mn-cs"/>
        </a:defRPr>
      </a:lvl5pPr>
      <a:lvl6pPr marL="1712409" algn="l" defTabSz="342482" rtl="0" eaLnBrk="1" latinLnBrk="0" hangingPunct="1">
        <a:defRPr sz="1425" kern="1200">
          <a:solidFill>
            <a:schemeClr val="tx1"/>
          </a:solidFill>
          <a:latin typeface="+mn-lt"/>
          <a:ea typeface="+mn-ea"/>
          <a:cs typeface="+mn-cs"/>
        </a:defRPr>
      </a:lvl6pPr>
      <a:lvl7pPr marL="2054888" algn="l" defTabSz="342482" rtl="0" eaLnBrk="1" latinLnBrk="0" hangingPunct="1">
        <a:defRPr sz="1425" kern="1200">
          <a:solidFill>
            <a:schemeClr val="tx1"/>
          </a:solidFill>
          <a:latin typeface="+mn-lt"/>
          <a:ea typeface="+mn-ea"/>
          <a:cs typeface="+mn-cs"/>
        </a:defRPr>
      </a:lvl7pPr>
      <a:lvl8pPr marL="2397370" algn="l" defTabSz="342482" rtl="0" eaLnBrk="1" latinLnBrk="0" hangingPunct="1">
        <a:defRPr sz="1425" kern="1200">
          <a:solidFill>
            <a:schemeClr val="tx1"/>
          </a:solidFill>
          <a:latin typeface="+mn-lt"/>
          <a:ea typeface="+mn-ea"/>
          <a:cs typeface="+mn-cs"/>
        </a:defRPr>
      </a:lvl8pPr>
      <a:lvl9pPr marL="2739854" algn="l" defTabSz="342482" rtl="0" eaLnBrk="1" latinLnBrk="0" hangingPunct="1">
        <a:defRPr sz="14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jpe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cctst.uc.edu/integration"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mailto:heubiec@ucmail.uc.edu"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1.tmp"/><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g"/><Relationship Id="rId7" Type="http://schemas.openxmlformats.org/officeDocument/2006/relationships/image" Target="../media/image46.jp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45.jpg"/><Relationship Id="rId5" Type="http://schemas.openxmlformats.org/officeDocument/2006/relationships/image" Target="../media/image44.png"/><Relationship Id="rId4" Type="http://schemas.openxmlformats.org/officeDocument/2006/relationships/image" Target="../media/image43.jpg"/></Relationships>
</file>

<file path=ppt/slides/_rels/slide3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47.jpg"/></Relationships>
</file>

<file path=ppt/slides/_rels/slide3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48.jpg"/></Relationships>
</file>

<file path=ppt/slides/_rels/slide33.xml.rels><?xml version="1.0" encoding="UTF-8" standalone="yes"?>
<Relationships xmlns="http://schemas.openxmlformats.org/package/2006/relationships"><Relationship Id="rId8" Type="http://schemas.openxmlformats.org/officeDocument/2006/relationships/image" Target="../media/image54.jpg"/><Relationship Id="rId13" Type="http://schemas.openxmlformats.org/officeDocument/2006/relationships/image" Target="../media/image59.jpg"/><Relationship Id="rId3" Type="http://schemas.openxmlformats.org/officeDocument/2006/relationships/image" Target="../media/image49.jpg"/><Relationship Id="rId7" Type="http://schemas.openxmlformats.org/officeDocument/2006/relationships/image" Target="../media/image53.jpg"/><Relationship Id="rId12" Type="http://schemas.openxmlformats.org/officeDocument/2006/relationships/image" Target="../media/image58.jp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52.jpg"/><Relationship Id="rId11" Type="http://schemas.openxmlformats.org/officeDocument/2006/relationships/image" Target="../media/image57.jpg"/><Relationship Id="rId5" Type="http://schemas.openxmlformats.org/officeDocument/2006/relationships/image" Target="../media/image51.jpg"/><Relationship Id="rId15" Type="http://schemas.openxmlformats.org/officeDocument/2006/relationships/image" Target="../media/image42.jpg"/><Relationship Id="rId10" Type="http://schemas.openxmlformats.org/officeDocument/2006/relationships/image" Target="../media/image56.jpg"/><Relationship Id="rId4" Type="http://schemas.openxmlformats.org/officeDocument/2006/relationships/image" Target="../media/image50.jpg"/><Relationship Id="rId9" Type="http://schemas.openxmlformats.org/officeDocument/2006/relationships/image" Target="../media/image55.jpg"/><Relationship Id="rId14" Type="http://schemas.openxmlformats.org/officeDocument/2006/relationships/image" Target="../media/image60.jpg"/></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hyperlink" Target="http://research.uc.edu/events%E1%88%BB"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5" Type="http://schemas.openxmlformats.org/officeDocument/2006/relationships/image" Target="../media/image42.jpg"/><Relationship Id="rId4" Type="http://schemas.openxmlformats.org/officeDocument/2006/relationships/hyperlink" Target="http://research.uc.edu/development/offices/research-development/overview%E1%88%BB"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uc.edu/about/hotline.html%E1%88%BB" TargetMode="External"/><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42.jpg"/></Relationships>
</file>

<file path=ppt/slides/_rels/slide4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jpg"/></Relationships>
</file>

<file path=ppt/slides/_rels/slide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291634" y="418469"/>
            <a:ext cx="5694829" cy="2819681"/>
          </a:xfrm>
        </p:spPr>
        <p:txBody>
          <a:bodyPr/>
          <a:lstStyle>
            <a:defPPr>
              <a:defRPr lang="en-US"/>
            </a:defPPr>
            <a:lvl1pPr marL="0" algn="l" defTabSz="457095" rtl="0" eaLnBrk="1" latinLnBrk="0" hangingPunct="1">
              <a:defRPr sz="1705" kern="1200">
                <a:solidFill>
                  <a:schemeClr val="tx1"/>
                </a:solidFill>
                <a:latin typeface="+mn-lt"/>
                <a:ea typeface="+mn-ea"/>
                <a:cs typeface="+mn-cs"/>
              </a:defRPr>
            </a:lvl1pPr>
            <a:lvl2pPr marL="457095" algn="l" defTabSz="457095" rtl="0" eaLnBrk="1" latinLnBrk="0" hangingPunct="1">
              <a:defRPr sz="1705" kern="1200">
                <a:solidFill>
                  <a:schemeClr val="tx1"/>
                </a:solidFill>
                <a:latin typeface="+mn-lt"/>
                <a:ea typeface="+mn-ea"/>
                <a:cs typeface="+mn-cs"/>
              </a:defRPr>
            </a:lvl2pPr>
            <a:lvl3pPr marL="914188" algn="l" defTabSz="457095" rtl="0" eaLnBrk="1" latinLnBrk="0" hangingPunct="1">
              <a:defRPr sz="1705" kern="1200">
                <a:solidFill>
                  <a:schemeClr val="tx1"/>
                </a:solidFill>
                <a:latin typeface="+mn-lt"/>
                <a:ea typeface="+mn-ea"/>
                <a:cs typeface="+mn-cs"/>
              </a:defRPr>
            </a:lvl3pPr>
            <a:lvl4pPr marL="1371283" algn="l" defTabSz="457095" rtl="0" eaLnBrk="1" latinLnBrk="0" hangingPunct="1">
              <a:defRPr sz="1705" kern="1200">
                <a:solidFill>
                  <a:schemeClr val="tx1"/>
                </a:solidFill>
                <a:latin typeface="+mn-lt"/>
                <a:ea typeface="+mn-ea"/>
                <a:cs typeface="+mn-cs"/>
              </a:defRPr>
            </a:lvl4pPr>
            <a:lvl5pPr marL="1828377" algn="l" defTabSz="457095" rtl="0" eaLnBrk="1" latinLnBrk="0" hangingPunct="1">
              <a:defRPr sz="1705" kern="1200">
                <a:solidFill>
                  <a:schemeClr val="tx1"/>
                </a:solidFill>
                <a:latin typeface="+mn-lt"/>
                <a:ea typeface="+mn-ea"/>
                <a:cs typeface="+mn-cs"/>
              </a:defRPr>
            </a:lvl5pPr>
            <a:lvl6pPr marL="2285472" algn="l" defTabSz="457095" rtl="0" eaLnBrk="1" latinLnBrk="0" hangingPunct="1">
              <a:defRPr sz="1705" kern="1200">
                <a:solidFill>
                  <a:schemeClr val="tx1"/>
                </a:solidFill>
                <a:latin typeface="+mn-lt"/>
                <a:ea typeface="+mn-ea"/>
                <a:cs typeface="+mn-cs"/>
              </a:defRPr>
            </a:lvl6pPr>
            <a:lvl7pPr marL="2742566" algn="l" defTabSz="457095" rtl="0" eaLnBrk="1" latinLnBrk="0" hangingPunct="1">
              <a:defRPr sz="1705" kern="1200">
                <a:solidFill>
                  <a:schemeClr val="tx1"/>
                </a:solidFill>
                <a:latin typeface="+mn-lt"/>
                <a:ea typeface="+mn-ea"/>
                <a:cs typeface="+mn-cs"/>
              </a:defRPr>
            </a:lvl7pPr>
            <a:lvl8pPr marL="3199660" algn="l" defTabSz="457095" rtl="0" eaLnBrk="1" latinLnBrk="0" hangingPunct="1">
              <a:defRPr sz="1705" kern="1200">
                <a:solidFill>
                  <a:schemeClr val="tx1"/>
                </a:solidFill>
                <a:latin typeface="+mn-lt"/>
                <a:ea typeface="+mn-ea"/>
                <a:cs typeface="+mn-cs"/>
              </a:defRPr>
            </a:lvl8pPr>
            <a:lvl9pPr marL="3656755" algn="l" defTabSz="457095" rtl="0" eaLnBrk="1" latinLnBrk="0" hangingPunct="1">
              <a:defRPr sz="1705" kern="1200">
                <a:solidFill>
                  <a:schemeClr val="tx1"/>
                </a:solidFill>
                <a:latin typeface="+mn-lt"/>
                <a:ea typeface="+mn-ea"/>
                <a:cs typeface="+mn-cs"/>
              </a:defRPr>
            </a:lvl9pPr>
          </a:lstStyle>
          <a:p>
            <a:pPr defTabSz="887553">
              <a:lnSpc>
                <a:spcPct val="85000"/>
              </a:lnSpc>
            </a:pPr>
            <a:r>
              <a:rPr lang="en-US" sz="4765" dirty="0">
                <a:solidFill>
                  <a:srgbClr val="FF0000"/>
                </a:solidFill>
                <a:cs typeface="Helvetica" charset="0"/>
              </a:rPr>
              <a:t>Getting Help With Research!</a:t>
            </a:r>
            <a:endParaRPr lang="en-US" sz="4765" dirty="0">
              <a:solidFill>
                <a:srgbClr val="FF0000"/>
              </a:solidFill>
              <a:latin typeface="+mn-lt"/>
              <a:cs typeface="Helvetica" charset="0"/>
            </a:endParaRPr>
          </a:p>
        </p:txBody>
      </p:sp>
      <p:sp>
        <p:nvSpPr>
          <p:cNvPr id="6147" name="Rectangle 2"/>
          <p:cNvSpPr>
            <a:spLocks noGrp="1" noChangeArrowheads="1"/>
          </p:cNvSpPr>
          <p:nvPr>
            <p:ph type="body" idx="1"/>
          </p:nvPr>
        </p:nvSpPr>
        <p:spPr>
          <a:xfrm>
            <a:off x="134471" y="4168588"/>
            <a:ext cx="8875059" cy="2440641"/>
          </a:xfrm>
        </p:spPr>
        <p:txBody>
          <a:bodyPr/>
          <a:lstStyle>
            <a:defPPr>
              <a:defRPr lang="en-US"/>
            </a:defPPr>
            <a:lvl1pPr marL="0" algn="l" defTabSz="457095" rtl="0" eaLnBrk="1" latinLnBrk="0" hangingPunct="1">
              <a:defRPr sz="1705" kern="1200">
                <a:solidFill>
                  <a:schemeClr val="tx1"/>
                </a:solidFill>
                <a:latin typeface="+mn-lt"/>
                <a:ea typeface="+mn-ea"/>
                <a:cs typeface="+mn-cs"/>
              </a:defRPr>
            </a:lvl1pPr>
            <a:lvl2pPr marL="457095" algn="l" defTabSz="457095" rtl="0" eaLnBrk="1" latinLnBrk="0" hangingPunct="1">
              <a:defRPr sz="1705" kern="1200">
                <a:solidFill>
                  <a:schemeClr val="tx1"/>
                </a:solidFill>
                <a:latin typeface="+mn-lt"/>
                <a:ea typeface="+mn-ea"/>
                <a:cs typeface="+mn-cs"/>
              </a:defRPr>
            </a:lvl2pPr>
            <a:lvl3pPr marL="914188" algn="l" defTabSz="457095" rtl="0" eaLnBrk="1" latinLnBrk="0" hangingPunct="1">
              <a:defRPr sz="1705" kern="1200">
                <a:solidFill>
                  <a:schemeClr val="tx1"/>
                </a:solidFill>
                <a:latin typeface="+mn-lt"/>
                <a:ea typeface="+mn-ea"/>
                <a:cs typeface="+mn-cs"/>
              </a:defRPr>
            </a:lvl3pPr>
            <a:lvl4pPr marL="1371283" algn="l" defTabSz="457095" rtl="0" eaLnBrk="1" latinLnBrk="0" hangingPunct="1">
              <a:defRPr sz="1705" kern="1200">
                <a:solidFill>
                  <a:schemeClr val="tx1"/>
                </a:solidFill>
                <a:latin typeface="+mn-lt"/>
                <a:ea typeface="+mn-ea"/>
                <a:cs typeface="+mn-cs"/>
              </a:defRPr>
            </a:lvl4pPr>
            <a:lvl5pPr marL="1828377" algn="l" defTabSz="457095" rtl="0" eaLnBrk="1" latinLnBrk="0" hangingPunct="1">
              <a:defRPr sz="1705" kern="1200">
                <a:solidFill>
                  <a:schemeClr val="tx1"/>
                </a:solidFill>
                <a:latin typeface="+mn-lt"/>
                <a:ea typeface="+mn-ea"/>
                <a:cs typeface="+mn-cs"/>
              </a:defRPr>
            </a:lvl5pPr>
            <a:lvl6pPr marL="2285472" algn="l" defTabSz="457095" rtl="0" eaLnBrk="1" latinLnBrk="0" hangingPunct="1">
              <a:defRPr sz="1705" kern="1200">
                <a:solidFill>
                  <a:schemeClr val="tx1"/>
                </a:solidFill>
                <a:latin typeface="+mn-lt"/>
                <a:ea typeface="+mn-ea"/>
                <a:cs typeface="+mn-cs"/>
              </a:defRPr>
            </a:lvl6pPr>
            <a:lvl7pPr marL="2742566" algn="l" defTabSz="457095" rtl="0" eaLnBrk="1" latinLnBrk="0" hangingPunct="1">
              <a:defRPr sz="1705" kern="1200">
                <a:solidFill>
                  <a:schemeClr val="tx1"/>
                </a:solidFill>
                <a:latin typeface="+mn-lt"/>
                <a:ea typeface="+mn-ea"/>
                <a:cs typeface="+mn-cs"/>
              </a:defRPr>
            </a:lvl7pPr>
            <a:lvl8pPr marL="3199660" algn="l" defTabSz="457095" rtl="0" eaLnBrk="1" latinLnBrk="0" hangingPunct="1">
              <a:defRPr sz="1705" kern="1200">
                <a:solidFill>
                  <a:schemeClr val="tx1"/>
                </a:solidFill>
                <a:latin typeface="+mn-lt"/>
                <a:ea typeface="+mn-ea"/>
                <a:cs typeface="+mn-cs"/>
              </a:defRPr>
            </a:lvl8pPr>
            <a:lvl9pPr marL="3656755" algn="l" defTabSz="457095" rtl="0" eaLnBrk="1" latinLnBrk="0" hangingPunct="1">
              <a:defRPr sz="1705" kern="1200">
                <a:solidFill>
                  <a:schemeClr val="tx1"/>
                </a:solidFill>
                <a:latin typeface="+mn-lt"/>
                <a:ea typeface="+mn-ea"/>
                <a:cs typeface="+mn-cs"/>
              </a:defRPr>
            </a:lvl9pPr>
          </a:lstStyle>
          <a:p>
            <a:pPr marL="0" indent="0">
              <a:lnSpc>
                <a:spcPct val="90000"/>
              </a:lnSpc>
              <a:spcBef>
                <a:spcPts val="582"/>
              </a:spcBef>
            </a:pPr>
            <a:r>
              <a:rPr lang="en-US" sz="2718" dirty="0">
                <a:solidFill>
                  <a:srgbClr val="FFFFFF"/>
                </a:solidFill>
                <a:latin typeface="Arial" charset="0"/>
                <a:cs typeface="Arial" charset="0"/>
              </a:rPr>
              <a:t> </a:t>
            </a:r>
            <a:endParaRPr lang="en-US" dirty="0">
              <a:latin typeface="Arial" charset="0"/>
              <a:cs typeface="Arial" charset="0"/>
            </a:endParaRPr>
          </a:p>
        </p:txBody>
      </p:sp>
      <p:sp>
        <p:nvSpPr>
          <p:cNvPr id="6148" name="AutoShape 3"/>
          <p:cNvSpPr>
            <a:spLocks/>
          </p:cNvSpPr>
          <p:nvPr/>
        </p:nvSpPr>
        <p:spPr bwMode="auto">
          <a:xfrm>
            <a:off x="291634" y="3429000"/>
            <a:ext cx="8397409" cy="2255744"/>
          </a:xfrm>
          <a:custGeom>
            <a:avLst/>
            <a:gdLst>
              <a:gd name="T0" fmla="*/ 1732753465 w 21600"/>
              <a:gd name="T1" fmla="*/ 125033352 h 21600"/>
              <a:gd name="T2" fmla="*/ 1732753465 w 21600"/>
              <a:gd name="T3" fmla="*/ 125033352 h 21600"/>
              <a:gd name="T4" fmla="*/ 1732753465 w 21600"/>
              <a:gd name="T5" fmla="*/ 125033352 h 21600"/>
              <a:gd name="T6" fmla="*/ 1732753465 w 21600"/>
              <a:gd name="T7" fmla="*/ 12503335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49306" tIns="49306" rIns="49306" bIns="49306" anchor="ctr"/>
          <a:lstStyle>
            <a:defPPr>
              <a:defRPr lang="en-US"/>
            </a:defPPr>
            <a:lvl1pPr marL="0" algn="l" defTabSz="457095" rtl="0" eaLnBrk="1" latinLnBrk="0" hangingPunct="1">
              <a:defRPr sz="1705" kern="1200">
                <a:solidFill>
                  <a:schemeClr val="tx1"/>
                </a:solidFill>
                <a:latin typeface="+mn-lt"/>
                <a:ea typeface="+mn-ea"/>
                <a:cs typeface="+mn-cs"/>
              </a:defRPr>
            </a:lvl1pPr>
            <a:lvl2pPr marL="457095" algn="l" defTabSz="457095" rtl="0" eaLnBrk="1" latinLnBrk="0" hangingPunct="1">
              <a:defRPr sz="1705" kern="1200">
                <a:solidFill>
                  <a:schemeClr val="tx1"/>
                </a:solidFill>
                <a:latin typeface="+mn-lt"/>
                <a:ea typeface="+mn-ea"/>
                <a:cs typeface="+mn-cs"/>
              </a:defRPr>
            </a:lvl2pPr>
            <a:lvl3pPr marL="914188" algn="l" defTabSz="457095" rtl="0" eaLnBrk="1" latinLnBrk="0" hangingPunct="1">
              <a:defRPr sz="1705" kern="1200">
                <a:solidFill>
                  <a:schemeClr val="tx1"/>
                </a:solidFill>
                <a:latin typeface="+mn-lt"/>
                <a:ea typeface="+mn-ea"/>
                <a:cs typeface="+mn-cs"/>
              </a:defRPr>
            </a:lvl3pPr>
            <a:lvl4pPr marL="1371283" algn="l" defTabSz="457095" rtl="0" eaLnBrk="1" latinLnBrk="0" hangingPunct="1">
              <a:defRPr sz="1705" kern="1200">
                <a:solidFill>
                  <a:schemeClr val="tx1"/>
                </a:solidFill>
                <a:latin typeface="+mn-lt"/>
                <a:ea typeface="+mn-ea"/>
                <a:cs typeface="+mn-cs"/>
              </a:defRPr>
            </a:lvl4pPr>
            <a:lvl5pPr marL="1828377" algn="l" defTabSz="457095" rtl="0" eaLnBrk="1" latinLnBrk="0" hangingPunct="1">
              <a:defRPr sz="1705" kern="1200">
                <a:solidFill>
                  <a:schemeClr val="tx1"/>
                </a:solidFill>
                <a:latin typeface="+mn-lt"/>
                <a:ea typeface="+mn-ea"/>
                <a:cs typeface="+mn-cs"/>
              </a:defRPr>
            </a:lvl5pPr>
            <a:lvl6pPr marL="2285472" algn="l" defTabSz="457095" rtl="0" eaLnBrk="1" latinLnBrk="0" hangingPunct="1">
              <a:defRPr sz="1705" kern="1200">
                <a:solidFill>
                  <a:schemeClr val="tx1"/>
                </a:solidFill>
                <a:latin typeface="+mn-lt"/>
                <a:ea typeface="+mn-ea"/>
                <a:cs typeface="+mn-cs"/>
              </a:defRPr>
            </a:lvl6pPr>
            <a:lvl7pPr marL="2742566" algn="l" defTabSz="457095" rtl="0" eaLnBrk="1" latinLnBrk="0" hangingPunct="1">
              <a:defRPr sz="1705" kern="1200">
                <a:solidFill>
                  <a:schemeClr val="tx1"/>
                </a:solidFill>
                <a:latin typeface="+mn-lt"/>
                <a:ea typeface="+mn-ea"/>
                <a:cs typeface="+mn-cs"/>
              </a:defRPr>
            </a:lvl7pPr>
            <a:lvl8pPr marL="3199660" algn="l" defTabSz="457095" rtl="0" eaLnBrk="1" latinLnBrk="0" hangingPunct="1">
              <a:defRPr sz="1705" kern="1200">
                <a:solidFill>
                  <a:schemeClr val="tx1"/>
                </a:solidFill>
                <a:latin typeface="+mn-lt"/>
                <a:ea typeface="+mn-ea"/>
                <a:cs typeface="+mn-cs"/>
              </a:defRPr>
            </a:lvl8pPr>
            <a:lvl9pPr marL="3656755" algn="l" defTabSz="457095" rtl="0" eaLnBrk="1" latinLnBrk="0" hangingPunct="1">
              <a:defRPr sz="1705" kern="1200">
                <a:solidFill>
                  <a:schemeClr val="tx1"/>
                </a:solidFill>
                <a:latin typeface="+mn-lt"/>
                <a:ea typeface="+mn-ea"/>
                <a:cs typeface="+mn-cs"/>
              </a:defRPr>
            </a:lvl9pPr>
          </a:lstStyle>
          <a:p>
            <a:pPr eaLnBrk="1" hangingPunct="1"/>
            <a:r>
              <a:rPr lang="en-US" sz="3494" baseline="-25000" dirty="0">
                <a:latin typeface="Tahoma" charset="0"/>
                <a:ea typeface="Tahoma" charset="0"/>
                <a:cs typeface="Tahoma" charset="0"/>
              </a:rPr>
              <a:t>Brett Kissela, MD, MS</a:t>
            </a:r>
          </a:p>
          <a:p>
            <a:pPr eaLnBrk="1" hangingPunct="1"/>
            <a:r>
              <a:rPr lang="en-US" sz="3494" baseline="-25000" dirty="0">
                <a:latin typeface="Tahoma" charset="0"/>
                <a:ea typeface="Tahoma" charset="0"/>
                <a:cs typeface="Tahoma" charset="0"/>
              </a:rPr>
              <a:t>Professor and Chair</a:t>
            </a:r>
          </a:p>
          <a:p>
            <a:pPr eaLnBrk="1" hangingPunct="1"/>
            <a:r>
              <a:rPr lang="en-US" sz="3494" baseline="-25000" dirty="0">
                <a:latin typeface="Tahoma" charset="0"/>
                <a:ea typeface="Tahoma" charset="0"/>
                <a:cs typeface="Tahoma" charset="0"/>
              </a:rPr>
              <a:t>Department of Neurology and Rehabilitation Medicine</a:t>
            </a:r>
          </a:p>
          <a:p>
            <a:pPr eaLnBrk="1" hangingPunct="1"/>
            <a:r>
              <a:rPr lang="en-US" sz="3494" baseline="-25000" dirty="0">
                <a:latin typeface="Tahoma" charset="0"/>
                <a:ea typeface="Tahoma" charset="0"/>
                <a:cs typeface="Tahoma" charset="0"/>
              </a:rPr>
              <a:t>Senior Associate Dean of Clinical Research</a:t>
            </a:r>
          </a:p>
          <a:p>
            <a:pPr eaLnBrk="1" hangingPunct="1"/>
            <a:r>
              <a:rPr lang="en-US" sz="3494" baseline="-25000" dirty="0">
                <a:latin typeface="Tahoma" charset="0"/>
                <a:ea typeface="Tahoma" charset="0"/>
                <a:cs typeface="Tahoma" charset="0"/>
              </a:rPr>
              <a:t>University of Cincinnati College of Medicine</a:t>
            </a:r>
          </a:p>
          <a:p>
            <a:pPr eaLnBrk="1" hangingPunct="1"/>
            <a:r>
              <a:rPr lang="en-US" sz="3494" baseline="-25000" dirty="0">
                <a:latin typeface="Tahoma" charset="0"/>
                <a:ea typeface="Tahoma" charset="0"/>
                <a:cs typeface="Tahoma" charset="0"/>
              </a:rPr>
              <a:t>Chief of Research Services, UC Health</a:t>
            </a:r>
          </a:p>
        </p:txBody>
      </p:sp>
      <p:pic>
        <p:nvPicPr>
          <p:cNvPr id="6149" name="Picture 4" descr="image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14503" y="1481417"/>
            <a:ext cx="2810435" cy="268717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90391338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idx="4294967295"/>
          </p:nvPr>
        </p:nvSpPr>
        <p:spPr>
          <a:xfrm>
            <a:off x="457200" y="800100"/>
            <a:ext cx="8229600" cy="1143000"/>
          </a:xfrm>
        </p:spPr>
        <p:txBody>
          <a:bodyPr/>
          <a:lstStyle/>
          <a:p>
            <a:r>
              <a:rPr lang="en-US" b="1" dirty="0">
                <a:solidFill>
                  <a:srgbClr val="C00000"/>
                </a:solidFill>
              </a:rPr>
              <a:t>CCTST Services</a:t>
            </a:r>
          </a:p>
        </p:txBody>
      </p:sp>
      <p:sp>
        <p:nvSpPr>
          <p:cNvPr id="25603" name="Rectangle 3"/>
          <p:cNvSpPr>
            <a:spLocks noGrp="1"/>
          </p:cNvSpPr>
          <p:nvPr>
            <p:ph type="body" idx="4294967295"/>
          </p:nvPr>
        </p:nvSpPr>
        <p:spPr>
          <a:xfrm>
            <a:off x="457200" y="1676400"/>
            <a:ext cx="8229600" cy="4800600"/>
          </a:xfrm>
        </p:spPr>
        <p:txBody>
          <a:bodyPr>
            <a:normAutofit/>
          </a:bodyPr>
          <a:lstStyle/>
          <a:p>
            <a:pPr>
              <a:spcBef>
                <a:spcPts val="0"/>
              </a:spcBef>
            </a:pPr>
            <a:r>
              <a:rPr lang="en-US" sz="2800" dirty="0"/>
              <a:t>Community Engagement and Research</a:t>
            </a:r>
          </a:p>
          <a:p>
            <a:pPr lvl="1">
              <a:spcBef>
                <a:spcPts val="0"/>
              </a:spcBef>
            </a:pPr>
            <a:r>
              <a:rPr lang="en-US" sz="2400" dirty="0"/>
              <a:t>PBRN</a:t>
            </a:r>
          </a:p>
          <a:p>
            <a:pPr lvl="1">
              <a:spcBef>
                <a:spcPts val="0"/>
              </a:spcBef>
            </a:pPr>
            <a:r>
              <a:rPr lang="en-US" sz="2400" dirty="0"/>
              <a:t>CBPR</a:t>
            </a:r>
          </a:p>
          <a:p>
            <a:pPr lvl="1">
              <a:spcBef>
                <a:spcPts val="0"/>
              </a:spcBef>
            </a:pPr>
            <a:r>
              <a:rPr lang="en-US" sz="2400" dirty="0"/>
              <a:t>Community Leaders Institute</a:t>
            </a:r>
          </a:p>
          <a:p>
            <a:pPr lvl="1">
              <a:spcBef>
                <a:spcPts val="0"/>
              </a:spcBef>
            </a:pPr>
            <a:r>
              <a:rPr lang="en-US" sz="2400" dirty="0"/>
              <a:t>Community Health Grants</a:t>
            </a:r>
          </a:p>
          <a:p>
            <a:pPr>
              <a:spcBef>
                <a:spcPts val="0"/>
              </a:spcBef>
            </a:pPr>
            <a:r>
              <a:rPr lang="en-US" sz="2800" dirty="0"/>
              <a:t>Translational Workforce Development</a:t>
            </a:r>
          </a:p>
          <a:p>
            <a:pPr lvl="1">
              <a:spcBef>
                <a:spcPts val="0"/>
              </a:spcBef>
            </a:pPr>
            <a:r>
              <a:rPr lang="en-US" sz="2400" dirty="0"/>
              <a:t>MS in Clinical and Translational Research</a:t>
            </a:r>
          </a:p>
          <a:p>
            <a:pPr lvl="1">
              <a:spcBef>
                <a:spcPts val="0"/>
              </a:spcBef>
            </a:pPr>
            <a:r>
              <a:rPr lang="en-US" sz="2400" dirty="0"/>
              <a:t>Certificate in Clinical and Translational Research</a:t>
            </a:r>
          </a:p>
          <a:p>
            <a:pPr lvl="1">
              <a:spcBef>
                <a:spcPts val="0"/>
              </a:spcBef>
            </a:pPr>
            <a:r>
              <a:rPr lang="en-US" sz="2400" dirty="0"/>
              <a:t>Fellows ACGME curriculum</a:t>
            </a:r>
          </a:p>
          <a:p>
            <a:pPr lvl="1">
              <a:spcBef>
                <a:spcPts val="0"/>
              </a:spcBef>
            </a:pPr>
            <a:r>
              <a:rPr lang="en-US" sz="2400" dirty="0"/>
              <a:t>PhD in Biomedical Informatics</a:t>
            </a:r>
          </a:p>
          <a:p>
            <a:pPr lvl="1">
              <a:spcBef>
                <a:spcPts val="0"/>
              </a:spcBef>
            </a:pPr>
            <a:r>
              <a:rPr lang="en-US" sz="2400" dirty="0"/>
              <a:t>CCTST Grand Rounds</a:t>
            </a:r>
          </a:p>
        </p:txBody>
      </p:sp>
    </p:spTree>
    <p:extLst>
      <p:ext uri="{BB962C8B-B14F-4D97-AF65-F5344CB8AC3E}">
        <p14:creationId xmlns:p14="http://schemas.microsoft.com/office/powerpoint/2010/main" val="3230856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idx="4294967295"/>
          </p:nvPr>
        </p:nvSpPr>
        <p:spPr>
          <a:xfrm>
            <a:off x="457200" y="800100"/>
            <a:ext cx="8229600" cy="1143000"/>
          </a:xfrm>
        </p:spPr>
        <p:txBody>
          <a:bodyPr/>
          <a:lstStyle/>
          <a:p>
            <a:r>
              <a:rPr lang="en-US" b="1" dirty="0">
                <a:solidFill>
                  <a:srgbClr val="C00000"/>
                </a:solidFill>
              </a:rPr>
              <a:t>CCTST Services</a:t>
            </a:r>
          </a:p>
        </p:txBody>
      </p:sp>
      <p:sp>
        <p:nvSpPr>
          <p:cNvPr id="25603" name="Rectangle 3"/>
          <p:cNvSpPr>
            <a:spLocks noGrp="1"/>
          </p:cNvSpPr>
          <p:nvPr>
            <p:ph type="body" idx="4294967295"/>
          </p:nvPr>
        </p:nvSpPr>
        <p:spPr>
          <a:xfrm>
            <a:off x="457200" y="2057400"/>
            <a:ext cx="8229600" cy="4800600"/>
          </a:xfrm>
        </p:spPr>
        <p:txBody>
          <a:bodyPr>
            <a:normAutofit/>
          </a:bodyPr>
          <a:lstStyle/>
          <a:p>
            <a:pPr>
              <a:spcBef>
                <a:spcPts val="0"/>
              </a:spcBef>
            </a:pPr>
            <a:r>
              <a:rPr lang="en-US" sz="2800" dirty="0"/>
              <a:t>Acute Care Research Core</a:t>
            </a:r>
            <a:endParaRPr lang="en-US" dirty="0"/>
          </a:p>
          <a:p>
            <a:pPr lvl="1">
              <a:spcBef>
                <a:spcPts val="0"/>
              </a:spcBef>
            </a:pPr>
            <a:r>
              <a:rPr lang="en-US" sz="2400" dirty="0"/>
              <a:t>Acute Care Research Council</a:t>
            </a:r>
          </a:p>
          <a:p>
            <a:pPr lvl="1">
              <a:spcBef>
                <a:spcPts val="0"/>
              </a:spcBef>
            </a:pPr>
            <a:r>
              <a:rPr lang="en-US" sz="2400" dirty="0"/>
              <a:t>Consultations </a:t>
            </a:r>
          </a:p>
          <a:p>
            <a:pPr lvl="1">
              <a:spcBef>
                <a:spcPts val="0"/>
              </a:spcBef>
            </a:pPr>
            <a:r>
              <a:rPr lang="en-US" sz="2400" dirty="0"/>
              <a:t>Coordinator sharing?</a:t>
            </a:r>
          </a:p>
          <a:p>
            <a:pPr>
              <a:spcBef>
                <a:spcPts val="0"/>
              </a:spcBef>
            </a:pPr>
            <a:endParaRPr lang="en-US" dirty="0"/>
          </a:p>
          <a:p>
            <a:pPr>
              <a:spcBef>
                <a:spcPts val="0"/>
              </a:spcBef>
            </a:pPr>
            <a:r>
              <a:rPr lang="en-US" sz="2800" dirty="0"/>
              <a:t>Trial Innovation Network </a:t>
            </a:r>
          </a:p>
          <a:p>
            <a:pPr lvl="1">
              <a:spcBef>
                <a:spcPts val="0"/>
              </a:spcBef>
            </a:pPr>
            <a:r>
              <a:rPr lang="en-US" sz="2400" dirty="0"/>
              <a:t>TICS—coordinating center function </a:t>
            </a:r>
          </a:p>
          <a:p>
            <a:pPr lvl="1">
              <a:spcBef>
                <a:spcPts val="0"/>
              </a:spcBef>
            </a:pPr>
            <a:r>
              <a:rPr lang="en-US" sz="2400" dirty="0"/>
              <a:t>RICS—recruitment via EHR, community engagement </a:t>
            </a:r>
          </a:p>
        </p:txBody>
      </p:sp>
    </p:spTree>
    <p:extLst>
      <p:ext uri="{BB962C8B-B14F-4D97-AF65-F5344CB8AC3E}">
        <p14:creationId xmlns:p14="http://schemas.microsoft.com/office/powerpoint/2010/main" val="3365538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idx="4294967295"/>
          </p:nvPr>
        </p:nvSpPr>
        <p:spPr>
          <a:xfrm>
            <a:off x="457200" y="914400"/>
            <a:ext cx="8229600" cy="685800"/>
          </a:xfrm>
        </p:spPr>
        <p:txBody>
          <a:bodyPr/>
          <a:lstStyle/>
          <a:p>
            <a:r>
              <a:rPr lang="en-US" b="1" dirty="0">
                <a:solidFill>
                  <a:srgbClr val="C00000"/>
                </a:solidFill>
              </a:rPr>
              <a:t>Career Development</a:t>
            </a:r>
          </a:p>
        </p:txBody>
      </p:sp>
      <p:sp>
        <p:nvSpPr>
          <p:cNvPr id="43011" name="Rectangle 3"/>
          <p:cNvSpPr>
            <a:spLocks noGrp="1"/>
          </p:cNvSpPr>
          <p:nvPr>
            <p:ph type="body" idx="4294967295"/>
          </p:nvPr>
        </p:nvSpPr>
        <p:spPr>
          <a:xfrm>
            <a:off x="457200" y="1905000"/>
            <a:ext cx="8229600" cy="3962400"/>
          </a:xfrm>
        </p:spPr>
        <p:txBody>
          <a:bodyPr>
            <a:normAutofit/>
          </a:bodyPr>
          <a:lstStyle/>
          <a:p>
            <a:pPr>
              <a:lnSpc>
                <a:spcPct val="90000"/>
              </a:lnSpc>
            </a:pPr>
            <a:r>
              <a:rPr lang="en-US" sz="2800" b="1" dirty="0"/>
              <a:t>KL2 program</a:t>
            </a:r>
          </a:p>
          <a:p>
            <a:pPr lvl="1">
              <a:lnSpc>
                <a:spcPct val="90000"/>
              </a:lnSpc>
            </a:pPr>
            <a:r>
              <a:rPr lang="en-US" dirty="0"/>
              <a:t>4 Scholars at a given time</a:t>
            </a:r>
          </a:p>
          <a:p>
            <a:pPr lvl="1">
              <a:lnSpc>
                <a:spcPct val="90000"/>
              </a:lnSpc>
            </a:pPr>
            <a:r>
              <a:rPr lang="en-US" dirty="0"/>
              <a:t>2-year appointments with 3</a:t>
            </a:r>
            <a:r>
              <a:rPr lang="en-US" baseline="30000" dirty="0"/>
              <a:t>rd</a:t>
            </a:r>
            <a:r>
              <a:rPr lang="en-US" dirty="0"/>
              <a:t> year guarantee by home department	</a:t>
            </a:r>
          </a:p>
          <a:p>
            <a:pPr lvl="1">
              <a:lnSpc>
                <a:spcPct val="90000"/>
              </a:lnSpc>
            </a:pPr>
            <a:r>
              <a:rPr lang="en-US" dirty="0"/>
              <a:t>K Scholars meetings</a:t>
            </a:r>
          </a:p>
          <a:p>
            <a:pPr lvl="1">
              <a:lnSpc>
                <a:spcPct val="90000"/>
              </a:lnSpc>
            </a:pPr>
            <a:r>
              <a:rPr lang="en-US" dirty="0"/>
              <a:t>K Club</a:t>
            </a:r>
          </a:p>
        </p:txBody>
      </p:sp>
    </p:spTree>
    <p:extLst>
      <p:ext uri="{BB962C8B-B14F-4D97-AF65-F5344CB8AC3E}">
        <p14:creationId xmlns:p14="http://schemas.microsoft.com/office/powerpoint/2010/main" val="1319749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idx="4294967295"/>
          </p:nvPr>
        </p:nvSpPr>
        <p:spPr>
          <a:xfrm>
            <a:off x="381000" y="685800"/>
            <a:ext cx="8229600" cy="1143000"/>
          </a:xfrm>
        </p:spPr>
        <p:txBody>
          <a:bodyPr/>
          <a:lstStyle/>
          <a:p>
            <a:r>
              <a:rPr lang="en-US" dirty="0">
                <a:solidFill>
                  <a:srgbClr val="FF0000"/>
                </a:solidFill>
                <a:ea typeface="ＭＳ Ｐゴシック" pitchFamily="-112" charset="-128"/>
                <a:cs typeface="Arial" charset="0"/>
              </a:rPr>
              <a:t>Selected Accomplishments</a:t>
            </a:r>
          </a:p>
        </p:txBody>
      </p:sp>
      <p:sp>
        <p:nvSpPr>
          <p:cNvPr id="8195" name="Rectangle 3"/>
          <p:cNvSpPr>
            <a:spLocks noGrp="1"/>
          </p:cNvSpPr>
          <p:nvPr>
            <p:ph type="body" idx="4294967295"/>
          </p:nvPr>
        </p:nvSpPr>
        <p:spPr>
          <a:xfrm>
            <a:off x="381000" y="1600200"/>
            <a:ext cx="8229600" cy="4648200"/>
          </a:xfrm>
        </p:spPr>
        <p:txBody>
          <a:bodyPr>
            <a:normAutofit/>
          </a:bodyPr>
          <a:lstStyle/>
          <a:p>
            <a:pPr lvl="0"/>
            <a:r>
              <a:rPr lang="en-US" sz="2000" dirty="0"/>
              <a:t>Refocused Research Central, to provide more focused services comprehensive services since renewal with award of 60 vouchers leading to 30 grant applications with $4.25 in awards to date</a:t>
            </a:r>
          </a:p>
          <a:p>
            <a:pPr lvl="0"/>
            <a:r>
              <a:rPr lang="en-US" sz="2000" dirty="0"/>
              <a:t>CCTST Integration Committee has served 92 faculty from multiple UC Colleges, CCHMC, UC  Health and VAMC to help investigators, identify and overcome barriers, help form multidisciplinary teams, and provide ongoing support with excellent feedback.</a:t>
            </a:r>
          </a:p>
          <a:p>
            <a:r>
              <a:rPr lang="en-US" sz="2000" dirty="0"/>
              <a:t>Created Community Leaders Institute, a 6-week training program for community leaders with 133 graduates obtaining &gt;$5 M in grants (ROI&gt; 28). Now implemented at 3 other hubs.</a:t>
            </a:r>
          </a:p>
          <a:p>
            <a:r>
              <a:rPr lang="en-US" sz="2000" dirty="0"/>
              <a:t>Completed member survey to determine satisfaction with services and challenges that CCTST could help with solutions</a:t>
            </a:r>
          </a:p>
          <a:p>
            <a:r>
              <a:rPr lang="en-US" sz="2000" dirty="0">
                <a:highlight>
                  <a:srgbClr val="F8F7F8"/>
                </a:highlight>
              </a:rPr>
              <a:t>Center for Improvement Science initiated series of workshops, approved team science course for MS and Certificate in CTR</a:t>
            </a:r>
          </a:p>
        </p:txBody>
      </p:sp>
    </p:spTree>
    <p:extLst>
      <p:ext uri="{BB962C8B-B14F-4D97-AF65-F5344CB8AC3E}">
        <p14:creationId xmlns:p14="http://schemas.microsoft.com/office/powerpoint/2010/main" val="2237100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idx="4294967295"/>
          </p:nvPr>
        </p:nvSpPr>
        <p:spPr>
          <a:xfrm>
            <a:off x="381000" y="838200"/>
            <a:ext cx="8229600" cy="914400"/>
          </a:xfrm>
        </p:spPr>
        <p:txBody>
          <a:bodyPr/>
          <a:lstStyle/>
          <a:p>
            <a:r>
              <a:rPr lang="en-US" dirty="0">
                <a:solidFill>
                  <a:srgbClr val="FF0000"/>
                </a:solidFill>
                <a:ea typeface="ＭＳ Ｐゴシック" pitchFamily="-112" charset="-128"/>
                <a:cs typeface="Arial" charset="0"/>
              </a:rPr>
              <a:t>Selected Accomplishments</a:t>
            </a:r>
          </a:p>
        </p:txBody>
      </p:sp>
      <p:sp>
        <p:nvSpPr>
          <p:cNvPr id="8195" name="Rectangle 3"/>
          <p:cNvSpPr>
            <a:spLocks noGrp="1"/>
          </p:cNvSpPr>
          <p:nvPr>
            <p:ph type="body" idx="4294967295"/>
          </p:nvPr>
        </p:nvSpPr>
        <p:spPr>
          <a:xfrm>
            <a:off x="457200" y="1629137"/>
            <a:ext cx="8153400" cy="4876800"/>
          </a:xfrm>
        </p:spPr>
        <p:txBody>
          <a:bodyPr>
            <a:noAutofit/>
          </a:bodyPr>
          <a:lstStyle/>
          <a:p>
            <a:pPr lvl="0"/>
            <a:r>
              <a:rPr lang="en-US" sz="1800" dirty="0"/>
              <a:t>Graduated over 161 students from the CCTST-supported MS in CTR and 121 from Certificate in CTR programs</a:t>
            </a:r>
          </a:p>
          <a:p>
            <a:r>
              <a:rPr lang="en-US" sz="1800" dirty="0">
                <a:highlight>
                  <a:srgbClr val="F8F7F8"/>
                </a:highlight>
              </a:rPr>
              <a:t>MS and Certificate students have published nearly 4,000 papers and obtained over $140M in research grants</a:t>
            </a:r>
          </a:p>
          <a:p>
            <a:r>
              <a:rPr lang="en-US" sz="1800" dirty="0">
                <a:highlight>
                  <a:srgbClr val="F8F7F8"/>
                </a:highlight>
              </a:rPr>
              <a:t>All KL2 scholars pursuing academic careers</a:t>
            </a:r>
          </a:p>
          <a:p>
            <a:r>
              <a:rPr lang="en-US" sz="1800" dirty="0">
                <a:highlight>
                  <a:srgbClr val="F8F7F8"/>
                </a:highlight>
              </a:rPr>
              <a:t>Fostered closer relationships between Greater Cincinnati community hospital IRBs with common training </a:t>
            </a:r>
            <a:r>
              <a:rPr lang="en-US" sz="1800" dirty="0"/>
              <a:t>in ethics, templates for informed consent, and an IRB reliance agreement</a:t>
            </a:r>
          </a:p>
          <a:p>
            <a:r>
              <a:rPr lang="en-US" sz="1800" dirty="0"/>
              <a:t>Pilot/core programs made grants of $8.8 M to foster collaboration between investigators leading to &gt;$125 M in extramural grants (ROI: 14.6). </a:t>
            </a:r>
          </a:p>
          <a:p>
            <a:r>
              <a:rPr lang="en-US" sz="1800" dirty="0"/>
              <a:t>Community Health Grants: 54 grants with 7 publications and $6.8M grants (ROI: 11.1) </a:t>
            </a:r>
          </a:p>
          <a:p>
            <a:r>
              <a:rPr lang="en-US" sz="1800" dirty="0"/>
              <a:t>Developed Department of BMI and implement PhD program in 2016</a:t>
            </a:r>
          </a:p>
          <a:p>
            <a:pPr lvl="0"/>
            <a:r>
              <a:rPr lang="en-US" sz="1800" dirty="0"/>
              <a:t>Implemented PhD in Biomedical Informatics in 2016</a:t>
            </a:r>
          </a:p>
          <a:p>
            <a:pPr lvl="0"/>
            <a:r>
              <a:rPr lang="en-US" sz="1800" dirty="0"/>
              <a:t>Developed comprehensive internal grant catalogue</a:t>
            </a:r>
          </a:p>
          <a:p>
            <a:pPr lvl="0"/>
            <a:endParaRPr lang="en-US" sz="2000" dirty="0"/>
          </a:p>
          <a:p>
            <a:endParaRPr lang="en-US" sz="2000" dirty="0"/>
          </a:p>
          <a:p>
            <a:endParaRPr lang="en-US" sz="2000" dirty="0"/>
          </a:p>
          <a:p>
            <a:pPr lvl="0"/>
            <a:endParaRPr lang="en-US" sz="2000" dirty="0"/>
          </a:p>
          <a:p>
            <a:pPr lvl="0"/>
            <a:endParaRPr lang="en-US" sz="2000" dirty="0"/>
          </a:p>
          <a:p>
            <a:pPr lvl="0"/>
            <a:endParaRPr lang="en-US" sz="2000" dirty="0"/>
          </a:p>
          <a:p>
            <a:pPr lvl="0"/>
            <a:r>
              <a:rPr lang="en-US" sz="2000" dirty="0"/>
              <a:t> </a:t>
            </a:r>
          </a:p>
          <a:p>
            <a:pPr lvl="0"/>
            <a:endParaRPr lang="en-US" sz="2000" dirty="0"/>
          </a:p>
          <a:p>
            <a:endParaRPr lang="en-US" sz="2000" dirty="0">
              <a:latin typeface="Arial" charset="0"/>
              <a:ea typeface="ＭＳ Ｐゴシック" pitchFamily="-112" charset="-128"/>
              <a:cs typeface="Arial" charset="0"/>
            </a:endParaRPr>
          </a:p>
        </p:txBody>
      </p:sp>
    </p:spTree>
    <p:extLst>
      <p:ext uri="{BB962C8B-B14F-4D97-AF65-F5344CB8AC3E}">
        <p14:creationId xmlns:p14="http://schemas.microsoft.com/office/powerpoint/2010/main" val="1244385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255460"/>
            <a:ext cx="7391400" cy="4401205"/>
          </a:xfrm>
          <a:prstGeom prst="rect">
            <a:avLst/>
          </a:prstGeom>
          <a:noFill/>
        </p:spPr>
        <p:txBody>
          <a:bodyPr wrap="square" rtlCol="0">
            <a:spAutoFit/>
          </a:bodyPr>
          <a:lstStyle/>
          <a:p>
            <a:pPr lvl="2" indent="-914400">
              <a:tabLst>
                <a:tab pos="914400" algn="l"/>
              </a:tabLst>
            </a:pPr>
            <a:r>
              <a:rPr lang="en-US" sz="3200" dirty="0"/>
              <a:t>Aim 1:  Empower stakeholders in the process of integrating research with healthcare practice and community wellness</a:t>
            </a:r>
          </a:p>
          <a:p>
            <a:pPr marL="914400" indent="-914400">
              <a:tabLst>
                <a:tab pos="914400" algn="l"/>
              </a:tabLst>
            </a:pPr>
            <a:r>
              <a:rPr lang="en-US" sz="3200" dirty="0"/>
              <a:t>Aim 2: Create the workforce of the future</a:t>
            </a:r>
          </a:p>
          <a:p>
            <a:pPr marL="914400" indent="-914400">
              <a:tabLst>
                <a:tab pos="914400" algn="l"/>
              </a:tabLst>
            </a:pPr>
            <a:r>
              <a:rPr lang="en-US" sz="3200" dirty="0"/>
              <a:t>Aim 3: Optimize efficiency and effectiveness of clinical research</a:t>
            </a:r>
          </a:p>
          <a:p>
            <a:pPr marL="914400" indent="-914400">
              <a:tabLst>
                <a:tab pos="914400" algn="l"/>
              </a:tabLst>
            </a:pPr>
            <a:endParaRPr lang="en-US" sz="2800" dirty="0"/>
          </a:p>
          <a:p>
            <a:pPr lvl="2" indent="-914400">
              <a:tabLst>
                <a:tab pos="914400" algn="l"/>
              </a:tabLst>
            </a:pPr>
            <a:r>
              <a:rPr lang="en-US" sz="2800" dirty="0"/>
              <a:t>	</a:t>
            </a:r>
            <a:endParaRPr lang="en-US" sz="2400" dirty="0"/>
          </a:p>
        </p:txBody>
      </p:sp>
      <p:sp>
        <p:nvSpPr>
          <p:cNvPr id="3" name="TextBox 2"/>
          <p:cNvSpPr txBox="1"/>
          <p:nvPr/>
        </p:nvSpPr>
        <p:spPr>
          <a:xfrm>
            <a:off x="609600" y="808910"/>
            <a:ext cx="7315200" cy="1446550"/>
          </a:xfrm>
          <a:prstGeom prst="rect">
            <a:avLst/>
          </a:prstGeom>
          <a:noFill/>
        </p:spPr>
        <p:txBody>
          <a:bodyPr wrap="square" rtlCol="0">
            <a:spAutoFit/>
          </a:bodyPr>
          <a:lstStyle/>
          <a:p>
            <a:pPr algn="ctr"/>
            <a:r>
              <a:rPr lang="en-US" sz="4400" dirty="0">
                <a:solidFill>
                  <a:srgbClr val="FF0000"/>
                </a:solidFill>
                <a:latin typeface="+mj-lt"/>
              </a:rPr>
              <a:t>Vision and Aims for CTSA Renewal </a:t>
            </a:r>
          </a:p>
        </p:txBody>
      </p:sp>
    </p:spTree>
    <p:extLst>
      <p:ext uri="{BB962C8B-B14F-4D97-AF65-F5344CB8AC3E}">
        <p14:creationId xmlns:p14="http://schemas.microsoft.com/office/powerpoint/2010/main" val="3717843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9239" y="990600"/>
            <a:ext cx="7772400" cy="838200"/>
          </a:xfrm>
        </p:spPr>
        <p:txBody>
          <a:bodyPr/>
          <a:lstStyle/>
          <a:p>
            <a:r>
              <a:rPr lang="en-US" dirty="0">
                <a:solidFill>
                  <a:srgbClr val="FF0000"/>
                </a:solidFill>
              </a:rPr>
              <a:t>Components</a:t>
            </a:r>
            <a:endParaRPr lang="en-US" dirty="0"/>
          </a:p>
        </p:txBody>
      </p:sp>
      <p:sp>
        <p:nvSpPr>
          <p:cNvPr id="3" name="Subtitle 2"/>
          <p:cNvSpPr>
            <a:spLocks noGrp="1"/>
          </p:cNvSpPr>
          <p:nvPr>
            <p:ph type="subTitle" idx="1"/>
          </p:nvPr>
        </p:nvSpPr>
        <p:spPr>
          <a:xfrm>
            <a:off x="762000" y="1828800"/>
            <a:ext cx="7924800" cy="4038600"/>
          </a:xfrm>
        </p:spPr>
        <p:txBody>
          <a:bodyPr/>
          <a:lstStyle/>
          <a:p>
            <a:pPr marL="342900" lvl="0" indent="-342900" algn="l">
              <a:buFont typeface="Arial" charset="0"/>
              <a:buChar char="•"/>
            </a:pPr>
            <a:r>
              <a:rPr lang="en-US" sz="2400" dirty="0">
                <a:solidFill>
                  <a:prstClr val="black"/>
                </a:solidFill>
              </a:rPr>
              <a:t>Overall</a:t>
            </a:r>
          </a:p>
          <a:p>
            <a:pPr marL="342900" lvl="0" indent="-342900" algn="l">
              <a:buFont typeface="Arial" charset="0"/>
              <a:buChar char="•"/>
            </a:pPr>
            <a:r>
              <a:rPr lang="en-US" sz="2400" dirty="0">
                <a:solidFill>
                  <a:prstClr val="black"/>
                </a:solidFill>
              </a:rPr>
              <a:t>Administration</a:t>
            </a:r>
          </a:p>
          <a:p>
            <a:pPr marL="742950" lvl="1" indent="-285750" algn="l">
              <a:buFont typeface="Arial" charset="0"/>
              <a:buChar char="–"/>
            </a:pPr>
            <a:r>
              <a:rPr lang="en-US" sz="2400" dirty="0">
                <a:solidFill>
                  <a:prstClr val="black"/>
                </a:solidFill>
              </a:rPr>
              <a:t>Evaluation</a:t>
            </a:r>
          </a:p>
          <a:p>
            <a:pPr marL="342900" lvl="0" indent="-342900" algn="l">
              <a:buFont typeface="Arial" charset="0"/>
              <a:buChar char="•"/>
            </a:pPr>
            <a:r>
              <a:rPr lang="en-US" sz="2400" dirty="0">
                <a:solidFill>
                  <a:prstClr val="black"/>
                </a:solidFill>
              </a:rPr>
              <a:t>Translational Science Base (TSB)</a:t>
            </a:r>
          </a:p>
          <a:p>
            <a:pPr marL="342900" lvl="0" indent="-342900" algn="l">
              <a:buFont typeface="Arial" charset="0"/>
              <a:buChar char="•"/>
            </a:pPr>
            <a:r>
              <a:rPr lang="en-US" sz="2400" dirty="0">
                <a:solidFill>
                  <a:prstClr val="black"/>
                </a:solidFill>
              </a:rPr>
              <a:t>Research Expertise and Methods(REM)</a:t>
            </a:r>
          </a:p>
          <a:p>
            <a:pPr marL="342900" lvl="0" indent="-342900" algn="l">
              <a:buFont typeface="Arial" charset="0"/>
              <a:buChar char="•"/>
            </a:pPr>
            <a:r>
              <a:rPr lang="en-US" sz="2400" dirty="0">
                <a:solidFill>
                  <a:prstClr val="black"/>
                </a:solidFill>
              </a:rPr>
              <a:t>Research Implementation and Participation (RIP)</a:t>
            </a:r>
          </a:p>
          <a:p>
            <a:pPr marL="342900" lvl="0" indent="-342900" algn="l">
              <a:buFont typeface="Arial" charset="0"/>
              <a:buChar char="•"/>
            </a:pPr>
            <a:r>
              <a:rPr lang="en-US" sz="2400" dirty="0">
                <a:solidFill>
                  <a:prstClr val="black"/>
                </a:solidFill>
              </a:rPr>
              <a:t>Network Resources and Optional Modules (NRO)</a:t>
            </a:r>
          </a:p>
          <a:p>
            <a:pPr marL="342900" lvl="0" indent="-342900" algn="l">
              <a:buFont typeface="Arial" charset="0"/>
              <a:buChar char="•"/>
            </a:pPr>
            <a:r>
              <a:rPr lang="en-US" sz="2400" dirty="0">
                <a:solidFill>
                  <a:prstClr val="black"/>
                </a:solidFill>
              </a:rPr>
              <a:t>Mentored Career Development (KL2)</a:t>
            </a:r>
          </a:p>
          <a:p>
            <a:pPr marL="342900" lvl="0" indent="-342900" algn="l">
              <a:buFont typeface="Arial" charset="0"/>
              <a:buChar char="•"/>
            </a:pPr>
            <a:r>
              <a:rPr lang="en-US" sz="2400" dirty="0">
                <a:solidFill>
                  <a:srgbClr val="FF0000"/>
                </a:solidFill>
              </a:rPr>
              <a:t>NRSA Training Core (TL1)</a:t>
            </a:r>
          </a:p>
          <a:p>
            <a:endParaRPr lang="en-US" dirty="0"/>
          </a:p>
        </p:txBody>
      </p:sp>
    </p:spTree>
    <p:extLst>
      <p:ext uri="{BB962C8B-B14F-4D97-AF65-F5344CB8AC3E}">
        <p14:creationId xmlns:p14="http://schemas.microsoft.com/office/powerpoint/2010/main" val="4243960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03727" y="4272255"/>
            <a:ext cx="5909678" cy="53665"/>
          </a:xfrm>
          <a:prstGeom prst="line">
            <a:avLst/>
          </a:prstGeom>
          <a:ln w="307975">
            <a:gradFill flip="none" rotWithShape="1">
              <a:gsLst>
                <a:gs pos="0">
                  <a:srgbClr val="FEB2AC"/>
                </a:gs>
                <a:gs pos="83000">
                  <a:srgbClr val="FA584C"/>
                </a:gs>
                <a:gs pos="100000">
                  <a:srgbClr val="FF0000"/>
                </a:gs>
              </a:gsLst>
              <a:path path="circle">
                <a:fillToRect r="100000" b="100000"/>
              </a:path>
              <a:tileRect l="-100000" t="-100000"/>
            </a:gra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3572115" y="3318183"/>
            <a:ext cx="4817328" cy="23589"/>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02742" y="5286959"/>
            <a:ext cx="7956956" cy="0"/>
          </a:xfrm>
          <a:prstGeom prst="line">
            <a:avLst/>
          </a:prstGeom>
          <a:ln w="88900">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8100000" scaled="1"/>
              <a:tileRect/>
            </a:gradFill>
          </a:ln>
        </p:spPr>
        <p:style>
          <a:lnRef idx="3">
            <a:schemeClr val="accent5"/>
          </a:lnRef>
          <a:fillRef idx="0">
            <a:schemeClr val="accent5"/>
          </a:fillRef>
          <a:effectRef idx="2">
            <a:schemeClr val="accent5"/>
          </a:effectRef>
          <a:fontRef idx="minor">
            <a:schemeClr val="tx1"/>
          </a:fontRef>
        </p:style>
      </p:cxnSp>
      <p:sp>
        <p:nvSpPr>
          <p:cNvPr id="7" name="TextBox 6"/>
          <p:cNvSpPr txBox="1"/>
          <p:nvPr/>
        </p:nvSpPr>
        <p:spPr>
          <a:xfrm>
            <a:off x="381000" y="5426918"/>
            <a:ext cx="8053808" cy="253916"/>
          </a:xfrm>
          <a:prstGeom prst="rect">
            <a:avLst/>
          </a:prstGeom>
          <a:noFill/>
        </p:spPr>
        <p:txBody>
          <a:bodyPr wrap="none" rtlCol="0">
            <a:spAutoFit/>
          </a:bodyPr>
          <a:lstStyle/>
          <a:p>
            <a:pPr defTabSz="685800" fontAlgn="auto">
              <a:spcBef>
                <a:spcPts val="0"/>
              </a:spcBef>
              <a:spcAft>
                <a:spcPts val="0"/>
              </a:spcAft>
            </a:pPr>
            <a:r>
              <a:rPr lang="en-US" sz="1050" dirty="0">
                <a:solidFill>
                  <a:prstClr val="black"/>
                </a:solidFill>
                <a:latin typeface="Calibri" panose="020F0502020204030204"/>
                <a:ea typeface="+mn-ea"/>
              </a:rPr>
              <a:t>July ’17	August 	September	October	November	December	January ’18	February	March	April	May	June</a:t>
            </a:r>
          </a:p>
        </p:txBody>
      </p:sp>
      <p:grpSp>
        <p:nvGrpSpPr>
          <p:cNvPr id="2" name="Group 1"/>
          <p:cNvGrpSpPr/>
          <p:nvPr/>
        </p:nvGrpSpPr>
        <p:grpSpPr>
          <a:xfrm>
            <a:off x="1873207" y="2341146"/>
            <a:ext cx="1130634" cy="848023"/>
            <a:chOff x="950975" y="1378892"/>
            <a:chExt cx="873071" cy="651704"/>
          </a:xfrm>
        </p:grpSpPr>
        <p:sp>
          <p:nvSpPr>
            <p:cNvPr id="10" name="Cloud 9"/>
            <p:cNvSpPr/>
            <p:nvPr/>
          </p:nvSpPr>
          <p:spPr>
            <a:xfrm>
              <a:off x="950975" y="1378892"/>
              <a:ext cx="873071" cy="601433"/>
            </a:xfrm>
            <a:prstGeom prst="cloud">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defTabSz="685800" fontAlgn="auto">
                <a:spcBef>
                  <a:spcPts val="0"/>
                </a:spcBef>
                <a:spcAft>
                  <a:spcPts val="0"/>
                </a:spcAft>
              </a:pPr>
              <a:endParaRPr lang="en-US" sz="1200" dirty="0">
                <a:solidFill>
                  <a:prstClr val="white"/>
                </a:solidFill>
              </a:endParaRPr>
            </a:p>
            <a:p>
              <a:pPr defTabSz="685800" fontAlgn="auto">
                <a:spcBef>
                  <a:spcPts val="0"/>
                </a:spcBef>
                <a:spcAft>
                  <a:spcPts val="0"/>
                </a:spcAft>
              </a:pPr>
              <a:r>
                <a:rPr lang="en-US" sz="1200" dirty="0">
                  <a:solidFill>
                    <a:prstClr val="white"/>
                  </a:solidFill>
                </a:rPr>
                <a:t>Kickoff</a:t>
              </a:r>
            </a:p>
            <a:p>
              <a:pPr defTabSz="685800" fontAlgn="auto">
                <a:spcBef>
                  <a:spcPts val="0"/>
                </a:spcBef>
                <a:spcAft>
                  <a:spcPts val="0"/>
                </a:spcAft>
              </a:pPr>
              <a:r>
                <a:rPr lang="en-US" sz="1200" dirty="0">
                  <a:solidFill>
                    <a:prstClr val="white"/>
                  </a:solidFill>
                </a:rPr>
                <a:t>Meeting</a:t>
              </a:r>
            </a:p>
            <a:p>
              <a:pPr algn="ctr" defTabSz="685800" fontAlgn="auto">
                <a:spcBef>
                  <a:spcPts val="0"/>
                </a:spcBef>
                <a:spcAft>
                  <a:spcPts val="0"/>
                </a:spcAft>
              </a:pPr>
              <a:endParaRPr lang="en-US" dirty="0">
                <a:solidFill>
                  <a:prstClr val="white"/>
                </a:solidFill>
              </a:endParaRPr>
            </a:p>
          </p:txBody>
        </p:sp>
        <p:sp>
          <p:nvSpPr>
            <p:cNvPr id="11" name="TextBox 10"/>
            <p:cNvSpPr txBox="1"/>
            <p:nvPr/>
          </p:nvSpPr>
          <p:spPr>
            <a:xfrm>
              <a:off x="950976" y="1862071"/>
              <a:ext cx="142649" cy="168525"/>
            </a:xfrm>
            <a:prstGeom prst="rect">
              <a:avLst/>
            </a:prstGeom>
            <a:noFill/>
          </p:spPr>
          <p:txBody>
            <a:bodyPr wrap="none" rtlCol="0">
              <a:spAutoFit/>
            </a:bodyPr>
            <a:lstStyle/>
            <a:p>
              <a:pPr defTabSz="685800" fontAlgn="auto">
                <a:spcBef>
                  <a:spcPts val="0"/>
                </a:spcBef>
                <a:spcAft>
                  <a:spcPts val="0"/>
                </a:spcAft>
              </a:pPr>
              <a:endParaRPr lang="en-US" sz="825" dirty="0">
                <a:solidFill>
                  <a:prstClr val="black"/>
                </a:solidFill>
                <a:latin typeface="Calibri" panose="020F0502020204030204"/>
                <a:ea typeface="+mn-ea"/>
              </a:endParaRPr>
            </a:p>
          </p:txBody>
        </p:sp>
      </p:grpSp>
      <p:sp>
        <p:nvSpPr>
          <p:cNvPr id="12" name="Flowchart: Terminator 11"/>
          <p:cNvSpPr/>
          <p:nvPr/>
        </p:nvSpPr>
        <p:spPr>
          <a:xfrm>
            <a:off x="592478" y="2163340"/>
            <a:ext cx="824123" cy="272920"/>
          </a:xfrm>
          <a:prstGeom prst="flowChartTermina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685800" fontAlgn="auto">
              <a:spcBef>
                <a:spcPts val="0"/>
              </a:spcBef>
              <a:spcAft>
                <a:spcPts val="0"/>
              </a:spcAft>
            </a:pPr>
            <a:r>
              <a:rPr lang="en-US" sz="900" dirty="0">
                <a:solidFill>
                  <a:prstClr val="black"/>
                </a:solidFill>
              </a:rPr>
              <a:t>Identify Core Team</a:t>
            </a:r>
          </a:p>
        </p:txBody>
      </p:sp>
      <p:sp>
        <p:nvSpPr>
          <p:cNvPr id="13" name="Can 12"/>
          <p:cNvSpPr/>
          <p:nvPr/>
        </p:nvSpPr>
        <p:spPr>
          <a:xfrm>
            <a:off x="1004539" y="4569667"/>
            <a:ext cx="783772" cy="524848"/>
          </a:xfrm>
          <a:prstGeom prst="can">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685800" fontAlgn="auto">
              <a:spcBef>
                <a:spcPts val="0"/>
              </a:spcBef>
              <a:spcAft>
                <a:spcPts val="0"/>
              </a:spcAft>
            </a:pPr>
            <a:r>
              <a:rPr lang="en-US" sz="1200" dirty="0">
                <a:solidFill>
                  <a:prstClr val="black"/>
                </a:solidFill>
              </a:rPr>
              <a:t>Member Survey</a:t>
            </a:r>
          </a:p>
        </p:txBody>
      </p:sp>
      <p:sp>
        <p:nvSpPr>
          <p:cNvPr id="14" name="Can 13"/>
          <p:cNvSpPr/>
          <p:nvPr/>
        </p:nvSpPr>
        <p:spPr>
          <a:xfrm>
            <a:off x="1859545" y="4561413"/>
            <a:ext cx="783772" cy="524848"/>
          </a:xfrm>
          <a:prstGeom prst="can">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685800" fontAlgn="auto">
              <a:spcBef>
                <a:spcPts val="0"/>
              </a:spcBef>
              <a:spcAft>
                <a:spcPts val="0"/>
              </a:spcAft>
            </a:pPr>
            <a:r>
              <a:rPr lang="en-US" sz="900" dirty="0">
                <a:solidFill>
                  <a:prstClr val="black"/>
                </a:solidFill>
              </a:rPr>
              <a:t>Stakeholder Interviews</a:t>
            </a:r>
          </a:p>
        </p:txBody>
      </p:sp>
      <p:sp>
        <p:nvSpPr>
          <p:cNvPr id="16" name="Explosion 2 15"/>
          <p:cNvSpPr/>
          <p:nvPr/>
        </p:nvSpPr>
        <p:spPr>
          <a:xfrm>
            <a:off x="3645180" y="2496029"/>
            <a:ext cx="1003600" cy="645044"/>
          </a:xfrm>
          <a:prstGeom prst="irregularSeal2">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685800" fontAlgn="auto">
              <a:spcBef>
                <a:spcPts val="0"/>
              </a:spcBef>
              <a:spcAft>
                <a:spcPts val="0"/>
              </a:spcAft>
            </a:pPr>
            <a:r>
              <a:rPr lang="en-US" sz="1050" dirty="0">
                <a:solidFill>
                  <a:prstClr val="white"/>
                </a:solidFill>
              </a:rPr>
              <a:t>EAC Visit</a:t>
            </a:r>
          </a:p>
        </p:txBody>
      </p:sp>
      <p:sp>
        <p:nvSpPr>
          <p:cNvPr id="18" name="Explosion 1 17"/>
          <p:cNvSpPr/>
          <p:nvPr/>
        </p:nvSpPr>
        <p:spPr>
          <a:xfrm>
            <a:off x="8222343" y="2909953"/>
            <a:ext cx="601824" cy="551198"/>
          </a:xfrm>
          <a:prstGeom prst="irregularSeal1">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fontAlgn="auto">
              <a:spcBef>
                <a:spcPts val="0"/>
              </a:spcBef>
              <a:spcAft>
                <a:spcPts val="0"/>
              </a:spcAft>
            </a:pPr>
            <a:endParaRPr lang="en-US" dirty="0">
              <a:solidFill>
                <a:prstClr val="white"/>
              </a:solidFill>
            </a:endParaRPr>
          </a:p>
        </p:txBody>
      </p:sp>
      <p:sp>
        <p:nvSpPr>
          <p:cNvPr id="19" name="TextBox 18"/>
          <p:cNvSpPr txBox="1"/>
          <p:nvPr/>
        </p:nvSpPr>
        <p:spPr>
          <a:xfrm>
            <a:off x="8151788" y="3318361"/>
            <a:ext cx="718466" cy="507831"/>
          </a:xfrm>
          <a:prstGeom prst="rect">
            <a:avLst/>
          </a:prstGeom>
          <a:noFill/>
        </p:spPr>
        <p:txBody>
          <a:bodyPr wrap="none" rtlCol="0">
            <a:spAutoFit/>
          </a:bodyPr>
          <a:lstStyle/>
          <a:p>
            <a:pPr defTabSz="685800" fontAlgn="auto">
              <a:spcBef>
                <a:spcPts val="0"/>
              </a:spcBef>
              <a:spcAft>
                <a:spcPts val="0"/>
              </a:spcAft>
            </a:pPr>
            <a:r>
              <a:rPr lang="en-US" sz="900" dirty="0">
                <a:solidFill>
                  <a:prstClr val="black"/>
                </a:solidFill>
                <a:latin typeface="Calibri" panose="020F0502020204030204"/>
                <a:ea typeface="+mn-ea"/>
              </a:rPr>
              <a:t>Grant</a:t>
            </a:r>
          </a:p>
          <a:p>
            <a:pPr defTabSz="685800" fontAlgn="auto">
              <a:spcBef>
                <a:spcPts val="0"/>
              </a:spcBef>
              <a:spcAft>
                <a:spcPts val="0"/>
              </a:spcAft>
            </a:pPr>
            <a:r>
              <a:rPr lang="en-US" sz="900" dirty="0">
                <a:solidFill>
                  <a:prstClr val="black"/>
                </a:solidFill>
                <a:latin typeface="Calibri" panose="020F0502020204030204"/>
                <a:ea typeface="+mn-ea"/>
              </a:rPr>
              <a:t>Submission</a:t>
            </a:r>
          </a:p>
          <a:p>
            <a:pPr defTabSz="685800" fontAlgn="auto">
              <a:spcBef>
                <a:spcPts val="0"/>
              </a:spcBef>
              <a:spcAft>
                <a:spcPts val="0"/>
              </a:spcAft>
            </a:pPr>
            <a:r>
              <a:rPr lang="en-US" sz="900" dirty="0">
                <a:solidFill>
                  <a:prstClr val="black"/>
                </a:solidFill>
                <a:latin typeface="Calibri" panose="020F0502020204030204"/>
                <a:ea typeface="+mn-ea"/>
              </a:rPr>
              <a:t>Deadline</a:t>
            </a:r>
          </a:p>
        </p:txBody>
      </p:sp>
      <p:sp>
        <p:nvSpPr>
          <p:cNvPr id="21" name="TextBox 20"/>
          <p:cNvSpPr txBox="1"/>
          <p:nvPr/>
        </p:nvSpPr>
        <p:spPr>
          <a:xfrm>
            <a:off x="7489368" y="3440677"/>
            <a:ext cx="447495" cy="369332"/>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Calibri" panose="020F0502020204030204"/>
                <a:ea typeface="+mn-ea"/>
              </a:rPr>
              <a:t>Final</a:t>
            </a:r>
          </a:p>
          <a:p>
            <a:pPr defTabSz="685800" fontAlgn="auto">
              <a:spcBef>
                <a:spcPts val="0"/>
              </a:spcBef>
              <a:spcAft>
                <a:spcPts val="0"/>
              </a:spcAft>
            </a:pPr>
            <a:r>
              <a:rPr lang="en-US" sz="900" dirty="0">
                <a:solidFill>
                  <a:prstClr val="black"/>
                </a:solidFill>
                <a:latin typeface="Calibri" panose="020F0502020204030204"/>
                <a:ea typeface="+mn-ea"/>
              </a:rPr>
              <a:t>Draft</a:t>
            </a:r>
          </a:p>
        </p:txBody>
      </p:sp>
      <p:sp>
        <p:nvSpPr>
          <p:cNvPr id="23" name="5-Point Star 22"/>
          <p:cNvSpPr/>
          <p:nvPr/>
        </p:nvSpPr>
        <p:spPr>
          <a:xfrm>
            <a:off x="3421435" y="3173679"/>
            <a:ext cx="314908" cy="258924"/>
          </a:xfrm>
          <a:prstGeom prst="star5">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fontAlgn="auto">
              <a:spcBef>
                <a:spcPts val="0"/>
              </a:spcBef>
              <a:spcAft>
                <a:spcPts val="0"/>
              </a:spcAft>
            </a:pPr>
            <a:endParaRPr lang="en-US" dirty="0">
              <a:solidFill>
                <a:prstClr val="white"/>
              </a:solidFill>
            </a:endParaRPr>
          </a:p>
        </p:txBody>
      </p:sp>
      <p:sp>
        <p:nvSpPr>
          <p:cNvPr id="24" name="TextBox 23"/>
          <p:cNvSpPr txBox="1"/>
          <p:nvPr/>
        </p:nvSpPr>
        <p:spPr>
          <a:xfrm>
            <a:off x="3247114" y="3416959"/>
            <a:ext cx="734496" cy="369332"/>
          </a:xfrm>
          <a:prstGeom prst="rect">
            <a:avLst/>
          </a:prstGeom>
          <a:noFill/>
        </p:spPr>
        <p:txBody>
          <a:bodyPr wrap="none" rtlCol="0">
            <a:spAutoFit/>
          </a:bodyPr>
          <a:lstStyle/>
          <a:p>
            <a:pPr defTabSz="685800" fontAlgn="auto">
              <a:spcBef>
                <a:spcPts val="0"/>
              </a:spcBef>
              <a:spcAft>
                <a:spcPts val="0"/>
              </a:spcAft>
            </a:pPr>
            <a:r>
              <a:rPr lang="en-US" sz="900" dirty="0">
                <a:solidFill>
                  <a:prstClr val="black"/>
                </a:solidFill>
                <a:latin typeface="Calibri" panose="020F0502020204030204"/>
                <a:ea typeface="+mn-ea"/>
              </a:rPr>
              <a:t>Draft for</a:t>
            </a:r>
          </a:p>
          <a:p>
            <a:pPr defTabSz="685800" fontAlgn="auto">
              <a:spcBef>
                <a:spcPts val="0"/>
              </a:spcBef>
              <a:spcAft>
                <a:spcPts val="0"/>
              </a:spcAft>
            </a:pPr>
            <a:r>
              <a:rPr lang="en-US" sz="900" dirty="0">
                <a:solidFill>
                  <a:prstClr val="black"/>
                </a:solidFill>
                <a:latin typeface="Calibri" panose="020F0502020204030204"/>
                <a:ea typeface="+mn-ea"/>
              </a:rPr>
              <a:t>EAC Review</a:t>
            </a:r>
          </a:p>
        </p:txBody>
      </p:sp>
      <p:sp>
        <p:nvSpPr>
          <p:cNvPr id="25" name="5-Point Star 24"/>
          <p:cNvSpPr/>
          <p:nvPr/>
        </p:nvSpPr>
        <p:spPr>
          <a:xfrm>
            <a:off x="4127182" y="3170224"/>
            <a:ext cx="314908" cy="258924"/>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defTabSz="685800" fontAlgn="auto">
              <a:spcBef>
                <a:spcPts val="0"/>
              </a:spcBef>
              <a:spcAft>
                <a:spcPts val="0"/>
              </a:spcAft>
            </a:pPr>
            <a:endParaRPr lang="en-US" dirty="0">
              <a:solidFill>
                <a:prstClr val="white"/>
              </a:solidFill>
            </a:endParaRPr>
          </a:p>
        </p:txBody>
      </p:sp>
      <p:sp>
        <p:nvSpPr>
          <p:cNvPr id="27" name="TextBox 26"/>
          <p:cNvSpPr txBox="1"/>
          <p:nvPr/>
        </p:nvSpPr>
        <p:spPr>
          <a:xfrm>
            <a:off x="4074807" y="3395981"/>
            <a:ext cx="519694" cy="369332"/>
          </a:xfrm>
          <a:prstGeom prst="rect">
            <a:avLst/>
          </a:prstGeom>
          <a:noFill/>
        </p:spPr>
        <p:txBody>
          <a:bodyPr wrap="none" rtlCol="0">
            <a:spAutoFit/>
          </a:bodyPr>
          <a:lstStyle/>
          <a:p>
            <a:pPr defTabSz="685800" fontAlgn="auto">
              <a:spcBef>
                <a:spcPts val="0"/>
              </a:spcBef>
              <a:spcAft>
                <a:spcPts val="0"/>
              </a:spcAft>
            </a:pPr>
            <a:r>
              <a:rPr lang="en-US" sz="900" dirty="0">
                <a:solidFill>
                  <a:prstClr val="black"/>
                </a:solidFill>
                <a:latin typeface="Calibri" panose="020F0502020204030204"/>
                <a:ea typeface="+mn-ea"/>
              </a:rPr>
              <a:t>Draft</a:t>
            </a:r>
          </a:p>
          <a:p>
            <a:pPr defTabSz="685800" fontAlgn="auto">
              <a:spcBef>
                <a:spcPts val="0"/>
              </a:spcBef>
              <a:spcAft>
                <a:spcPts val="0"/>
              </a:spcAft>
            </a:pPr>
            <a:r>
              <a:rPr lang="en-US" sz="900" dirty="0">
                <a:solidFill>
                  <a:prstClr val="black"/>
                </a:solidFill>
                <a:latin typeface="Calibri" panose="020F0502020204030204"/>
                <a:ea typeface="+mn-ea"/>
              </a:rPr>
              <a:t>Budget</a:t>
            </a:r>
          </a:p>
        </p:txBody>
      </p:sp>
      <p:sp>
        <p:nvSpPr>
          <p:cNvPr id="28" name="5-Point Star 27"/>
          <p:cNvSpPr/>
          <p:nvPr/>
        </p:nvSpPr>
        <p:spPr>
          <a:xfrm>
            <a:off x="7134763" y="3170224"/>
            <a:ext cx="314908" cy="258924"/>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defTabSz="685800" fontAlgn="auto">
              <a:spcBef>
                <a:spcPts val="0"/>
              </a:spcBef>
              <a:spcAft>
                <a:spcPts val="0"/>
              </a:spcAft>
            </a:pPr>
            <a:endParaRPr lang="en-US" dirty="0">
              <a:solidFill>
                <a:prstClr val="white"/>
              </a:solidFill>
            </a:endParaRPr>
          </a:p>
        </p:txBody>
      </p:sp>
      <p:sp>
        <p:nvSpPr>
          <p:cNvPr id="29" name="TextBox 28"/>
          <p:cNvSpPr txBox="1"/>
          <p:nvPr/>
        </p:nvSpPr>
        <p:spPr>
          <a:xfrm>
            <a:off x="7095459" y="3421114"/>
            <a:ext cx="519694" cy="369332"/>
          </a:xfrm>
          <a:prstGeom prst="rect">
            <a:avLst/>
          </a:prstGeom>
          <a:noFill/>
        </p:spPr>
        <p:txBody>
          <a:bodyPr wrap="none" rtlCol="0">
            <a:spAutoFit/>
          </a:bodyPr>
          <a:lstStyle/>
          <a:p>
            <a:pPr defTabSz="685800" fontAlgn="auto">
              <a:spcBef>
                <a:spcPts val="0"/>
              </a:spcBef>
              <a:spcAft>
                <a:spcPts val="0"/>
              </a:spcAft>
            </a:pPr>
            <a:r>
              <a:rPr lang="en-US" sz="900" dirty="0">
                <a:solidFill>
                  <a:prstClr val="black"/>
                </a:solidFill>
                <a:latin typeface="Calibri" panose="020F0502020204030204"/>
                <a:ea typeface="+mn-ea"/>
              </a:rPr>
              <a:t>Final</a:t>
            </a:r>
          </a:p>
          <a:p>
            <a:pPr defTabSz="685800" fontAlgn="auto">
              <a:spcBef>
                <a:spcPts val="0"/>
              </a:spcBef>
              <a:spcAft>
                <a:spcPts val="0"/>
              </a:spcAft>
            </a:pPr>
            <a:r>
              <a:rPr lang="en-US" sz="900" dirty="0">
                <a:solidFill>
                  <a:prstClr val="black"/>
                </a:solidFill>
                <a:latin typeface="Calibri" panose="020F0502020204030204"/>
                <a:ea typeface="+mn-ea"/>
              </a:rPr>
              <a:t>Budget</a:t>
            </a:r>
          </a:p>
        </p:txBody>
      </p:sp>
      <p:sp>
        <p:nvSpPr>
          <p:cNvPr id="30" name="5-Point Star 29"/>
          <p:cNvSpPr/>
          <p:nvPr/>
        </p:nvSpPr>
        <p:spPr>
          <a:xfrm>
            <a:off x="4597119" y="3188898"/>
            <a:ext cx="314908" cy="258924"/>
          </a:xfrm>
          <a:prstGeom prst="star5">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fontAlgn="auto">
              <a:spcBef>
                <a:spcPts val="0"/>
              </a:spcBef>
              <a:spcAft>
                <a:spcPts val="0"/>
              </a:spcAft>
            </a:pPr>
            <a:endParaRPr lang="en-US" dirty="0">
              <a:solidFill>
                <a:prstClr val="white"/>
              </a:solidFill>
            </a:endParaRPr>
          </a:p>
        </p:txBody>
      </p:sp>
      <p:sp>
        <p:nvSpPr>
          <p:cNvPr id="31" name="TextBox 30"/>
          <p:cNvSpPr txBox="1"/>
          <p:nvPr/>
        </p:nvSpPr>
        <p:spPr>
          <a:xfrm>
            <a:off x="4549713" y="3406147"/>
            <a:ext cx="524503" cy="507831"/>
          </a:xfrm>
          <a:prstGeom prst="rect">
            <a:avLst/>
          </a:prstGeom>
          <a:noFill/>
        </p:spPr>
        <p:txBody>
          <a:bodyPr wrap="none" rtlCol="0">
            <a:spAutoFit/>
          </a:bodyPr>
          <a:lstStyle/>
          <a:p>
            <a:pPr defTabSz="685800" fontAlgn="auto">
              <a:spcBef>
                <a:spcPts val="0"/>
              </a:spcBef>
              <a:spcAft>
                <a:spcPts val="0"/>
              </a:spcAft>
            </a:pPr>
            <a:r>
              <a:rPr lang="en-US" sz="900" dirty="0">
                <a:solidFill>
                  <a:prstClr val="black"/>
                </a:solidFill>
                <a:latin typeface="Calibri" panose="020F0502020204030204"/>
                <a:ea typeface="+mn-ea"/>
              </a:rPr>
              <a:t>Review</a:t>
            </a:r>
          </a:p>
          <a:p>
            <a:pPr defTabSz="685800" fontAlgn="auto">
              <a:spcBef>
                <a:spcPts val="0"/>
              </a:spcBef>
              <a:spcAft>
                <a:spcPts val="0"/>
              </a:spcAft>
            </a:pPr>
            <a:r>
              <a:rPr lang="en-US" sz="900" dirty="0">
                <a:solidFill>
                  <a:prstClr val="black"/>
                </a:solidFill>
                <a:latin typeface="Calibri" panose="020F0502020204030204"/>
                <a:ea typeface="+mn-ea"/>
              </a:rPr>
              <a:t>EAC</a:t>
            </a:r>
          </a:p>
          <a:p>
            <a:pPr defTabSz="685800" fontAlgn="auto">
              <a:spcBef>
                <a:spcPts val="0"/>
              </a:spcBef>
              <a:spcAft>
                <a:spcPts val="0"/>
              </a:spcAft>
            </a:pPr>
            <a:r>
              <a:rPr lang="en-US" sz="900" dirty="0">
                <a:solidFill>
                  <a:prstClr val="black"/>
                </a:solidFill>
                <a:latin typeface="Calibri" panose="020F0502020204030204"/>
                <a:ea typeface="+mn-ea"/>
              </a:rPr>
              <a:t>Report</a:t>
            </a:r>
          </a:p>
        </p:txBody>
      </p:sp>
      <p:sp>
        <p:nvSpPr>
          <p:cNvPr id="34" name="Rounded Rectangle 33"/>
          <p:cNvSpPr/>
          <p:nvPr/>
        </p:nvSpPr>
        <p:spPr>
          <a:xfrm>
            <a:off x="1175590" y="2588473"/>
            <a:ext cx="675235" cy="81659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685800" fontAlgn="auto">
              <a:spcBef>
                <a:spcPts val="0"/>
              </a:spcBef>
              <a:spcAft>
                <a:spcPts val="0"/>
              </a:spcAft>
            </a:pPr>
            <a:r>
              <a:rPr lang="en-US" sz="900" dirty="0">
                <a:solidFill>
                  <a:prstClr val="black"/>
                </a:solidFill>
              </a:rPr>
              <a:t>Develop writing teams for each core area</a:t>
            </a:r>
          </a:p>
        </p:txBody>
      </p:sp>
      <p:sp>
        <p:nvSpPr>
          <p:cNvPr id="35" name="Vertical Scroll 34"/>
          <p:cNvSpPr/>
          <p:nvPr/>
        </p:nvSpPr>
        <p:spPr>
          <a:xfrm>
            <a:off x="2344574" y="3188898"/>
            <a:ext cx="868486" cy="847667"/>
          </a:xfrm>
          <a:prstGeom prst="vertic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685800" fontAlgn="auto">
              <a:spcBef>
                <a:spcPts val="0"/>
              </a:spcBef>
              <a:spcAft>
                <a:spcPts val="0"/>
              </a:spcAft>
            </a:pPr>
            <a:r>
              <a:rPr lang="en-US" sz="900" dirty="0">
                <a:solidFill>
                  <a:prstClr val="black"/>
                </a:solidFill>
              </a:rPr>
              <a:t>Grant themes and writing strategies</a:t>
            </a:r>
          </a:p>
        </p:txBody>
      </p:sp>
      <p:sp>
        <p:nvSpPr>
          <p:cNvPr id="38" name="5-Point Star 37"/>
          <p:cNvSpPr/>
          <p:nvPr/>
        </p:nvSpPr>
        <p:spPr>
          <a:xfrm>
            <a:off x="5943053" y="3185552"/>
            <a:ext cx="314908" cy="258924"/>
          </a:xfrm>
          <a:prstGeom prst="star5">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fontAlgn="auto">
              <a:spcBef>
                <a:spcPts val="0"/>
              </a:spcBef>
              <a:spcAft>
                <a:spcPts val="0"/>
              </a:spcAft>
            </a:pPr>
            <a:endParaRPr lang="en-US" dirty="0">
              <a:solidFill>
                <a:prstClr val="white"/>
              </a:solidFill>
            </a:endParaRPr>
          </a:p>
        </p:txBody>
      </p:sp>
      <p:sp>
        <p:nvSpPr>
          <p:cNvPr id="39" name="TextBox 38"/>
          <p:cNvSpPr txBox="1"/>
          <p:nvPr/>
        </p:nvSpPr>
        <p:spPr>
          <a:xfrm>
            <a:off x="5940624" y="3423511"/>
            <a:ext cx="441991" cy="369332"/>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Calibri" panose="020F0502020204030204"/>
                <a:ea typeface="+mn-ea"/>
              </a:rPr>
              <a:t>Full Draft</a:t>
            </a:r>
          </a:p>
        </p:txBody>
      </p:sp>
      <p:sp>
        <p:nvSpPr>
          <p:cNvPr id="40" name="5-Point Star 39"/>
          <p:cNvSpPr/>
          <p:nvPr/>
        </p:nvSpPr>
        <p:spPr>
          <a:xfrm>
            <a:off x="5570962" y="3185552"/>
            <a:ext cx="314908" cy="258924"/>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defTabSz="685800" fontAlgn="auto">
              <a:spcBef>
                <a:spcPts val="0"/>
              </a:spcBef>
              <a:spcAft>
                <a:spcPts val="0"/>
              </a:spcAft>
            </a:pPr>
            <a:endParaRPr lang="en-US" dirty="0">
              <a:solidFill>
                <a:prstClr val="white"/>
              </a:solidFill>
            </a:endParaRPr>
          </a:p>
        </p:txBody>
      </p:sp>
      <p:sp>
        <p:nvSpPr>
          <p:cNvPr id="41" name="TextBox 40"/>
          <p:cNvSpPr txBox="1"/>
          <p:nvPr/>
        </p:nvSpPr>
        <p:spPr>
          <a:xfrm>
            <a:off x="5445212" y="3416959"/>
            <a:ext cx="543933" cy="507831"/>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Calibri" panose="020F0502020204030204"/>
                <a:ea typeface="+mn-ea"/>
              </a:rPr>
              <a:t>Revised draft of budget</a:t>
            </a:r>
          </a:p>
        </p:txBody>
      </p:sp>
      <p:sp>
        <p:nvSpPr>
          <p:cNvPr id="42" name="5-Point Star 41"/>
          <p:cNvSpPr/>
          <p:nvPr/>
        </p:nvSpPr>
        <p:spPr>
          <a:xfrm>
            <a:off x="6552779" y="3181753"/>
            <a:ext cx="314908" cy="258924"/>
          </a:xfrm>
          <a:prstGeom prst="star5">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fontAlgn="auto">
              <a:spcBef>
                <a:spcPts val="0"/>
              </a:spcBef>
              <a:spcAft>
                <a:spcPts val="0"/>
              </a:spcAft>
            </a:pPr>
            <a:endParaRPr lang="en-US" dirty="0">
              <a:solidFill>
                <a:prstClr val="white"/>
              </a:solidFill>
            </a:endParaRPr>
          </a:p>
        </p:txBody>
      </p:sp>
      <p:sp>
        <p:nvSpPr>
          <p:cNvPr id="43" name="TextBox 42"/>
          <p:cNvSpPr txBox="1"/>
          <p:nvPr/>
        </p:nvSpPr>
        <p:spPr>
          <a:xfrm>
            <a:off x="6432758" y="3399001"/>
            <a:ext cx="615995" cy="507831"/>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Calibri" panose="020F0502020204030204"/>
                <a:ea typeface="+mn-ea"/>
              </a:rPr>
              <a:t>External readers/ review</a:t>
            </a:r>
          </a:p>
        </p:txBody>
      </p:sp>
      <p:sp>
        <p:nvSpPr>
          <p:cNvPr id="44" name="5-Point Star 43"/>
          <p:cNvSpPr/>
          <p:nvPr/>
        </p:nvSpPr>
        <p:spPr>
          <a:xfrm>
            <a:off x="7508620" y="3179008"/>
            <a:ext cx="314908" cy="258924"/>
          </a:xfrm>
          <a:prstGeom prst="star5">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fontAlgn="auto">
              <a:spcBef>
                <a:spcPts val="0"/>
              </a:spcBef>
              <a:spcAft>
                <a:spcPts val="0"/>
              </a:spcAft>
            </a:pPr>
            <a:endParaRPr lang="en-US" dirty="0">
              <a:solidFill>
                <a:prstClr val="white"/>
              </a:solidFill>
            </a:endParaRPr>
          </a:p>
        </p:txBody>
      </p:sp>
      <p:sp>
        <p:nvSpPr>
          <p:cNvPr id="45" name="Rounded Rectangle 44"/>
          <p:cNvSpPr/>
          <p:nvPr/>
        </p:nvSpPr>
        <p:spPr>
          <a:xfrm>
            <a:off x="6980981" y="4747950"/>
            <a:ext cx="1016775" cy="29527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685800" fontAlgn="auto">
              <a:spcBef>
                <a:spcPts val="0"/>
              </a:spcBef>
              <a:spcAft>
                <a:spcPts val="0"/>
              </a:spcAft>
            </a:pPr>
            <a:r>
              <a:rPr lang="en-US" sz="900" dirty="0">
                <a:solidFill>
                  <a:prstClr val="black"/>
                </a:solidFill>
              </a:rPr>
              <a:t>Letters of Support</a:t>
            </a:r>
          </a:p>
        </p:txBody>
      </p:sp>
      <p:sp>
        <p:nvSpPr>
          <p:cNvPr id="5" name="Heptagon 4"/>
          <p:cNvSpPr/>
          <p:nvPr/>
        </p:nvSpPr>
        <p:spPr>
          <a:xfrm>
            <a:off x="1349806" y="4101503"/>
            <a:ext cx="326800" cy="299004"/>
          </a:xfrm>
          <a:prstGeom prst="heptagon">
            <a:avLst/>
          </a:prstGeom>
        </p:spPr>
        <p:style>
          <a:lnRef idx="0">
            <a:schemeClr val="dk1"/>
          </a:lnRef>
          <a:fillRef idx="3">
            <a:schemeClr val="dk1"/>
          </a:fillRef>
          <a:effectRef idx="3">
            <a:schemeClr val="dk1"/>
          </a:effectRef>
          <a:fontRef idx="minor">
            <a:schemeClr val="lt1"/>
          </a:fontRef>
        </p:style>
        <p:txBody>
          <a:bodyPr rtlCol="0" anchor="ctr"/>
          <a:lstStyle/>
          <a:p>
            <a:pPr algn="ctr" defTabSz="685800" fontAlgn="auto">
              <a:spcBef>
                <a:spcPts val="0"/>
              </a:spcBef>
              <a:spcAft>
                <a:spcPts val="0"/>
              </a:spcAft>
            </a:pPr>
            <a:r>
              <a:rPr lang="en-US" dirty="0">
                <a:solidFill>
                  <a:prstClr val="white"/>
                </a:solidFill>
              </a:rPr>
              <a:t>1</a:t>
            </a:r>
          </a:p>
        </p:txBody>
      </p:sp>
      <p:sp>
        <p:nvSpPr>
          <p:cNvPr id="37" name="Heptagon 36"/>
          <p:cNvSpPr/>
          <p:nvPr/>
        </p:nvSpPr>
        <p:spPr>
          <a:xfrm>
            <a:off x="2096000" y="4120536"/>
            <a:ext cx="326800" cy="299004"/>
          </a:xfrm>
          <a:prstGeom prst="heptagon">
            <a:avLst/>
          </a:prstGeom>
        </p:spPr>
        <p:style>
          <a:lnRef idx="0">
            <a:schemeClr val="dk1"/>
          </a:lnRef>
          <a:fillRef idx="3">
            <a:schemeClr val="dk1"/>
          </a:fillRef>
          <a:effectRef idx="3">
            <a:schemeClr val="dk1"/>
          </a:effectRef>
          <a:fontRef idx="minor">
            <a:schemeClr val="lt1"/>
          </a:fontRef>
        </p:style>
        <p:txBody>
          <a:bodyPr rtlCol="0" anchor="ctr"/>
          <a:lstStyle/>
          <a:p>
            <a:pPr algn="ctr" defTabSz="685800" fontAlgn="auto">
              <a:spcBef>
                <a:spcPts val="0"/>
              </a:spcBef>
              <a:spcAft>
                <a:spcPts val="0"/>
              </a:spcAft>
            </a:pPr>
            <a:r>
              <a:rPr lang="en-US" dirty="0">
                <a:solidFill>
                  <a:prstClr val="white"/>
                </a:solidFill>
              </a:rPr>
              <a:t>2</a:t>
            </a:r>
          </a:p>
        </p:txBody>
      </p:sp>
      <p:sp>
        <p:nvSpPr>
          <p:cNvPr id="46" name="Heptagon 45"/>
          <p:cNvSpPr/>
          <p:nvPr/>
        </p:nvSpPr>
        <p:spPr>
          <a:xfrm>
            <a:off x="2755234" y="4116464"/>
            <a:ext cx="326800" cy="299004"/>
          </a:xfrm>
          <a:prstGeom prst="heptagon">
            <a:avLst/>
          </a:prstGeom>
        </p:spPr>
        <p:style>
          <a:lnRef idx="0">
            <a:schemeClr val="dk1"/>
          </a:lnRef>
          <a:fillRef idx="3">
            <a:schemeClr val="dk1"/>
          </a:fillRef>
          <a:effectRef idx="3">
            <a:schemeClr val="dk1"/>
          </a:effectRef>
          <a:fontRef idx="minor">
            <a:schemeClr val="lt1"/>
          </a:fontRef>
        </p:style>
        <p:txBody>
          <a:bodyPr rtlCol="0" anchor="ctr"/>
          <a:lstStyle/>
          <a:p>
            <a:pPr algn="ctr" defTabSz="685800" fontAlgn="auto">
              <a:spcBef>
                <a:spcPts val="0"/>
              </a:spcBef>
              <a:spcAft>
                <a:spcPts val="0"/>
              </a:spcAft>
            </a:pPr>
            <a:r>
              <a:rPr lang="en-US" dirty="0">
                <a:solidFill>
                  <a:prstClr val="white"/>
                </a:solidFill>
              </a:rPr>
              <a:t>3</a:t>
            </a:r>
          </a:p>
        </p:txBody>
      </p:sp>
      <p:sp>
        <p:nvSpPr>
          <p:cNvPr id="48" name="Heptagon 47"/>
          <p:cNvSpPr/>
          <p:nvPr/>
        </p:nvSpPr>
        <p:spPr>
          <a:xfrm>
            <a:off x="3352753" y="4133181"/>
            <a:ext cx="326800" cy="299004"/>
          </a:xfrm>
          <a:prstGeom prst="heptagon">
            <a:avLst/>
          </a:prstGeom>
        </p:spPr>
        <p:style>
          <a:lnRef idx="0">
            <a:schemeClr val="dk1"/>
          </a:lnRef>
          <a:fillRef idx="3">
            <a:schemeClr val="dk1"/>
          </a:fillRef>
          <a:effectRef idx="3">
            <a:schemeClr val="dk1"/>
          </a:effectRef>
          <a:fontRef idx="minor">
            <a:schemeClr val="lt1"/>
          </a:fontRef>
        </p:style>
        <p:txBody>
          <a:bodyPr rtlCol="0" anchor="ctr"/>
          <a:lstStyle/>
          <a:p>
            <a:pPr algn="ctr" defTabSz="685800" fontAlgn="auto">
              <a:spcBef>
                <a:spcPts val="0"/>
              </a:spcBef>
              <a:spcAft>
                <a:spcPts val="0"/>
              </a:spcAft>
            </a:pPr>
            <a:r>
              <a:rPr lang="en-US" dirty="0">
                <a:solidFill>
                  <a:prstClr val="white"/>
                </a:solidFill>
              </a:rPr>
              <a:t>4</a:t>
            </a:r>
          </a:p>
        </p:txBody>
      </p:sp>
      <p:sp>
        <p:nvSpPr>
          <p:cNvPr id="49" name="Heptagon 48"/>
          <p:cNvSpPr/>
          <p:nvPr/>
        </p:nvSpPr>
        <p:spPr>
          <a:xfrm>
            <a:off x="3988981" y="4137875"/>
            <a:ext cx="326800" cy="299004"/>
          </a:xfrm>
          <a:prstGeom prst="heptagon">
            <a:avLst/>
          </a:prstGeom>
        </p:spPr>
        <p:style>
          <a:lnRef idx="0">
            <a:schemeClr val="dk1"/>
          </a:lnRef>
          <a:fillRef idx="3">
            <a:schemeClr val="dk1"/>
          </a:fillRef>
          <a:effectRef idx="3">
            <a:schemeClr val="dk1"/>
          </a:effectRef>
          <a:fontRef idx="minor">
            <a:schemeClr val="lt1"/>
          </a:fontRef>
        </p:style>
        <p:txBody>
          <a:bodyPr rtlCol="0" anchor="ctr"/>
          <a:lstStyle/>
          <a:p>
            <a:pPr algn="ctr" defTabSz="685800" fontAlgn="auto">
              <a:spcBef>
                <a:spcPts val="0"/>
              </a:spcBef>
              <a:spcAft>
                <a:spcPts val="0"/>
              </a:spcAft>
            </a:pPr>
            <a:r>
              <a:rPr lang="en-US" dirty="0">
                <a:solidFill>
                  <a:prstClr val="white"/>
                </a:solidFill>
              </a:rPr>
              <a:t>5</a:t>
            </a:r>
          </a:p>
        </p:txBody>
      </p:sp>
      <p:sp>
        <p:nvSpPr>
          <p:cNvPr id="50" name="Heptagon 49"/>
          <p:cNvSpPr/>
          <p:nvPr/>
        </p:nvSpPr>
        <p:spPr>
          <a:xfrm>
            <a:off x="4629081" y="4149937"/>
            <a:ext cx="326800" cy="299004"/>
          </a:xfrm>
          <a:prstGeom prst="heptagon">
            <a:avLst/>
          </a:prstGeom>
        </p:spPr>
        <p:style>
          <a:lnRef idx="0">
            <a:schemeClr val="dk1"/>
          </a:lnRef>
          <a:fillRef idx="3">
            <a:schemeClr val="dk1"/>
          </a:fillRef>
          <a:effectRef idx="3">
            <a:schemeClr val="dk1"/>
          </a:effectRef>
          <a:fontRef idx="minor">
            <a:schemeClr val="lt1"/>
          </a:fontRef>
        </p:style>
        <p:txBody>
          <a:bodyPr rtlCol="0" anchor="ctr"/>
          <a:lstStyle/>
          <a:p>
            <a:pPr algn="ctr" defTabSz="685800" fontAlgn="auto">
              <a:spcBef>
                <a:spcPts val="0"/>
              </a:spcBef>
              <a:spcAft>
                <a:spcPts val="0"/>
              </a:spcAft>
            </a:pPr>
            <a:r>
              <a:rPr lang="en-US" dirty="0">
                <a:solidFill>
                  <a:prstClr val="white"/>
                </a:solidFill>
              </a:rPr>
              <a:t>6</a:t>
            </a:r>
          </a:p>
        </p:txBody>
      </p:sp>
      <p:sp>
        <p:nvSpPr>
          <p:cNvPr id="51" name="Heptagon 50"/>
          <p:cNvSpPr/>
          <p:nvPr/>
        </p:nvSpPr>
        <p:spPr>
          <a:xfrm>
            <a:off x="5294759" y="4149748"/>
            <a:ext cx="326800" cy="299004"/>
          </a:xfrm>
          <a:prstGeom prst="heptagon">
            <a:avLst/>
          </a:prstGeom>
        </p:spPr>
        <p:style>
          <a:lnRef idx="0">
            <a:schemeClr val="dk1"/>
          </a:lnRef>
          <a:fillRef idx="3">
            <a:schemeClr val="dk1"/>
          </a:fillRef>
          <a:effectRef idx="3">
            <a:schemeClr val="dk1"/>
          </a:effectRef>
          <a:fontRef idx="minor">
            <a:schemeClr val="lt1"/>
          </a:fontRef>
        </p:style>
        <p:txBody>
          <a:bodyPr rtlCol="0" anchor="ctr"/>
          <a:lstStyle/>
          <a:p>
            <a:pPr algn="ctr" defTabSz="685800" fontAlgn="auto">
              <a:spcBef>
                <a:spcPts val="0"/>
              </a:spcBef>
              <a:spcAft>
                <a:spcPts val="0"/>
              </a:spcAft>
            </a:pPr>
            <a:r>
              <a:rPr lang="en-US" dirty="0">
                <a:solidFill>
                  <a:prstClr val="white"/>
                </a:solidFill>
              </a:rPr>
              <a:t>7</a:t>
            </a:r>
          </a:p>
        </p:txBody>
      </p:sp>
      <p:sp>
        <p:nvSpPr>
          <p:cNvPr id="52" name="Heptagon 51"/>
          <p:cNvSpPr/>
          <p:nvPr/>
        </p:nvSpPr>
        <p:spPr>
          <a:xfrm>
            <a:off x="5933301" y="4160288"/>
            <a:ext cx="326800" cy="299004"/>
          </a:xfrm>
          <a:prstGeom prst="heptagon">
            <a:avLst/>
          </a:prstGeom>
        </p:spPr>
        <p:style>
          <a:lnRef idx="0">
            <a:schemeClr val="dk1"/>
          </a:lnRef>
          <a:fillRef idx="3">
            <a:schemeClr val="dk1"/>
          </a:fillRef>
          <a:effectRef idx="3">
            <a:schemeClr val="dk1"/>
          </a:effectRef>
          <a:fontRef idx="minor">
            <a:schemeClr val="lt1"/>
          </a:fontRef>
        </p:style>
        <p:txBody>
          <a:bodyPr rtlCol="0" anchor="ctr"/>
          <a:lstStyle/>
          <a:p>
            <a:pPr algn="ctr" defTabSz="685800" fontAlgn="auto">
              <a:spcBef>
                <a:spcPts val="0"/>
              </a:spcBef>
              <a:spcAft>
                <a:spcPts val="0"/>
              </a:spcAft>
            </a:pPr>
            <a:r>
              <a:rPr lang="en-US" dirty="0">
                <a:solidFill>
                  <a:prstClr val="white"/>
                </a:solidFill>
              </a:rPr>
              <a:t>8</a:t>
            </a:r>
          </a:p>
        </p:txBody>
      </p:sp>
      <p:sp>
        <p:nvSpPr>
          <p:cNvPr id="53" name="Heptagon 52"/>
          <p:cNvSpPr/>
          <p:nvPr/>
        </p:nvSpPr>
        <p:spPr>
          <a:xfrm>
            <a:off x="6573401" y="4169438"/>
            <a:ext cx="326800" cy="299004"/>
          </a:xfrm>
          <a:prstGeom prst="heptagon">
            <a:avLst/>
          </a:prstGeom>
        </p:spPr>
        <p:style>
          <a:lnRef idx="0">
            <a:schemeClr val="dk1"/>
          </a:lnRef>
          <a:fillRef idx="3">
            <a:schemeClr val="dk1"/>
          </a:fillRef>
          <a:effectRef idx="3">
            <a:schemeClr val="dk1"/>
          </a:effectRef>
          <a:fontRef idx="minor">
            <a:schemeClr val="lt1"/>
          </a:fontRef>
        </p:style>
        <p:txBody>
          <a:bodyPr rtlCol="0" anchor="ctr"/>
          <a:lstStyle/>
          <a:p>
            <a:pPr algn="ctr" defTabSz="685800" fontAlgn="auto">
              <a:spcBef>
                <a:spcPts val="0"/>
              </a:spcBef>
              <a:spcAft>
                <a:spcPts val="0"/>
              </a:spcAft>
            </a:pPr>
            <a:r>
              <a:rPr lang="en-US" dirty="0">
                <a:solidFill>
                  <a:prstClr val="white"/>
                </a:solidFill>
              </a:rPr>
              <a:t>9</a:t>
            </a:r>
          </a:p>
        </p:txBody>
      </p:sp>
      <p:sp>
        <p:nvSpPr>
          <p:cNvPr id="54" name="Heptagon 53"/>
          <p:cNvSpPr/>
          <p:nvPr/>
        </p:nvSpPr>
        <p:spPr>
          <a:xfrm>
            <a:off x="7330428" y="4042685"/>
            <a:ext cx="590298" cy="518728"/>
          </a:xfrm>
          <a:prstGeom prst="heptagon">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fontAlgn="auto">
              <a:spcBef>
                <a:spcPts val="0"/>
              </a:spcBef>
              <a:spcAft>
                <a:spcPts val="0"/>
              </a:spcAft>
            </a:pPr>
            <a:r>
              <a:rPr lang="en-US" dirty="0">
                <a:solidFill>
                  <a:prstClr val="white"/>
                </a:solidFill>
              </a:rPr>
              <a:t>10</a:t>
            </a:r>
          </a:p>
        </p:txBody>
      </p:sp>
      <p:sp>
        <p:nvSpPr>
          <p:cNvPr id="32" name="Down Arrow 31"/>
          <p:cNvSpPr/>
          <p:nvPr/>
        </p:nvSpPr>
        <p:spPr>
          <a:xfrm>
            <a:off x="7777931" y="2675444"/>
            <a:ext cx="444413" cy="628743"/>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685800" fontAlgn="auto">
              <a:spcBef>
                <a:spcPts val="0"/>
              </a:spcBef>
              <a:spcAft>
                <a:spcPts val="0"/>
              </a:spcAft>
            </a:pPr>
            <a:endParaRPr lang="en-US" dirty="0">
              <a:solidFill>
                <a:prstClr val="white"/>
              </a:solidFill>
            </a:endParaRPr>
          </a:p>
        </p:txBody>
      </p:sp>
      <p:sp>
        <p:nvSpPr>
          <p:cNvPr id="36" name="Down Ribbon 35"/>
          <p:cNvSpPr/>
          <p:nvPr/>
        </p:nvSpPr>
        <p:spPr>
          <a:xfrm>
            <a:off x="7095459" y="1972012"/>
            <a:ext cx="1756488" cy="700629"/>
          </a:xfrm>
          <a:prstGeom prst="ribb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685800" fontAlgn="auto">
              <a:spcBef>
                <a:spcPts val="0"/>
              </a:spcBef>
              <a:spcAft>
                <a:spcPts val="0"/>
              </a:spcAft>
            </a:pPr>
            <a:r>
              <a:rPr lang="en-US" sz="825" dirty="0">
                <a:solidFill>
                  <a:schemeClr val="tx1"/>
                </a:solidFill>
              </a:rPr>
              <a:t>Target Submission Date</a:t>
            </a:r>
          </a:p>
          <a:p>
            <a:pPr algn="ctr" defTabSz="685800" fontAlgn="auto">
              <a:spcBef>
                <a:spcPts val="0"/>
              </a:spcBef>
              <a:spcAft>
                <a:spcPts val="0"/>
              </a:spcAft>
            </a:pPr>
            <a:r>
              <a:rPr lang="en-US" sz="825" dirty="0">
                <a:solidFill>
                  <a:schemeClr val="tx1"/>
                </a:solidFill>
              </a:rPr>
              <a:t>May 25th</a:t>
            </a:r>
          </a:p>
        </p:txBody>
      </p:sp>
      <p:sp>
        <p:nvSpPr>
          <p:cNvPr id="55" name="Title 1"/>
          <p:cNvSpPr txBox="1">
            <a:spLocks/>
          </p:cNvSpPr>
          <p:nvPr/>
        </p:nvSpPr>
        <p:spPr>
          <a:xfrm>
            <a:off x="503074" y="1031196"/>
            <a:ext cx="8229600" cy="950004"/>
          </a:xfrm>
          <a:prstGeom prst="rect">
            <a:avLst/>
          </a:prstGeom>
        </p:spPr>
        <p:txBody>
          <a:bodyPr/>
          <a:lstStyle>
            <a:lvl1pPr algn="ctr" defTabSz="457200" rtl="0" eaLnBrk="0" fontAlgn="base" hangingPunct="0">
              <a:spcBef>
                <a:spcPct val="0"/>
              </a:spcBef>
              <a:spcAft>
                <a:spcPct val="0"/>
              </a:spcAft>
              <a:defRPr sz="4400" kern="1200">
                <a:solidFill>
                  <a:srgbClr val="595959"/>
                </a:solidFill>
                <a:latin typeface="Arial"/>
                <a:ea typeface="ＭＳ Ｐゴシック" pitchFamily="-107" charset="-128"/>
                <a:cs typeface="Arial"/>
              </a:defRPr>
            </a:lvl1pPr>
            <a:lvl2pPr algn="ctr" defTabSz="457200" rtl="0" eaLnBrk="0" fontAlgn="base" hangingPunct="0">
              <a:spcBef>
                <a:spcPct val="0"/>
              </a:spcBef>
              <a:spcAft>
                <a:spcPct val="0"/>
              </a:spcAft>
              <a:defRPr sz="4400">
                <a:solidFill>
                  <a:srgbClr val="595959"/>
                </a:solidFill>
                <a:latin typeface="Arial" pitchFamily="-112" charset="0"/>
                <a:ea typeface="ＭＳ Ｐゴシック" pitchFamily="-107" charset="-128"/>
                <a:cs typeface="Arial" charset="0"/>
              </a:defRPr>
            </a:lvl2pPr>
            <a:lvl3pPr algn="ctr" defTabSz="457200" rtl="0" eaLnBrk="0" fontAlgn="base" hangingPunct="0">
              <a:spcBef>
                <a:spcPct val="0"/>
              </a:spcBef>
              <a:spcAft>
                <a:spcPct val="0"/>
              </a:spcAft>
              <a:defRPr sz="4400">
                <a:solidFill>
                  <a:srgbClr val="595959"/>
                </a:solidFill>
                <a:latin typeface="Arial" pitchFamily="-112" charset="0"/>
                <a:ea typeface="ＭＳ Ｐゴシック" pitchFamily="-107" charset="-128"/>
                <a:cs typeface="Arial" charset="0"/>
              </a:defRPr>
            </a:lvl3pPr>
            <a:lvl4pPr algn="ctr" defTabSz="457200" rtl="0" eaLnBrk="0" fontAlgn="base" hangingPunct="0">
              <a:spcBef>
                <a:spcPct val="0"/>
              </a:spcBef>
              <a:spcAft>
                <a:spcPct val="0"/>
              </a:spcAft>
              <a:defRPr sz="4400">
                <a:solidFill>
                  <a:srgbClr val="595959"/>
                </a:solidFill>
                <a:latin typeface="Arial" pitchFamily="-112" charset="0"/>
                <a:ea typeface="ＭＳ Ｐゴシック" pitchFamily="-107" charset="-128"/>
                <a:cs typeface="Arial" charset="0"/>
              </a:defRPr>
            </a:lvl4pPr>
            <a:lvl5pPr algn="ctr" defTabSz="457200" rtl="0" eaLnBrk="0" fontAlgn="base" hangingPunct="0">
              <a:spcBef>
                <a:spcPct val="0"/>
              </a:spcBef>
              <a:spcAft>
                <a:spcPct val="0"/>
              </a:spcAft>
              <a:defRPr sz="4400">
                <a:solidFill>
                  <a:srgbClr val="595959"/>
                </a:solidFill>
                <a:latin typeface="Arial" pitchFamily="-112" charset="0"/>
                <a:ea typeface="ＭＳ Ｐゴシック" pitchFamily="-107" charset="-128"/>
                <a:cs typeface="Arial" charset="0"/>
              </a:defRPr>
            </a:lvl5pPr>
            <a:lvl6pPr marL="457200" algn="ctr" defTabSz="457200" rtl="0" fontAlgn="base">
              <a:spcBef>
                <a:spcPct val="0"/>
              </a:spcBef>
              <a:spcAft>
                <a:spcPct val="0"/>
              </a:spcAft>
              <a:defRPr sz="4400">
                <a:solidFill>
                  <a:schemeClr val="tx1"/>
                </a:solidFill>
                <a:latin typeface="Myriad Pro" pitchFamily="-107" charset="0"/>
                <a:ea typeface="ＭＳ Ｐゴシック" pitchFamily="-107" charset="-128"/>
              </a:defRPr>
            </a:lvl6pPr>
            <a:lvl7pPr marL="914400" algn="ctr" defTabSz="457200" rtl="0" fontAlgn="base">
              <a:spcBef>
                <a:spcPct val="0"/>
              </a:spcBef>
              <a:spcAft>
                <a:spcPct val="0"/>
              </a:spcAft>
              <a:defRPr sz="4400">
                <a:solidFill>
                  <a:schemeClr val="tx1"/>
                </a:solidFill>
                <a:latin typeface="Myriad Pro" pitchFamily="-107" charset="0"/>
                <a:ea typeface="ＭＳ Ｐゴシック" pitchFamily="-107" charset="-128"/>
              </a:defRPr>
            </a:lvl7pPr>
            <a:lvl8pPr marL="1371600" algn="ctr" defTabSz="457200" rtl="0" fontAlgn="base">
              <a:spcBef>
                <a:spcPct val="0"/>
              </a:spcBef>
              <a:spcAft>
                <a:spcPct val="0"/>
              </a:spcAft>
              <a:defRPr sz="4400">
                <a:solidFill>
                  <a:schemeClr val="tx1"/>
                </a:solidFill>
                <a:latin typeface="Myriad Pro" pitchFamily="-107" charset="0"/>
                <a:ea typeface="ＭＳ Ｐゴシック" pitchFamily="-107" charset="-128"/>
              </a:defRPr>
            </a:lvl8pPr>
            <a:lvl9pPr marL="1828800" algn="ctr" defTabSz="457200" rtl="0" fontAlgn="base">
              <a:spcBef>
                <a:spcPct val="0"/>
              </a:spcBef>
              <a:spcAft>
                <a:spcPct val="0"/>
              </a:spcAft>
              <a:defRPr sz="4400">
                <a:solidFill>
                  <a:schemeClr val="tx1"/>
                </a:solidFill>
                <a:latin typeface="Myriad Pro" pitchFamily="-107" charset="0"/>
                <a:ea typeface="ＭＳ Ｐゴシック" pitchFamily="-107" charset="-128"/>
              </a:defRPr>
            </a:lvl9pPr>
          </a:lstStyle>
          <a:p>
            <a:r>
              <a:rPr lang="en-US" b="1" dirty="0">
                <a:solidFill>
                  <a:srgbClr val="C00000"/>
                </a:solidFill>
                <a:latin typeface="Cambria" panose="02040503050406030204" pitchFamily="18" charset="0"/>
              </a:rPr>
              <a:t>Submission Timeline</a:t>
            </a:r>
          </a:p>
        </p:txBody>
      </p:sp>
      <p:pic>
        <p:nvPicPr>
          <p:cNvPr id="56" name="Picture 5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62000"/>
          </a:xfrm>
          <a:prstGeom prst="rect">
            <a:avLst/>
          </a:prstGeom>
        </p:spPr>
      </p:pic>
      <p:pic>
        <p:nvPicPr>
          <p:cNvPr id="57" name="Picture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2381" y="304797"/>
            <a:ext cx="1401054" cy="609601"/>
          </a:xfrm>
          <a:prstGeom prst="rect">
            <a:avLst/>
          </a:prstGeom>
        </p:spPr>
      </p:pic>
      <p:pic>
        <p:nvPicPr>
          <p:cNvPr id="58" name="Picture 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200" y="210309"/>
            <a:ext cx="2895600" cy="550145"/>
          </a:xfrm>
          <a:prstGeom prst="rect">
            <a:avLst/>
          </a:prstGeom>
        </p:spPr>
      </p:pic>
    </p:spTree>
    <p:extLst>
      <p:ext uri="{BB962C8B-B14F-4D97-AF65-F5344CB8AC3E}">
        <p14:creationId xmlns:p14="http://schemas.microsoft.com/office/powerpoint/2010/main" val="914968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762000"/>
          </a:xfrm>
        </p:spPr>
        <p:txBody>
          <a:bodyPr/>
          <a:lstStyle/>
          <a:p>
            <a:r>
              <a:rPr lang="en-US" dirty="0">
                <a:solidFill>
                  <a:srgbClr val="FF0000"/>
                </a:solidFill>
              </a:rPr>
              <a:t>New Initiatives</a:t>
            </a:r>
            <a:endParaRPr lang="en-US" dirty="0"/>
          </a:p>
        </p:txBody>
      </p:sp>
      <p:sp>
        <p:nvSpPr>
          <p:cNvPr id="3" name="Subtitle 2"/>
          <p:cNvSpPr>
            <a:spLocks noGrp="1"/>
          </p:cNvSpPr>
          <p:nvPr>
            <p:ph type="subTitle" idx="1"/>
          </p:nvPr>
        </p:nvSpPr>
        <p:spPr>
          <a:xfrm>
            <a:off x="762000" y="1690255"/>
            <a:ext cx="8229600" cy="4405746"/>
          </a:xfrm>
        </p:spPr>
        <p:txBody>
          <a:bodyPr/>
          <a:lstStyle/>
          <a:p>
            <a:pPr marL="342900" lvl="0" indent="-342900" algn="l">
              <a:buFont typeface="Arial" charset="0"/>
              <a:buChar char="•"/>
            </a:pPr>
            <a:r>
              <a:rPr lang="en-US" dirty="0">
                <a:solidFill>
                  <a:prstClr val="black"/>
                </a:solidFill>
              </a:rPr>
              <a:t>Research Commons</a:t>
            </a:r>
          </a:p>
          <a:p>
            <a:pPr marL="342900" lvl="0" indent="-342900" algn="l">
              <a:buFont typeface="Arial" charset="0"/>
              <a:buChar char="•"/>
            </a:pPr>
            <a:r>
              <a:rPr lang="en-US" dirty="0">
                <a:solidFill>
                  <a:prstClr val="black"/>
                </a:solidFill>
              </a:rPr>
              <a:t>Enhance training and consultation in team science</a:t>
            </a:r>
          </a:p>
          <a:p>
            <a:pPr marL="342900" lvl="0" indent="-342900" algn="l">
              <a:buFont typeface="Arial" charset="0"/>
              <a:buChar char="•"/>
            </a:pPr>
            <a:r>
              <a:rPr lang="en-US" dirty="0">
                <a:solidFill>
                  <a:prstClr val="black"/>
                </a:solidFill>
              </a:rPr>
              <a:t>Integration Committee</a:t>
            </a:r>
          </a:p>
          <a:p>
            <a:pPr marL="342900" lvl="0" indent="-342900" algn="l">
              <a:buFont typeface="Arial" charset="0"/>
              <a:buChar char="•"/>
            </a:pPr>
            <a:r>
              <a:rPr lang="en-US" dirty="0">
                <a:solidFill>
                  <a:prstClr val="black"/>
                </a:solidFill>
              </a:rPr>
              <a:t>Implement universal research seminar calendar</a:t>
            </a:r>
          </a:p>
          <a:p>
            <a:pPr marL="342900" lvl="0" indent="-342900" algn="l">
              <a:buFont typeface="Arial" charset="0"/>
              <a:buChar char="•"/>
            </a:pPr>
            <a:r>
              <a:rPr lang="en-US" dirty="0">
                <a:solidFill>
                  <a:prstClr val="black"/>
                </a:solidFill>
              </a:rPr>
              <a:t>Expand Training opportunities</a:t>
            </a:r>
          </a:p>
          <a:p>
            <a:pPr marL="342900" lvl="0" indent="-342900" algn="l">
              <a:buFont typeface="Arial" charset="0"/>
              <a:buChar char="•"/>
            </a:pPr>
            <a:endParaRPr lang="en-US" sz="2400" dirty="0">
              <a:solidFill>
                <a:prstClr val="black"/>
              </a:solidFill>
            </a:endParaRPr>
          </a:p>
          <a:p>
            <a:endParaRPr lang="en-US" dirty="0"/>
          </a:p>
        </p:txBody>
      </p:sp>
    </p:spTree>
    <p:extLst>
      <p:ext uri="{BB962C8B-B14F-4D97-AF65-F5344CB8AC3E}">
        <p14:creationId xmlns:p14="http://schemas.microsoft.com/office/powerpoint/2010/main" val="1951296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5456606" y="1054486"/>
            <a:ext cx="885825" cy="885825"/>
            <a:chOff x="5248815" y="348280"/>
            <a:chExt cx="885825" cy="885825"/>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8815" y="348280"/>
              <a:ext cx="885825"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3" cstate="print">
              <a:clrChange>
                <a:clrFrom>
                  <a:srgbClr val="000000"/>
                </a:clrFrom>
                <a:clrTo>
                  <a:srgbClr val="000000">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01225" y="884639"/>
              <a:ext cx="174733" cy="349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8" name="Group 27"/>
          <p:cNvGrpSpPr/>
          <p:nvPr/>
        </p:nvGrpSpPr>
        <p:grpSpPr>
          <a:xfrm>
            <a:off x="6388215" y="1043595"/>
            <a:ext cx="864555" cy="875189"/>
            <a:chOff x="6455657" y="358916"/>
            <a:chExt cx="864555" cy="875189"/>
          </a:xfrm>
        </p:grpSpPr>
        <p:pic>
          <p:nvPicPr>
            <p:cNvPr id="1034"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5657" y="358916"/>
              <a:ext cx="864555" cy="864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1721" y="886442"/>
              <a:ext cx="176213"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0" name="Group 29"/>
          <p:cNvGrpSpPr/>
          <p:nvPr/>
        </p:nvGrpSpPr>
        <p:grpSpPr>
          <a:xfrm>
            <a:off x="6982990" y="1709709"/>
            <a:ext cx="1280144" cy="930181"/>
            <a:chOff x="7073454" y="1371600"/>
            <a:chExt cx="1280144" cy="930181"/>
          </a:xfrm>
        </p:grpSpPr>
        <p:pic>
          <p:nvPicPr>
            <p:cNvPr id="1035" name="Picture 11"/>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0964" b="14323"/>
            <a:stretch/>
          </p:blipFill>
          <p:spPr bwMode="auto">
            <a:xfrm>
              <a:off x="7161561" y="1371600"/>
              <a:ext cx="1192037" cy="930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3454" y="1941549"/>
              <a:ext cx="176213"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2" name="Group 31"/>
          <p:cNvGrpSpPr/>
          <p:nvPr/>
        </p:nvGrpSpPr>
        <p:grpSpPr>
          <a:xfrm>
            <a:off x="7297047" y="2746415"/>
            <a:ext cx="1143000" cy="837513"/>
            <a:chOff x="7159204" y="2619160"/>
            <a:chExt cx="1143000" cy="837513"/>
          </a:xfrm>
        </p:grpSpPr>
        <p:pic>
          <p:nvPicPr>
            <p:cNvPr id="1036"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59204" y="2619160"/>
              <a:ext cx="1143000" cy="837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1"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5902" y="3037916"/>
              <a:ext cx="176213"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3" name="Group 32"/>
          <p:cNvGrpSpPr/>
          <p:nvPr/>
        </p:nvGrpSpPr>
        <p:grpSpPr>
          <a:xfrm>
            <a:off x="7164664" y="3640154"/>
            <a:ext cx="1143499" cy="1114425"/>
            <a:chOff x="7208796" y="3830644"/>
            <a:chExt cx="1143499" cy="1114425"/>
          </a:xfrm>
        </p:grpSpPr>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7870" y="3830644"/>
              <a:ext cx="1114425"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2"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8796" y="4563282"/>
              <a:ext cx="176213"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7" name="Group 26"/>
          <p:cNvGrpSpPr/>
          <p:nvPr/>
        </p:nvGrpSpPr>
        <p:grpSpPr>
          <a:xfrm>
            <a:off x="5120070" y="4601845"/>
            <a:ext cx="1108746" cy="1019175"/>
            <a:chOff x="5602157" y="5410200"/>
            <a:chExt cx="1108746" cy="1019175"/>
          </a:xfrm>
        </p:grpSpPr>
        <p:pic>
          <p:nvPicPr>
            <p:cNvPr id="103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91728" y="5410200"/>
              <a:ext cx="1019175"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3"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2157" y="5919787"/>
              <a:ext cx="176213"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4" name="Group 33"/>
          <p:cNvGrpSpPr/>
          <p:nvPr/>
        </p:nvGrpSpPr>
        <p:grpSpPr>
          <a:xfrm>
            <a:off x="6235501" y="4387786"/>
            <a:ext cx="929163" cy="945854"/>
            <a:chOff x="6518408" y="4867273"/>
            <a:chExt cx="929163" cy="945854"/>
          </a:xfrm>
        </p:grpSpPr>
        <p:pic>
          <p:nvPicPr>
            <p:cNvPr id="1033"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18408" y="4867273"/>
              <a:ext cx="929163" cy="945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4"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8797" y="5407169"/>
              <a:ext cx="176213"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 name="Group 6"/>
          <p:cNvGrpSpPr/>
          <p:nvPr/>
        </p:nvGrpSpPr>
        <p:grpSpPr>
          <a:xfrm>
            <a:off x="2559355" y="4844458"/>
            <a:ext cx="1174445" cy="430887"/>
            <a:chOff x="445251" y="6213930"/>
            <a:chExt cx="1002549" cy="430887"/>
          </a:xfrm>
        </p:grpSpPr>
        <p:pic>
          <p:nvPicPr>
            <p:cNvPr id="1045"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251" y="6255543"/>
              <a:ext cx="176213"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2000" y="6213930"/>
              <a:ext cx="685800" cy="430887"/>
            </a:xfrm>
            <a:prstGeom prst="rect">
              <a:avLst/>
            </a:prstGeom>
            <a:noFill/>
          </p:spPr>
          <p:txBody>
            <a:bodyPr wrap="square" rtlCol="0">
              <a:spAutoFit/>
            </a:bodyPr>
            <a:lstStyle/>
            <a:p>
              <a:r>
                <a:rPr lang="en-US" sz="1100" b="1" dirty="0"/>
                <a:t>Store manager</a:t>
              </a:r>
            </a:p>
          </p:txBody>
        </p:sp>
      </p:grpSp>
      <p:grpSp>
        <p:nvGrpSpPr>
          <p:cNvPr id="8" name="Group 7"/>
          <p:cNvGrpSpPr/>
          <p:nvPr/>
        </p:nvGrpSpPr>
        <p:grpSpPr>
          <a:xfrm>
            <a:off x="468033" y="1866721"/>
            <a:ext cx="4492840" cy="2745140"/>
            <a:chOff x="468033" y="1709709"/>
            <a:chExt cx="4492840" cy="2745140"/>
          </a:xfrm>
        </p:grpSpPr>
        <p:pic>
          <p:nvPicPr>
            <p:cNvPr id="102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8033" y="2308730"/>
              <a:ext cx="2388104" cy="1591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3843273" y="1709709"/>
              <a:ext cx="1117600" cy="2745140"/>
              <a:chOff x="2761584" y="1991974"/>
              <a:chExt cx="1117600" cy="2745140"/>
            </a:xfrm>
          </p:grpSpPr>
          <p:pic>
            <p:nvPicPr>
              <p:cNvPr id="1027"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61584" y="1991974"/>
                <a:ext cx="11176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13">
                <a:extLst>
                  <a:ext uri="{28A0092B-C50C-407E-A947-70E740481C1C}">
                    <a14:useLocalDpi xmlns:a14="http://schemas.microsoft.com/office/drawing/2010/main" val="0"/>
                  </a:ext>
                </a:extLst>
              </a:blip>
              <a:srcRect r="8963"/>
              <a:stretch/>
            </p:blipFill>
            <p:spPr bwMode="auto">
              <a:xfrm>
                <a:off x="2919946" y="2909586"/>
                <a:ext cx="809935" cy="933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794001" y="4038600"/>
                <a:ext cx="931352" cy="698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10" name="Straight Arrow Connector 9"/>
            <p:cNvCxnSpPr>
              <a:stCxn id="1026" idx="3"/>
              <a:endCxn id="1027" idx="1"/>
            </p:cNvCxnSpPr>
            <p:nvPr/>
          </p:nvCxnSpPr>
          <p:spPr>
            <a:xfrm flipV="1">
              <a:off x="2856137" y="2128809"/>
              <a:ext cx="987136" cy="975662"/>
            </a:xfrm>
            <a:prstGeom prst="straightConnector1">
              <a:avLst/>
            </a:prstGeom>
            <a:ln w="44450">
              <a:solidFill>
                <a:schemeClr val="tx1"/>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026" idx="3"/>
              <a:endCxn id="1028" idx="1"/>
            </p:cNvCxnSpPr>
            <p:nvPr/>
          </p:nvCxnSpPr>
          <p:spPr>
            <a:xfrm flipV="1">
              <a:off x="2856137" y="3093939"/>
              <a:ext cx="1145498" cy="10532"/>
            </a:xfrm>
            <a:prstGeom prst="straightConnector1">
              <a:avLst/>
            </a:prstGeom>
            <a:ln w="44450">
              <a:solidFill>
                <a:schemeClr val="tx1"/>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026" idx="3"/>
              <a:endCxn id="1029" idx="1"/>
            </p:cNvCxnSpPr>
            <p:nvPr/>
          </p:nvCxnSpPr>
          <p:spPr>
            <a:xfrm>
              <a:off x="2856137" y="3104471"/>
              <a:ext cx="1019553" cy="1001121"/>
            </a:xfrm>
            <a:prstGeom prst="straightConnector1">
              <a:avLst/>
            </a:prstGeom>
            <a:ln w="44450">
              <a:solidFill>
                <a:schemeClr val="tx1"/>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rot="2651093">
              <a:off x="2727657" y="3625530"/>
              <a:ext cx="1193235" cy="261610"/>
            </a:xfrm>
            <a:prstGeom prst="rect">
              <a:avLst/>
            </a:prstGeom>
            <a:noFill/>
          </p:spPr>
          <p:txBody>
            <a:bodyPr wrap="square" rtlCol="0">
              <a:spAutoFit/>
            </a:bodyPr>
            <a:lstStyle/>
            <a:p>
              <a:r>
                <a:rPr lang="en-US" sz="1100" dirty="0"/>
                <a:t>Browse Services</a:t>
              </a:r>
            </a:p>
          </p:txBody>
        </p:sp>
        <p:sp>
          <p:nvSpPr>
            <p:cNvPr id="22" name="TextBox 21"/>
            <p:cNvSpPr txBox="1"/>
            <p:nvPr/>
          </p:nvSpPr>
          <p:spPr>
            <a:xfrm>
              <a:off x="3060630" y="2810364"/>
              <a:ext cx="990600" cy="261610"/>
            </a:xfrm>
            <a:prstGeom prst="rect">
              <a:avLst/>
            </a:prstGeom>
            <a:noFill/>
          </p:spPr>
          <p:txBody>
            <a:bodyPr wrap="square" rtlCol="0">
              <a:spAutoFit/>
            </a:bodyPr>
            <a:lstStyle/>
            <a:p>
              <a:r>
                <a:rPr lang="en-US" sz="1100" dirty="0"/>
                <a:t>Consultation</a:t>
              </a:r>
            </a:p>
          </p:txBody>
        </p:sp>
        <p:sp>
          <p:nvSpPr>
            <p:cNvPr id="23" name="TextBox 22"/>
            <p:cNvSpPr txBox="1"/>
            <p:nvPr/>
          </p:nvSpPr>
          <p:spPr>
            <a:xfrm rot="18862151">
              <a:off x="2709152" y="2332102"/>
              <a:ext cx="1194301" cy="261610"/>
            </a:xfrm>
            <a:prstGeom prst="rect">
              <a:avLst/>
            </a:prstGeom>
            <a:noFill/>
          </p:spPr>
          <p:txBody>
            <a:bodyPr wrap="square" rtlCol="0">
              <a:spAutoFit/>
            </a:bodyPr>
            <a:lstStyle/>
            <a:p>
              <a:r>
                <a:rPr lang="en-US" sz="1100" dirty="0"/>
                <a:t>Get Information</a:t>
              </a:r>
            </a:p>
          </p:txBody>
        </p:sp>
      </p:grpSp>
      <p:pic>
        <p:nvPicPr>
          <p:cNvPr id="1046" name="Picture 22"/>
          <p:cNvPicPr>
            <a:picLocks noChangeAspect="1" noChangeArrowheads="1"/>
          </p:cNvPicPr>
          <p:nvPr/>
        </p:nvPicPr>
        <p:blipFill rotWithShape="1">
          <a:blip r:embed="rId15" cstate="print">
            <a:clrChange>
              <a:clrFrom>
                <a:srgbClr val="000000"/>
              </a:clrFrom>
              <a:clrTo>
                <a:srgbClr val="000000">
                  <a:alpha val="0"/>
                </a:srgbClr>
              </a:clrTo>
            </a:clrChange>
            <a:extLst>
              <a:ext uri="{28A0092B-C50C-407E-A947-70E740481C1C}">
                <a14:useLocalDpi xmlns:a14="http://schemas.microsoft.com/office/drawing/2010/main" val="0"/>
              </a:ext>
            </a:extLst>
          </a:blip>
          <a:srcRect t="36245"/>
          <a:stretch/>
        </p:blipFill>
        <p:spPr bwMode="auto">
          <a:xfrm rot="16200000">
            <a:off x="4865184" y="2329256"/>
            <a:ext cx="2068671" cy="1654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TextBox 41"/>
          <p:cNvSpPr txBox="1"/>
          <p:nvPr/>
        </p:nvSpPr>
        <p:spPr>
          <a:xfrm>
            <a:off x="380452" y="949735"/>
            <a:ext cx="4710231" cy="1077218"/>
          </a:xfrm>
          <a:prstGeom prst="rect">
            <a:avLst/>
          </a:prstGeom>
          <a:noFill/>
        </p:spPr>
        <p:txBody>
          <a:bodyPr wrap="square" rtlCol="0">
            <a:spAutoFit/>
          </a:bodyPr>
          <a:lstStyle/>
          <a:p>
            <a:r>
              <a:rPr lang="en-US" sz="3200" b="1" dirty="0">
                <a:solidFill>
                  <a:srgbClr val="FF0000"/>
                </a:solidFill>
                <a:effectLst>
                  <a:outerShdw blurRad="38100" dist="38100" dir="2700000" algn="tl">
                    <a:srgbClr val="000000">
                      <a:alpha val="43137"/>
                    </a:srgbClr>
                  </a:outerShdw>
                </a:effectLst>
              </a:rPr>
              <a:t>Research Commons “Mall”</a:t>
            </a:r>
          </a:p>
        </p:txBody>
      </p:sp>
    </p:spTree>
    <p:extLst>
      <p:ext uri="{BB962C8B-B14F-4D97-AF65-F5344CB8AC3E}">
        <p14:creationId xmlns:p14="http://schemas.microsoft.com/office/powerpoint/2010/main" val="1800790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445655" y="1124527"/>
            <a:ext cx="8534400" cy="1924050"/>
          </a:xfrm>
        </p:spPr>
        <p:txBody>
          <a:bodyPr>
            <a:normAutofit fontScale="90000"/>
          </a:bodyPr>
          <a:lstStyle/>
          <a:p>
            <a:br>
              <a:rPr lang="en-US" dirty="0">
                <a:solidFill>
                  <a:srgbClr val="FF0000"/>
                </a:solidFill>
              </a:rPr>
            </a:br>
            <a:r>
              <a:rPr lang="en-US" dirty="0">
                <a:solidFill>
                  <a:srgbClr val="FF0000"/>
                </a:solidFill>
              </a:rPr>
              <a:t>Center for Clinical and Translational Science and Training (CCTST)</a:t>
            </a:r>
          </a:p>
        </p:txBody>
      </p:sp>
      <p:sp>
        <p:nvSpPr>
          <p:cNvPr id="11" name="Subtitle 10"/>
          <p:cNvSpPr>
            <a:spLocks noGrp="1"/>
          </p:cNvSpPr>
          <p:nvPr>
            <p:ph type="subTitle" idx="1"/>
          </p:nvPr>
        </p:nvSpPr>
        <p:spPr>
          <a:xfrm>
            <a:off x="1371600" y="2939473"/>
            <a:ext cx="6400800" cy="2133600"/>
          </a:xfrm>
        </p:spPr>
        <p:txBody>
          <a:bodyPr/>
          <a:lstStyle/>
          <a:p>
            <a:endParaRPr lang="en-US" dirty="0">
              <a:solidFill>
                <a:schemeClr val="tx1"/>
              </a:solidFill>
            </a:endParaRPr>
          </a:p>
          <a:p>
            <a:r>
              <a:rPr lang="en-US" dirty="0">
                <a:solidFill>
                  <a:schemeClr val="tx1"/>
                </a:solidFill>
              </a:rPr>
              <a:t>James E.  Heubi, M.D</a:t>
            </a:r>
          </a:p>
          <a:p>
            <a:r>
              <a:rPr lang="en-US" dirty="0">
                <a:solidFill>
                  <a:schemeClr val="tx1"/>
                </a:solidFill>
              </a:rPr>
              <a:t>Director, CCTST</a:t>
            </a:r>
          </a:p>
          <a:p>
            <a:r>
              <a:rPr lang="en-US" dirty="0">
                <a:solidFill>
                  <a:schemeClr val="tx1"/>
                </a:solidFill>
              </a:rPr>
              <a:t>Brett Kissela, MD, MS</a:t>
            </a:r>
          </a:p>
          <a:p>
            <a:r>
              <a:rPr lang="en-US" dirty="0">
                <a:solidFill>
                  <a:schemeClr val="tx1"/>
                </a:solidFill>
              </a:rPr>
              <a:t>Multiple PI</a:t>
            </a:r>
          </a:p>
        </p:txBody>
      </p:sp>
      <p:sp>
        <p:nvSpPr>
          <p:cNvPr id="8" name="Date Placeholder 7"/>
          <p:cNvSpPr>
            <a:spLocks noGrp="1"/>
          </p:cNvSpPr>
          <p:nvPr>
            <p:ph type="dt" sz="half" idx="4294967295"/>
          </p:nvPr>
        </p:nvSpPr>
        <p:spPr>
          <a:xfrm>
            <a:off x="0" y="6356350"/>
            <a:ext cx="2133600" cy="365125"/>
          </a:xfrm>
        </p:spPr>
        <p:txBody>
          <a:bodyPr/>
          <a:lstStyle/>
          <a:p>
            <a:fld id="{41B77628-8659-4B8D-9A83-98D169C9E307}" type="datetime1">
              <a:rPr lang="en-US" smtClean="0"/>
              <a:t>8/26/2020</a:t>
            </a:fld>
            <a:endParaRPr lang="en-US" dirty="0"/>
          </a:p>
        </p:txBody>
      </p:sp>
      <p:sp>
        <p:nvSpPr>
          <p:cNvPr id="9" name="Slide Number Placeholder 8"/>
          <p:cNvSpPr>
            <a:spLocks noGrp="1"/>
          </p:cNvSpPr>
          <p:nvPr>
            <p:ph type="sldNum" sz="quarter" idx="4294967295"/>
          </p:nvPr>
        </p:nvSpPr>
        <p:spPr>
          <a:xfrm>
            <a:off x="7010400" y="6356350"/>
            <a:ext cx="2133600" cy="365125"/>
          </a:xfrm>
        </p:spPr>
        <p:txBody>
          <a:bodyPr/>
          <a:lstStyle/>
          <a:p>
            <a:fld id="{0AE50CDB-7970-486E-834C-70EB2F5F2CEA}" type="slidenum">
              <a:rPr lang="en-US" smtClean="0"/>
              <a:pPr/>
              <a:t>2</a:t>
            </a:fld>
            <a:endParaRPr lang="en-US" dirty="0"/>
          </a:p>
        </p:txBody>
      </p:sp>
    </p:spTree>
    <p:extLst>
      <p:ext uri="{BB962C8B-B14F-4D97-AF65-F5344CB8AC3E}">
        <p14:creationId xmlns:p14="http://schemas.microsoft.com/office/powerpoint/2010/main" val="2770801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C017BC85-8EC1-3E4D-9929-96DB159F6474}"/>
              </a:ext>
            </a:extLst>
          </p:cNvPr>
          <p:cNvPicPr>
            <a:picLocks noChangeAspect="1"/>
          </p:cNvPicPr>
          <p:nvPr/>
        </p:nvPicPr>
        <p:blipFill>
          <a:blip r:embed="rId2"/>
          <a:stretch>
            <a:fillRect/>
          </a:stretch>
        </p:blipFill>
        <p:spPr>
          <a:xfrm>
            <a:off x="0" y="214312"/>
            <a:ext cx="9144000" cy="6429375"/>
          </a:xfrm>
          <a:prstGeom prst="rect">
            <a:avLst/>
          </a:prstGeom>
        </p:spPr>
      </p:pic>
    </p:spTree>
    <p:extLst>
      <p:ext uri="{BB962C8B-B14F-4D97-AF65-F5344CB8AC3E}">
        <p14:creationId xmlns:p14="http://schemas.microsoft.com/office/powerpoint/2010/main" val="1627195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157D11D0-65F9-7649-B6FD-75D18C9E5ED5}"/>
              </a:ext>
            </a:extLst>
          </p:cNvPr>
          <p:cNvPicPr>
            <a:picLocks noChangeAspect="1"/>
          </p:cNvPicPr>
          <p:nvPr/>
        </p:nvPicPr>
        <p:blipFill>
          <a:blip r:embed="rId2"/>
          <a:stretch>
            <a:fillRect/>
          </a:stretch>
        </p:blipFill>
        <p:spPr>
          <a:xfrm>
            <a:off x="925346" y="0"/>
            <a:ext cx="7293307" cy="6858000"/>
          </a:xfrm>
          <a:prstGeom prst="rect">
            <a:avLst/>
          </a:prstGeom>
        </p:spPr>
      </p:pic>
    </p:spTree>
    <p:extLst>
      <p:ext uri="{BB962C8B-B14F-4D97-AF65-F5344CB8AC3E}">
        <p14:creationId xmlns:p14="http://schemas.microsoft.com/office/powerpoint/2010/main" val="398964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CBB8A01D-2A77-4B4C-8A1C-697882B16280}"/>
              </a:ext>
            </a:extLst>
          </p:cNvPr>
          <p:cNvPicPr>
            <a:picLocks noChangeAspect="1"/>
          </p:cNvPicPr>
          <p:nvPr/>
        </p:nvPicPr>
        <p:blipFill>
          <a:blip r:embed="rId2"/>
          <a:stretch>
            <a:fillRect/>
          </a:stretch>
        </p:blipFill>
        <p:spPr>
          <a:xfrm>
            <a:off x="0" y="246774"/>
            <a:ext cx="9144000" cy="6364452"/>
          </a:xfrm>
          <a:prstGeom prst="rect">
            <a:avLst/>
          </a:prstGeom>
        </p:spPr>
      </p:pic>
    </p:spTree>
    <p:extLst>
      <p:ext uri="{BB962C8B-B14F-4D97-AF65-F5344CB8AC3E}">
        <p14:creationId xmlns:p14="http://schemas.microsoft.com/office/powerpoint/2010/main" val="547313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395680" y="1018309"/>
            <a:ext cx="8229600" cy="632822"/>
          </a:xfrm>
        </p:spPr>
        <p:txBody>
          <a:bodyPr>
            <a:noAutofit/>
          </a:bodyPr>
          <a:lstStyle/>
          <a:p>
            <a:r>
              <a:rPr lang="en-US" dirty="0">
                <a:solidFill>
                  <a:srgbClr val="FF0000"/>
                </a:solidFill>
              </a:rPr>
              <a:t>Team Science</a:t>
            </a:r>
          </a:p>
        </p:txBody>
      </p:sp>
      <p:sp>
        <p:nvSpPr>
          <p:cNvPr id="20483" name="Content Placeholder 2"/>
          <p:cNvSpPr>
            <a:spLocks noGrp="1"/>
          </p:cNvSpPr>
          <p:nvPr>
            <p:ph type="body" idx="4294967295"/>
          </p:nvPr>
        </p:nvSpPr>
        <p:spPr>
          <a:xfrm>
            <a:off x="304800" y="1828800"/>
            <a:ext cx="8411361" cy="4419600"/>
          </a:xfrm>
        </p:spPr>
        <p:txBody>
          <a:bodyPr>
            <a:normAutofit fontScale="92500"/>
          </a:bodyPr>
          <a:lstStyle/>
          <a:p>
            <a:r>
              <a:rPr lang="en-US" sz="2600" b="1" dirty="0"/>
              <a:t>C</a:t>
            </a:r>
            <a:r>
              <a:rPr lang="en-US" sz="2600" dirty="0"/>
              <a:t>enter for </a:t>
            </a:r>
            <a:r>
              <a:rPr lang="en-US" sz="2600" b="1" dirty="0"/>
              <a:t>I</a:t>
            </a:r>
            <a:r>
              <a:rPr lang="en-US" sz="2600" dirty="0"/>
              <a:t>mprovement </a:t>
            </a:r>
            <a:r>
              <a:rPr lang="en-US" sz="2600" b="1" dirty="0"/>
              <a:t>S</a:t>
            </a:r>
            <a:r>
              <a:rPr lang="en-US" sz="2600" dirty="0"/>
              <a:t>cience evolving</a:t>
            </a:r>
          </a:p>
          <a:p>
            <a:pPr lvl="1"/>
            <a:r>
              <a:rPr lang="en-US" sz="2600" dirty="0"/>
              <a:t>Home for Team Science </a:t>
            </a:r>
          </a:p>
          <a:p>
            <a:pPr lvl="1"/>
            <a:r>
              <a:rPr lang="en-US" sz="2600" dirty="0"/>
              <a:t>Developed services for investigators developing research in translational areas related to QI, Health Services Research, Outcomes Research, and CER.</a:t>
            </a:r>
          </a:p>
          <a:p>
            <a:r>
              <a:rPr lang="en-US" sz="2600" dirty="0"/>
              <a:t>Collaborated with TWD to develop curriculum within MS in CT research and workshops</a:t>
            </a:r>
          </a:p>
          <a:p>
            <a:r>
              <a:rPr lang="en-US" sz="2800" dirty="0"/>
              <a:t>To date, 3 workshops and 4 consultations</a:t>
            </a:r>
          </a:p>
          <a:p>
            <a:r>
              <a:rPr lang="en-US" sz="2800" dirty="0"/>
              <a:t>Team Science Course approved for MS/Certificate Programs in CTR</a:t>
            </a:r>
          </a:p>
          <a:p>
            <a:endParaRPr lang="en-US" sz="2800" dirty="0"/>
          </a:p>
        </p:txBody>
      </p:sp>
    </p:spTree>
    <p:extLst>
      <p:ext uri="{BB962C8B-B14F-4D97-AF65-F5344CB8AC3E}">
        <p14:creationId xmlns:p14="http://schemas.microsoft.com/office/powerpoint/2010/main" val="2549518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449664" y="762000"/>
            <a:ext cx="8229600" cy="1143000"/>
          </a:xfrm>
        </p:spPr>
        <p:txBody>
          <a:bodyPr>
            <a:normAutofit/>
          </a:bodyPr>
          <a:lstStyle/>
          <a:p>
            <a:r>
              <a:rPr lang="en-US" b="1" dirty="0">
                <a:solidFill>
                  <a:srgbClr val="C00000"/>
                </a:solidFill>
              </a:rPr>
              <a:t>Integration Committee</a:t>
            </a:r>
          </a:p>
        </p:txBody>
      </p:sp>
      <p:sp>
        <p:nvSpPr>
          <p:cNvPr id="20483" name="Content Placeholder 2"/>
          <p:cNvSpPr>
            <a:spLocks noGrp="1"/>
          </p:cNvSpPr>
          <p:nvPr>
            <p:ph type="body" idx="4294967295"/>
          </p:nvPr>
        </p:nvSpPr>
        <p:spPr>
          <a:xfrm>
            <a:off x="457200" y="1905000"/>
            <a:ext cx="8229600" cy="4800600"/>
          </a:xfrm>
        </p:spPr>
        <p:txBody>
          <a:bodyPr>
            <a:normAutofit fontScale="92500" lnSpcReduction="10000"/>
          </a:bodyPr>
          <a:lstStyle/>
          <a:p>
            <a:r>
              <a:rPr lang="en-US" sz="2400" dirty="0"/>
              <a:t>Established to help researchers formulate strategies to:</a:t>
            </a:r>
          </a:p>
          <a:p>
            <a:pPr lvl="1"/>
            <a:r>
              <a:rPr lang="en-US" sz="2000" dirty="0"/>
              <a:t>Improve their research</a:t>
            </a:r>
          </a:p>
          <a:p>
            <a:pPr lvl="1"/>
            <a:r>
              <a:rPr lang="en-US" sz="2000" dirty="0"/>
              <a:t>Overcome environmental challenges</a:t>
            </a:r>
          </a:p>
          <a:p>
            <a:pPr lvl="1"/>
            <a:r>
              <a:rPr lang="en-US" sz="2000" dirty="0"/>
              <a:t>Build collaborations</a:t>
            </a:r>
          </a:p>
          <a:p>
            <a:endParaRPr lang="en-US" sz="1100" dirty="0"/>
          </a:p>
          <a:p>
            <a:r>
              <a:rPr lang="en-US" sz="2400" dirty="0"/>
              <a:t>360°look at investigator and his/her goals by inter-disciplinary team from across Academic Health Center (including Cincinnati Children’s and VA)</a:t>
            </a:r>
          </a:p>
          <a:p>
            <a:endParaRPr lang="en-US" sz="1100" u="sng" dirty="0"/>
          </a:p>
          <a:p>
            <a:r>
              <a:rPr lang="en-US" sz="2400" u="sng" dirty="0"/>
              <a:t>Focus on investigator</a:t>
            </a:r>
            <a:r>
              <a:rPr lang="en-US" sz="2400" dirty="0"/>
              <a:t> rather than project</a:t>
            </a:r>
          </a:p>
          <a:p>
            <a:endParaRPr lang="en-US" sz="1100" dirty="0"/>
          </a:p>
          <a:p>
            <a:r>
              <a:rPr lang="en-US" sz="2400" dirty="0"/>
              <a:t>Longitudinal follow-up</a:t>
            </a:r>
          </a:p>
          <a:p>
            <a:endParaRPr lang="en-US" sz="1100" dirty="0"/>
          </a:p>
          <a:p>
            <a:r>
              <a:rPr lang="en-US" sz="2400" dirty="0">
                <a:hlinkClick r:id="rId3"/>
              </a:rPr>
              <a:t>https://cctst.uc.edu/integration</a:t>
            </a:r>
            <a:endParaRPr lang="en-US" sz="2400" dirty="0"/>
          </a:p>
          <a:p>
            <a:r>
              <a:rPr lang="en-US" sz="2400" dirty="0"/>
              <a:t>Contact Elizabeth Heubi </a:t>
            </a:r>
            <a:r>
              <a:rPr lang="en-US" sz="2400" dirty="0">
                <a:hlinkClick r:id="rId4"/>
              </a:rPr>
              <a:t>heubiec@ucmail.uc.edu</a:t>
            </a:r>
            <a:endParaRPr lang="en-US" sz="2400" dirty="0"/>
          </a:p>
          <a:p>
            <a:endParaRPr lang="en-US" sz="2400" dirty="0"/>
          </a:p>
        </p:txBody>
      </p:sp>
    </p:spTree>
    <p:extLst>
      <p:ext uri="{BB962C8B-B14F-4D97-AF65-F5344CB8AC3E}">
        <p14:creationId xmlns:p14="http://schemas.microsoft.com/office/powerpoint/2010/main" val="2003224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4"/>
          <p:cNvSpPr>
            <a:spLocks noGrp="1"/>
          </p:cNvSpPr>
          <p:nvPr>
            <p:ph type="title"/>
          </p:nvPr>
        </p:nvSpPr>
        <p:spPr>
          <a:xfrm>
            <a:off x="457200" y="76200"/>
            <a:ext cx="8229600" cy="838200"/>
          </a:xfrm>
        </p:spPr>
        <p:txBody>
          <a:bodyPr/>
          <a:lstStyle/>
          <a:p>
            <a:r>
              <a:rPr lang="en-US" sz="3200" b="1" dirty="0">
                <a:solidFill>
                  <a:srgbClr val="C00000"/>
                </a:solidFill>
              </a:rPr>
              <a:t>Calendar of Events</a:t>
            </a:r>
          </a:p>
        </p:txBody>
      </p:sp>
      <p:pic>
        <p:nvPicPr>
          <p:cNvPr id="4" name="Picture 3" descr="Events | CCTST - Internet Explorer provided by Cincinnati Children's Hospital"/>
          <p:cNvPicPr>
            <a:picLocks noChangeAspect="1"/>
          </p:cNvPicPr>
          <p:nvPr/>
        </p:nvPicPr>
        <p:blipFill rotWithShape="1">
          <a:blip r:embed="rId3">
            <a:extLst>
              <a:ext uri="{28A0092B-C50C-407E-A947-70E740481C1C}">
                <a14:useLocalDpi xmlns:a14="http://schemas.microsoft.com/office/drawing/2010/main" val="0"/>
              </a:ext>
            </a:extLst>
          </a:blip>
          <a:srcRect l="15000" t="6956" r="31667"/>
          <a:stretch/>
        </p:blipFill>
        <p:spPr>
          <a:xfrm>
            <a:off x="1166696" y="685800"/>
            <a:ext cx="5843704" cy="5526386"/>
          </a:xfrm>
          <a:prstGeom prst="rect">
            <a:avLst/>
          </a:prstGeom>
        </p:spPr>
      </p:pic>
      <p:sp>
        <p:nvSpPr>
          <p:cNvPr id="2" name="Rectangle 1"/>
          <p:cNvSpPr/>
          <p:nvPr/>
        </p:nvSpPr>
        <p:spPr>
          <a:xfrm>
            <a:off x="6293864" y="5410200"/>
            <a:ext cx="2852063" cy="369332"/>
          </a:xfrm>
          <a:prstGeom prst="rect">
            <a:avLst/>
          </a:prstGeom>
        </p:spPr>
        <p:txBody>
          <a:bodyPr wrap="none">
            <a:spAutoFit/>
          </a:bodyPr>
          <a:lstStyle/>
          <a:p>
            <a:r>
              <a:rPr lang="en-US" dirty="0"/>
              <a:t>https://cctst.uc.edu/events</a:t>
            </a:r>
          </a:p>
        </p:txBody>
      </p:sp>
    </p:spTree>
    <p:extLst>
      <p:ext uri="{BB962C8B-B14F-4D97-AF65-F5344CB8AC3E}">
        <p14:creationId xmlns:p14="http://schemas.microsoft.com/office/powerpoint/2010/main" val="619661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143000"/>
          </a:xfrm>
        </p:spPr>
        <p:txBody>
          <a:bodyPr/>
          <a:lstStyle/>
          <a:p>
            <a:r>
              <a:rPr lang="en-US" sz="4000" dirty="0">
                <a:solidFill>
                  <a:srgbClr val="FF0000"/>
                </a:solidFill>
              </a:rPr>
              <a:t>Universal Research Seminar Calendar</a:t>
            </a:r>
            <a:endParaRPr lang="en-US" dirty="0"/>
          </a:p>
        </p:txBody>
      </p:sp>
      <p:sp>
        <p:nvSpPr>
          <p:cNvPr id="3" name="Subtitle 2"/>
          <p:cNvSpPr>
            <a:spLocks noGrp="1"/>
          </p:cNvSpPr>
          <p:nvPr>
            <p:ph type="subTitle" idx="1"/>
          </p:nvPr>
        </p:nvSpPr>
        <p:spPr>
          <a:xfrm>
            <a:off x="533400" y="1981200"/>
            <a:ext cx="8001000" cy="4114800"/>
          </a:xfrm>
        </p:spPr>
        <p:txBody>
          <a:bodyPr/>
          <a:lstStyle/>
          <a:p>
            <a:pPr marL="342900" lvl="0" indent="-342900" algn="l">
              <a:buFont typeface="Arial" charset="0"/>
              <a:buChar char="•"/>
            </a:pPr>
            <a:r>
              <a:rPr lang="en-US" dirty="0">
                <a:solidFill>
                  <a:prstClr val="black"/>
                </a:solidFill>
              </a:rPr>
              <a:t>Concept of supporting calendar containing all C/T research across AHC and UC</a:t>
            </a:r>
          </a:p>
          <a:p>
            <a:pPr marL="342900" lvl="0" indent="-342900" algn="l">
              <a:buFont typeface="Arial" charset="0"/>
              <a:buChar char="•"/>
            </a:pPr>
            <a:r>
              <a:rPr lang="en-US" dirty="0">
                <a:solidFill>
                  <a:prstClr val="black"/>
                </a:solidFill>
              </a:rPr>
              <a:t>CCHMC has platform to build on that will allow development</a:t>
            </a:r>
          </a:p>
          <a:p>
            <a:pPr marL="342900" lvl="0" indent="-342900" algn="l">
              <a:buFont typeface="Arial" charset="0"/>
              <a:buChar char="•"/>
            </a:pPr>
            <a:r>
              <a:rPr lang="en-US" dirty="0">
                <a:solidFill>
                  <a:prstClr val="black"/>
                </a:solidFill>
              </a:rPr>
              <a:t>Goal: Enhance more collaboration across disciplines both vertically and horizontally</a:t>
            </a:r>
          </a:p>
          <a:p>
            <a:pPr marL="342900" lvl="0" indent="-342900" algn="l">
              <a:buFont typeface="Arial" charset="0"/>
              <a:buChar char="•"/>
            </a:pPr>
            <a:r>
              <a:rPr lang="en-US" dirty="0">
                <a:solidFill>
                  <a:prstClr val="black"/>
                </a:solidFill>
              </a:rPr>
              <a:t>Expected “go live date”: 1</a:t>
            </a:r>
            <a:r>
              <a:rPr lang="en-US" baseline="30000" dirty="0">
                <a:solidFill>
                  <a:prstClr val="black"/>
                </a:solidFill>
              </a:rPr>
              <a:t>st</a:t>
            </a:r>
            <a:r>
              <a:rPr lang="en-US" dirty="0">
                <a:solidFill>
                  <a:prstClr val="black"/>
                </a:solidFill>
              </a:rPr>
              <a:t> quarter 2018</a:t>
            </a:r>
          </a:p>
          <a:p>
            <a:endParaRPr lang="en-US" dirty="0"/>
          </a:p>
        </p:txBody>
      </p:sp>
    </p:spTree>
    <p:extLst>
      <p:ext uri="{BB962C8B-B14F-4D97-AF65-F5344CB8AC3E}">
        <p14:creationId xmlns:p14="http://schemas.microsoft.com/office/powerpoint/2010/main" val="2819594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93519" y="1377415"/>
            <a:ext cx="6270251" cy="550022"/>
          </a:xfrm>
          <a:prstGeom prst="rect">
            <a:avLst/>
          </a:prstGeom>
        </p:spPr>
        <p:txBody>
          <a:bodyPr vert="horz" wrap="square" lIns="0" tIns="0" rIns="0" bIns="0" rtlCol="0">
            <a:spAutoFit/>
          </a:bodyPr>
          <a:lstStyle/>
          <a:p>
            <a:pPr marL="11206"/>
            <a:r>
              <a:rPr sz="3574" spc="-124" dirty="0">
                <a:latin typeface="Calibri-Light"/>
                <a:cs typeface="Calibri-Light"/>
              </a:rPr>
              <a:t>R</a:t>
            </a:r>
            <a:r>
              <a:rPr sz="3574" spc="-44" dirty="0">
                <a:latin typeface="Calibri-Light"/>
                <a:cs typeface="Calibri-Light"/>
              </a:rPr>
              <a:t>esea</a:t>
            </a:r>
            <a:r>
              <a:rPr sz="3574" spc="-93" dirty="0">
                <a:latin typeface="Calibri-Light"/>
                <a:cs typeface="Calibri-Light"/>
              </a:rPr>
              <a:t>r</a:t>
            </a:r>
            <a:r>
              <a:rPr sz="3574" spc="-44" dirty="0">
                <a:latin typeface="Calibri-Light"/>
                <a:cs typeface="Calibri-Light"/>
              </a:rPr>
              <a:t>ch</a:t>
            </a:r>
            <a:r>
              <a:rPr sz="3574" spc="-13" dirty="0">
                <a:latin typeface="Calibri-Light"/>
                <a:cs typeface="Calibri-Light"/>
              </a:rPr>
              <a:t>:</a:t>
            </a:r>
            <a:r>
              <a:rPr sz="3574" spc="-57" dirty="0">
                <a:latin typeface="Calibri-Light"/>
                <a:cs typeface="Calibri-Light"/>
              </a:rPr>
              <a:t> </a:t>
            </a:r>
            <a:r>
              <a:rPr sz="3574" spc="-124" dirty="0">
                <a:latin typeface="Calibri-Light"/>
                <a:cs typeface="Calibri-Light"/>
              </a:rPr>
              <a:t>R</a:t>
            </a:r>
            <a:r>
              <a:rPr sz="3574" spc="-44" dirty="0">
                <a:latin typeface="Calibri-Light"/>
                <a:cs typeface="Calibri-Light"/>
              </a:rPr>
              <a:t>esou</a:t>
            </a:r>
            <a:r>
              <a:rPr sz="3574" spc="-84" dirty="0">
                <a:latin typeface="Calibri-Light"/>
                <a:cs typeface="Calibri-Light"/>
              </a:rPr>
              <a:t>r</a:t>
            </a:r>
            <a:r>
              <a:rPr sz="3574" spc="-44" dirty="0">
                <a:latin typeface="Calibri-Light"/>
                <a:cs typeface="Calibri-Light"/>
              </a:rPr>
              <a:t>ce</a:t>
            </a:r>
            <a:r>
              <a:rPr sz="3574" spc="-18" dirty="0">
                <a:latin typeface="Calibri-Light"/>
                <a:cs typeface="Calibri-Light"/>
              </a:rPr>
              <a:t>s</a:t>
            </a:r>
            <a:r>
              <a:rPr sz="3574" spc="-57" dirty="0">
                <a:latin typeface="Calibri-Light"/>
                <a:cs typeface="Calibri-Light"/>
              </a:rPr>
              <a:t> </a:t>
            </a:r>
            <a:r>
              <a:rPr sz="3574" spc="-44" dirty="0">
                <a:latin typeface="Calibri-Light"/>
                <a:cs typeface="Calibri-Light"/>
              </a:rPr>
              <a:t>an</a:t>
            </a:r>
            <a:r>
              <a:rPr sz="3574" spc="-22" dirty="0">
                <a:latin typeface="Calibri-Light"/>
                <a:cs typeface="Calibri-Light"/>
              </a:rPr>
              <a:t>d</a:t>
            </a:r>
            <a:r>
              <a:rPr sz="3574" spc="-57" dirty="0">
                <a:latin typeface="Calibri-Light"/>
                <a:cs typeface="Calibri-Light"/>
              </a:rPr>
              <a:t> </a:t>
            </a:r>
            <a:r>
              <a:rPr sz="3574" spc="-40" dirty="0">
                <a:latin typeface="Calibri-Light"/>
                <a:cs typeface="Calibri-Light"/>
              </a:rPr>
              <a:t>Activities</a:t>
            </a:r>
            <a:r>
              <a:rPr sz="3574" b="1" spc="-13" dirty="0">
                <a:latin typeface="Times New Roman"/>
                <a:cs typeface="Times New Roman"/>
              </a:rPr>
              <a:t> </a:t>
            </a:r>
            <a:endParaRPr sz="3574">
              <a:latin typeface="Times New Roman"/>
              <a:cs typeface="Times New Roman"/>
            </a:endParaRPr>
          </a:p>
        </p:txBody>
      </p:sp>
      <p:sp>
        <p:nvSpPr>
          <p:cNvPr id="3" name="object 3"/>
          <p:cNvSpPr txBox="1"/>
          <p:nvPr/>
        </p:nvSpPr>
        <p:spPr>
          <a:xfrm>
            <a:off x="2515194" y="2065085"/>
            <a:ext cx="4206688" cy="795089"/>
          </a:xfrm>
          <a:prstGeom prst="rect">
            <a:avLst/>
          </a:prstGeom>
        </p:spPr>
        <p:txBody>
          <a:bodyPr vert="horz" wrap="square" lIns="0" tIns="0" rIns="0" bIns="0" rtlCol="0">
            <a:spAutoFit/>
          </a:bodyPr>
          <a:lstStyle/>
          <a:p>
            <a:pPr marL="11206" marR="4483" indent="539032">
              <a:lnSpc>
                <a:spcPts val="3141"/>
              </a:lnSpc>
            </a:pPr>
            <a:r>
              <a:rPr sz="2912" spc="-18" dirty="0">
                <a:latin typeface="Calibri-Light"/>
                <a:cs typeface="Calibri-Light"/>
              </a:rPr>
              <a:t>I</a:t>
            </a:r>
            <a:r>
              <a:rPr sz="2912" spc="-40" dirty="0">
                <a:latin typeface="Calibri-Light"/>
                <a:cs typeface="Calibri-Light"/>
              </a:rPr>
              <a:t>n</a:t>
            </a:r>
            <a:r>
              <a:rPr sz="2912" spc="-84" dirty="0">
                <a:latin typeface="Calibri-Light"/>
                <a:cs typeface="Calibri-Light"/>
              </a:rPr>
              <a:t>f</a:t>
            </a:r>
            <a:r>
              <a:rPr sz="2912" spc="-26" dirty="0">
                <a:latin typeface="Calibri-Light"/>
                <a:cs typeface="Calibri-Light"/>
              </a:rPr>
              <a:t>o</a:t>
            </a:r>
            <a:r>
              <a:rPr sz="2912" spc="-18" dirty="0">
                <a:latin typeface="Calibri-Light"/>
                <a:cs typeface="Calibri-Light"/>
              </a:rPr>
              <a:t>r</a:t>
            </a:r>
            <a:r>
              <a:rPr sz="2912" spc="-44" dirty="0">
                <a:latin typeface="Calibri-Light"/>
                <a:cs typeface="Calibri-Light"/>
              </a:rPr>
              <a:t>m</a:t>
            </a:r>
            <a:r>
              <a:rPr sz="2912" spc="-53" dirty="0">
                <a:latin typeface="Calibri-Light"/>
                <a:cs typeface="Calibri-Light"/>
              </a:rPr>
              <a:t>a</a:t>
            </a:r>
            <a:r>
              <a:rPr sz="2912" spc="-22" dirty="0">
                <a:latin typeface="Calibri-Light"/>
                <a:cs typeface="Calibri-Light"/>
              </a:rPr>
              <a:t>t</a:t>
            </a:r>
            <a:r>
              <a:rPr sz="2912" spc="-18" dirty="0">
                <a:latin typeface="Calibri-Light"/>
                <a:cs typeface="Calibri-Light"/>
              </a:rPr>
              <a:t>io</a:t>
            </a:r>
            <a:r>
              <a:rPr sz="2912" dirty="0">
                <a:latin typeface="Calibri-Light"/>
                <a:cs typeface="Calibri-Light"/>
              </a:rPr>
              <a:t>n</a:t>
            </a:r>
            <a:r>
              <a:rPr sz="2912" spc="-62" dirty="0">
                <a:latin typeface="Calibri-Light"/>
                <a:cs typeface="Calibri-Light"/>
              </a:rPr>
              <a:t> </a:t>
            </a:r>
            <a:r>
              <a:rPr sz="2912" spc="-44" dirty="0">
                <a:latin typeface="Calibri-Light"/>
                <a:cs typeface="Calibri-Light"/>
              </a:rPr>
              <a:t>t</a:t>
            </a:r>
            <a:r>
              <a:rPr sz="2912" dirty="0">
                <a:latin typeface="Calibri-Light"/>
                <a:cs typeface="Calibri-Light"/>
              </a:rPr>
              <a:t>o</a:t>
            </a:r>
            <a:r>
              <a:rPr sz="2912" spc="-40" dirty="0">
                <a:latin typeface="Calibri-Light"/>
                <a:cs typeface="Calibri-Light"/>
              </a:rPr>
              <a:t> </a:t>
            </a:r>
            <a:r>
              <a:rPr sz="2912" spc="-18" dirty="0">
                <a:latin typeface="Calibri-Light"/>
                <a:cs typeface="Calibri-Light"/>
              </a:rPr>
              <a:t>Assi</a:t>
            </a:r>
            <a:r>
              <a:rPr sz="2912" spc="-53" dirty="0">
                <a:latin typeface="Calibri-Light"/>
                <a:cs typeface="Calibri-Light"/>
              </a:rPr>
              <a:t>s</a:t>
            </a:r>
            <a:r>
              <a:rPr sz="2912" spc="-18" dirty="0">
                <a:latin typeface="Calibri-Light"/>
                <a:cs typeface="Calibri-Light"/>
              </a:rPr>
              <a:t>t</a:t>
            </a:r>
            <a:r>
              <a:rPr sz="2912" b="1" dirty="0">
                <a:latin typeface="Times New Roman"/>
                <a:cs typeface="Times New Roman"/>
              </a:rPr>
              <a:t> </a:t>
            </a:r>
            <a:r>
              <a:rPr sz="2912" spc="-26" dirty="0">
                <a:latin typeface="Calibri-Light"/>
                <a:cs typeface="Calibri-Light"/>
              </a:rPr>
              <a:t>Depart</a:t>
            </a:r>
            <a:r>
              <a:rPr sz="2912" spc="-49" dirty="0">
                <a:latin typeface="Calibri-Light"/>
                <a:cs typeface="Calibri-Light"/>
              </a:rPr>
              <a:t>m</a:t>
            </a:r>
            <a:r>
              <a:rPr sz="2912" spc="-31" dirty="0">
                <a:latin typeface="Calibri-Light"/>
                <a:cs typeface="Calibri-Light"/>
              </a:rPr>
              <a:t>e</a:t>
            </a:r>
            <a:r>
              <a:rPr sz="2912" spc="-57" dirty="0">
                <a:latin typeface="Calibri-Light"/>
                <a:cs typeface="Calibri-Light"/>
              </a:rPr>
              <a:t>n</a:t>
            </a:r>
            <a:r>
              <a:rPr sz="2912" dirty="0">
                <a:latin typeface="Calibri-Light"/>
                <a:cs typeface="Calibri-Light"/>
              </a:rPr>
              <a:t>t</a:t>
            </a:r>
            <a:r>
              <a:rPr sz="2912" spc="-44" dirty="0">
                <a:latin typeface="Calibri-Light"/>
                <a:cs typeface="Calibri-Light"/>
              </a:rPr>
              <a:t> </a:t>
            </a:r>
            <a:r>
              <a:rPr sz="2912" spc="-26" dirty="0">
                <a:latin typeface="Calibri-Light"/>
                <a:cs typeface="Calibri-Light"/>
              </a:rPr>
              <a:t>an</a:t>
            </a:r>
            <a:r>
              <a:rPr sz="2912" dirty="0">
                <a:latin typeface="Calibri-Light"/>
                <a:cs typeface="Calibri-Light"/>
              </a:rPr>
              <a:t>d</a:t>
            </a:r>
            <a:r>
              <a:rPr sz="2912" spc="-49" dirty="0">
                <a:latin typeface="Calibri-Light"/>
                <a:cs typeface="Calibri-Light"/>
              </a:rPr>
              <a:t> </a:t>
            </a:r>
            <a:r>
              <a:rPr sz="2912" spc="-26" dirty="0">
                <a:latin typeface="Calibri-Light"/>
                <a:cs typeface="Calibri-Light"/>
              </a:rPr>
              <a:t>Uni</a:t>
            </a:r>
            <a:r>
              <a:rPr sz="2912" dirty="0">
                <a:latin typeface="Calibri-Light"/>
                <a:cs typeface="Calibri-Light"/>
              </a:rPr>
              <a:t>t</a:t>
            </a:r>
            <a:r>
              <a:rPr sz="2912" spc="-49" dirty="0">
                <a:latin typeface="Calibri-Light"/>
                <a:cs typeface="Calibri-Light"/>
              </a:rPr>
              <a:t> </a:t>
            </a:r>
            <a:r>
              <a:rPr sz="2912" spc="-26" dirty="0">
                <a:latin typeface="Calibri-Light"/>
                <a:cs typeface="Calibri-Light"/>
              </a:rPr>
              <a:t>Heads</a:t>
            </a:r>
            <a:r>
              <a:rPr sz="2912" b="1" dirty="0">
                <a:latin typeface="Times New Roman"/>
                <a:cs typeface="Times New Roman"/>
              </a:rPr>
              <a:t> </a:t>
            </a:r>
            <a:endParaRPr sz="2912">
              <a:latin typeface="Times New Roman"/>
              <a:cs typeface="Times New Roman"/>
            </a:endParaRPr>
          </a:p>
        </p:txBody>
      </p:sp>
      <p:sp>
        <p:nvSpPr>
          <p:cNvPr id="4" name="object 4"/>
          <p:cNvSpPr txBox="1"/>
          <p:nvPr/>
        </p:nvSpPr>
        <p:spPr>
          <a:xfrm>
            <a:off x="2982781" y="3484891"/>
            <a:ext cx="3235138" cy="640240"/>
          </a:xfrm>
          <a:prstGeom prst="rect">
            <a:avLst/>
          </a:prstGeom>
        </p:spPr>
        <p:txBody>
          <a:bodyPr vert="horz" wrap="square" lIns="0" tIns="0" rIns="0" bIns="0" rtlCol="0">
            <a:spAutoFit/>
          </a:bodyPr>
          <a:lstStyle/>
          <a:p>
            <a:pPr marL="963197" marR="4483" indent="-952551">
              <a:lnSpc>
                <a:spcPct val="126699"/>
              </a:lnSpc>
            </a:pPr>
            <a:r>
              <a:rPr sz="1721" spc="-260" dirty="0">
                <a:latin typeface="Times New Roman"/>
                <a:cs typeface="Times New Roman"/>
              </a:rPr>
              <a:t>Dr</a:t>
            </a:r>
            <a:r>
              <a:rPr sz="1721" spc="-124" dirty="0">
                <a:latin typeface="Times New Roman"/>
                <a:cs typeface="Times New Roman"/>
              </a:rPr>
              <a:t>.</a:t>
            </a:r>
            <a:r>
              <a:rPr sz="1721" spc="-84" dirty="0">
                <a:latin typeface="Times New Roman"/>
                <a:cs typeface="Times New Roman"/>
              </a:rPr>
              <a:t> </a:t>
            </a:r>
            <a:r>
              <a:rPr sz="1721" spc="-163" dirty="0">
                <a:latin typeface="Times New Roman"/>
                <a:cs typeface="Times New Roman"/>
              </a:rPr>
              <a:t>Pa</a:t>
            </a:r>
            <a:r>
              <a:rPr sz="1721" spc="-88" dirty="0">
                <a:latin typeface="Times New Roman"/>
                <a:cs typeface="Times New Roman"/>
              </a:rPr>
              <a:t>t</a:t>
            </a:r>
            <a:r>
              <a:rPr sz="1721" spc="-84" dirty="0">
                <a:latin typeface="Times New Roman"/>
                <a:cs typeface="Times New Roman"/>
              </a:rPr>
              <a:t> </a:t>
            </a:r>
            <a:r>
              <a:rPr sz="1721" spc="-224" dirty="0">
                <a:latin typeface="Times New Roman"/>
                <a:cs typeface="Times New Roman"/>
              </a:rPr>
              <a:t>Limbach,</a:t>
            </a:r>
            <a:r>
              <a:rPr sz="1721" spc="-84" dirty="0">
                <a:latin typeface="Times New Roman"/>
                <a:cs typeface="Times New Roman"/>
              </a:rPr>
              <a:t> </a:t>
            </a:r>
            <a:r>
              <a:rPr sz="1721" spc="-256" dirty="0">
                <a:latin typeface="Times New Roman"/>
                <a:cs typeface="Times New Roman"/>
              </a:rPr>
              <a:t>Vic</a:t>
            </a:r>
            <a:r>
              <a:rPr sz="1721" spc="-229" dirty="0">
                <a:latin typeface="Times New Roman"/>
                <a:cs typeface="Times New Roman"/>
              </a:rPr>
              <a:t>e</a:t>
            </a:r>
            <a:r>
              <a:rPr sz="1721" spc="-84" dirty="0">
                <a:latin typeface="Times New Roman"/>
                <a:cs typeface="Times New Roman"/>
              </a:rPr>
              <a:t> </a:t>
            </a:r>
            <a:r>
              <a:rPr sz="1721" spc="-141" dirty="0">
                <a:latin typeface="Times New Roman"/>
                <a:cs typeface="Times New Roman"/>
              </a:rPr>
              <a:t>Presiden</a:t>
            </a:r>
            <a:r>
              <a:rPr sz="1721" spc="-88" dirty="0">
                <a:latin typeface="Times New Roman"/>
                <a:cs typeface="Times New Roman"/>
              </a:rPr>
              <a:t>t</a:t>
            </a:r>
            <a:r>
              <a:rPr sz="1721" spc="-66" dirty="0">
                <a:latin typeface="Times New Roman"/>
                <a:cs typeface="Times New Roman"/>
              </a:rPr>
              <a:t> </a:t>
            </a:r>
            <a:r>
              <a:rPr sz="1721" spc="-124" dirty="0">
                <a:latin typeface="Times New Roman"/>
                <a:cs typeface="Times New Roman"/>
              </a:rPr>
              <a:t>for</a:t>
            </a:r>
            <a:r>
              <a:rPr sz="1721" spc="-71" dirty="0">
                <a:latin typeface="Times New Roman"/>
                <a:cs typeface="Times New Roman"/>
              </a:rPr>
              <a:t> </a:t>
            </a:r>
            <a:r>
              <a:rPr sz="1721" spc="-141" dirty="0">
                <a:latin typeface="Times New Roman"/>
                <a:cs typeface="Times New Roman"/>
              </a:rPr>
              <a:t>Researc</a:t>
            </a:r>
            <a:r>
              <a:rPr sz="1721" spc="-163" dirty="0">
                <a:latin typeface="Times New Roman"/>
                <a:cs typeface="Times New Roman"/>
              </a:rPr>
              <a:t>h</a:t>
            </a:r>
            <a:r>
              <a:rPr sz="1721" dirty="0">
                <a:latin typeface="Times New Roman"/>
                <a:cs typeface="Times New Roman"/>
              </a:rPr>
              <a:t> </a:t>
            </a:r>
            <a:r>
              <a:rPr sz="1721" spc="-212" dirty="0">
                <a:latin typeface="Times New Roman"/>
                <a:cs typeface="Times New Roman"/>
              </a:rPr>
              <a:t>November</a:t>
            </a:r>
            <a:r>
              <a:rPr sz="1721" spc="-62" dirty="0">
                <a:latin typeface="Times New Roman"/>
                <a:cs typeface="Times New Roman"/>
              </a:rPr>
              <a:t> </a:t>
            </a:r>
            <a:r>
              <a:rPr sz="1721" spc="-146" dirty="0">
                <a:latin typeface="Times New Roman"/>
                <a:cs typeface="Times New Roman"/>
              </a:rPr>
              <a:t>5,</a:t>
            </a:r>
            <a:r>
              <a:rPr sz="1721" spc="-88" dirty="0">
                <a:latin typeface="Times New Roman"/>
                <a:cs typeface="Times New Roman"/>
              </a:rPr>
              <a:t> </a:t>
            </a:r>
            <a:r>
              <a:rPr sz="1721" spc="-224" dirty="0">
                <a:latin typeface="Times New Roman"/>
                <a:cs typeface="Times New Roman"/>
              </a:rPr>
              <a:t>2018</a:t>
            </a:r>
            <a:r>
              <a:rPr sz="1721" dirty="0">
                <a:latin typeface="Times New Roman"/>
                <a:cs typeface="Times New Roman"/>
              </a:rPr>
              <a:t> </a:t>
            </a:r>
            <a:endParaRPr sz="1721">
              <a:latin typeface="Times New Roman"/>
              <a:cs typeface="Times New Roman"/>
            </a:endParaRPr>
          </a:p>
        </p:txBody>
      </p:sp>
      <p:sp>
        <p:nvSpPr>
          <p:cNvPr id="5" name="object 5"/>
          <p:cNvSpPr/>
          <p:nvPr/>
        </p:nvSpPr>
        <p:spPr>
          <a:xfrm>
            <a:off x="666301" y="5027182"/>
            <a:ext cx="7812069" cy="89826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125087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7882" y="505692"/>
            <a:ext cx="7261412" cy="400559"/>
          </a:xfrm>
          <a:prstGeom prst="rect">
            <a:avLst/>
          </a:prstGeom>
        </p:spPr>
        <p:txBody>
          <a:bodyPr vert="horz" wrap="square" lIns="0" tIns="0" rIns="0" bIns="0" numCol="1" rtlCol="0" anchor="ctr" anchorCtr="0" compatLnSpc="1">
            <a:prstTxWarp prst="textNoShape">
              <a:avLst/>
            </a:prstTxWarp>
            <a:spAutoFit/>
          </a:bodyPr>
          <a:lstStyle/>
          <a:p>
            <a:pPr marL="11206"/>
            <a:r>
              <a:rPr spc="-26" dirty="0"/>
              <a:t>O</a:t>
            </a:r>
            <a:r>
              <a:rPr spc="-44" dirty="0"/>
              <a:t>v</a:t>
            </a:r>
            <a:r>
              <a:rPr spc="-26" dirty="0"/>
              <a:t>e</a:t>
            </a:r>
            <a:r>
              <a:rPr spc="4" dirty="0"/>
              <a:t>r</a:t>
            </a:r>
            <a:r>
              <a:rPr spc="-26" dirty="0"/>
              <a:t>view</a:t>
            </a:r>
          </a:p>
        </p:txBody>
      </p:sp>
      <p:sp>
        <p:nvSpPr>
          <p:cNvPr id="3" name="object 3"/>
          <p:cNvSpPr txBox="1"/>
          <p:nvPr/>
        </p:nvSpPr>
        <p:spPr>
          <a:xfrm>
            <a:off x="647699" y="1644637"/>
            <a:ext cx="3464298" cy="2257349"/>
          </a:xfrm>
          <a:prstGeom prst="rect">
            <a:avLst/>
          </a:prstGeom>
        </p:spPr>
        <p:txBody>
          <a:bodyPr vert="horz" wrap="square" lIns="0" tIns="0" rIns="0" bIns="0" rtlCol="0">
            <a:spAutoFit/>
          </a:bodyPr>
          <a:lstStyle/>
          <a:p>
            <a:pPr marL="11206" marR="1599164">
              <a:lnSpc>
                <a:spcPct val="148200"/>
              </a:lnSpc>
            </a:pPr>
            <a:r>
              <a:rPr sz="2030" spc="-318" dirty="0">
                <a:latin typeface="Times New Roman"/>
                <a:cs typeface="Times New Roman"/>
              </a:rPr>
              <a:t>The</a:t>
            </a:r>
            <a:r>
              <a:rPr sz="2030" spc="-110" dirty="0">
                <a:latin typeface="Times New Roman"/>
                <a:cs typeface="Times New Roman"/>
              </a:rPr>
              <a:t> </a:t>
            </a:r>
            <a:r>
              <a:rPr sz="2030" spc="-243" dirty="0">
                <a:latin typeface="Times New Roman"/>
                <a:cs typeface="Times New Roman"/>
              </a:rPr>
              <a:t>Office</a:t>
            </a:r>
            <a:r>
              <a:rPr sz="2030" spc="-110" dirty="0">
                <a:latin typeface="Times New Roman"/>
                <a:cs typeface="Times New Roman"/>
              </a:rPr>
              <a:t> </a:t>
            </a:r>
            <a:r>
              <a:rPr sz="2030" spc="-221" dirty="0">
                <a:latin typeface="Times New Roman"/>
                <a:cs typeface="Times New Roman"/>
              </a:rPr>
              <a:t>of</a:t>
            </a:r>
            <a:r>
              <a:rPr sz="2030" spc="-106" dirty="0">
                <a:latin typeface="Times New Roman"/>
                <a:cs typeface="Times New Roman"/>
              </a:rPr>
              <a:t> </a:t>
            </a:r>
            <a:r>
              <a:rPr sz="2030" spc="-180" dirty="0">
                <a:latin typeface="Times New Roman"/>
                <a:cs typeface="Times New Roman"/>
              </a:rPr>
              <a:t>Research</a:t>
            </a:r>
            <a:r>
              <a:rPr sz="2030" spc="-97" dirty="0">
                <a:latin typeface="Times New Roman"/>
                <a:cs typeface="Times New Roman"/>
              </a:rPr>
              <a:t> </a:t>
            </a:r>
            <a:r>
              <a:rPr sz="2030" spc="-366" dirty="0">
                <a:latin typeface="Times New Roman"/>
                <a:cs typeface="Times New Roman"/>
              </a:rPr>
              <a:t>SR</a:t>
            </a:r>
            <a:r>
              <a:rPr sz="2030" spc="-331" dirty="0">
                <a:latin typeface="Times New Roman"/>
                <a:cs typeface="Times New Roman"/>
              </a:rPr>
              <a:t>S</a:t>
            </a:r>
            <a:r>
              <a:rPr sz="2030" spc="-97" dirty="0">
                <a:latin typeface="Times New Roman"/>
                <a:cs typeface="Times New Roman"/>
              </a:rPr>
              <a:t> </a:t>
            </a:r>
            <a:r>
              <a:rPr sz="2030" spc="-243" dirty="0">
                <a:latin typeface="Times New Roman"/>
                <a:cs typeface="Times New Roman"/>
              </a:rPr>
              <a:t>Update</a:t>
            </a:r>
            <a:endParaRPr sz="2030">
              <a:latin typeface="Times New Roman"/>
              <a:cs typeface="Times New Roman"/>
            </a:endParaRPr>
          </a:p>
          <a:p>
            <a:pPr marL="11206" marR="4483">
              <a:lnSpc>
                <a:spcPct val="148200"/>
              </a:lnSpc>
            </a:pPr>
            <a:r>
              <a:rPr sz="2030" spc="-243" dirty="0">
                <a:latin typeface="Times New Roman"/>
                <a:cs typeface="Times New Roman"/>
              </a:rPr>
              <a:t>Office</a:t>
            </a:r>
            <a:r>
              <a:rPr sz="2030" spc="-115" dirty="0">
                <a:latin typeface="Times New Roman"/>
                <a:cs typeface="Times New Roman"/>
              </a:rPr>
              <a:t> </a:t>
            </a:r>
            <a:r>
              <a:rPr sz="2030" spc="-221" dirty="0">
                <a:latin typeface="Times New Roman"/>
                <a:cs typeface="Times New Roman"/>
              </a:rPr>
              <a:t>of</a:t>
            </a:r>
            <a:r>
              <a:rPr sz="2030" spc="-110" dirty="0">
                <a:latin typeface="Times New Roman"/>
                <a:cs typeface="Times New Roman"/>
              </a:rPr>
              <a:t> </a:t>
            </a:r>
            <a:r>
              <a:rPr sz="2030" spc="-180" dirty="0">
                <a:latin typeface="Times New Roman"/>
                <a:cs typeface="Times New Roman"/>
              </a:rPr>
              <a:t>Research</a:t>
            </a:r>
            <a:r>
              <a:rPr sz="2030" spc="-97" dirty="0">
                <a:latin typeface="Times New Roman"/>
                <a:cs typeface="Times New Roman"/>
              </a:rPr>
              <a:t> </a:t>
            </a:r>
            <a:r>
              <a:rPr sz="2030" spc="-176" dirty="0">
                <a:latin typeface="Times New Roman"/>
                <a:cs typeface="Times New Roman"/>
              </a:rPr>
              <a:t>Resources</a:t>
            </a:r>
            <a:r>
              <a:rPr sz="2030" spc="-97" dirty="0">
                <a:latin typeface="Times New Roman"/>
                <a:cs typeface="Times New Roman"/>
              </a:rPr>
              <a:t> </a:t>
            </a:r>
            <a:r>
              <a:rPr sz="2030" spc="-697" dirty="0">
                <a:latin typeface="Times New Roman"/>
                <a:cs typeface="Times New Roman"/>
              </a:rPr>
              <a:t>&amp;</a:t>
            </a:r>
            <a:r>
              <a:rPr sz="2030" spc="-110" dirty="0">
                <a:latin typeface="Times New Roman"/>
                <a:cs typeface="Times New Roman"/>
              </a:rPr>
              <a:t> </a:t>
            </a:r>
            <a:r>
              <a:rPr sz="2030" spc="-172" dirty="0">
                <a:latin typeface="Times New Roman"/>
                <a:cs typeface="Times New Roman"/>
              </a:rPr>
              <a:t>Initiatives</a:t>
            </a:r>
            <a:r>
              <a:rPr sz="2030" spc="-119" dirty="0">
                <a:latin typeface="Times New Roman"/>
                <a:cs typeface="Times New Roman"/>
              </a:rPr>
              <a:t> </a:t>
            </a:r>
            <a:r>
              <a:rPr sz="2030" spc="-180" dirty="0">
                <a:latin typeface="Times New Roman"/>
                <a:cs typeface="Times New Roman"/>
              </a:rPr>
              <a:t>Research</a:t>
            </a:r>
            <a:r>
              <a:rPr sz="2030" spc="-97" dirty="0">
                <a:latin typeface="Times New Roman"/>
                <a:cs typeface="Times New Roman"/>
              </a:rPr>
              <a:t> </a:t>
            </a:r>
            <a:r>
              <a:rPr sz="2030" spc="-194" dirty="0">
                <a:latin typeface="Times New Roman"/>
                <a:cs typeface="Times New Roman"/>
              </a:rPr>
              <a:t>Policies</a:t>
            </a:r>
            <a:r>
              <a:rPr sz="2030" spc="-106" dirty="0">
                <a:latin typeface="Times New Roman"/>
                <a:cs typeface="Times New Roman"/>
              </a:rPr>
              <a:t> </a:t>
            </a:r>
            <a:r>
              <a:rPr sz="2030" spc="-216" dirty="0">
                <a:latin typeface="Times New Roman"/>
                <a:cs typeface="Times New Roman"/>
              </a:rPr>
              <a:t>and</a:t>
            </a:r>
            <a:r>
              <a:rPr sz="2030" spc="-110" dirty="0">
                <a:latin typeface="Times New Roman"/>
                <a:cs typeface="Times New Roman"/>
              </a:rPr>
              <a:t> </a:t>
            </a:r>
            <a:r>
              <a:rPr sz="2030" spc="-141" dirty="0">
                <a:latin typeface="Times New Roman"/>
                <a:cs typeface="Times New Roman"/>
              </a:rPr>
              <a:t>Practices</a:t>
            </a:r>
            <a:r>
              <a:rPr sz="2030" spc="-88" dirty="0">
                <a:latin typeface="Times New Roman"/>
                <a:cs typeface="Times New Roman"/>
              </a:rPr>
              <a:t>  </a:t>
            </a:r>
            <a:r>
              <a:rPr sz="2030" spc="-180" dirty="0">
                <a:latin typeface="Times New Roman"/>
                <a:cs typeface="Times New Roman"/>
              </a:rPr>
              <a:t>Research</a:t>
            </a:r>
            <a:r>
              <a:rPr sz="2030" spc="-97" dirty="0">
                <a:latin typeface="Times New Roman"/>
                <a:cs typeface="Times New Roman"/>
              </a:rPr>
              <a:t> </a:t>
            </a:r>
            <a:r>
              <a:rPr sz="2030" spc="-221" dirty="0">
                <a:latin typeface="Times New Roman"/>
                <a:cs typeface="Times New Roman"/>
              </a:rPr>
              <a:t>Challenges</a:t>
            </a:r>
            <a:endParaRPr sz="2030">
              <a:latin typeface="Times New Roman"/>
              <a:cs typeface="Times New Roman"/>
            </a:endParaRPr>
          </a:p>
        </p:txBody>
      </p:sp>
      <p:sp>
        <p:nvSpPr>
          <p:cNvPr id="4" name="object 4"/>
          <p:cNvSpPr/>
          <p:nvPr/>
        </p:nvSpPr>
        <p:spPr>
          <a:xfrm>
            <a:off x="666301" y="5027182"/>
            <a:ext cx="7812069" cy="89826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4412380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7882" y="505692"/>
            <a:ext cx="7261412" cy="400559"/>
          </a:xfrm>
          <a:prstGeom prst="rect">
            <a:avLst/>
          </a:prstGeom>
        </p:spPr>
        <p:txBody>
          <a:bodyPr vert="horz" wrap="square" lIns="0" tIns="0" rIns="0" bIns="0" numCol="1" rtlCol="0" anchor="ctr" anchorCtr="0" compatLnSpc="1">
            <a:prstTxWarp prst="textNoShape">
              <a:avLst/>
            </a:prstTxWarp>
            <a:spAutoFit/>
          </a:bodyPr>
          <a:lstStyle/>
          <a:p>
            <a:pPr marL="11206"/>
            <a:r>
              <a:rPr spc="-22" dirty="0"/>
              <a:t>Vision/</a:t>
            </a:r>
            <a:r>
              <a:rPr spc="-40" dirty="0"/>
              <a:t>M</a:t>
            </a:r>
            <a:r>
              <a:rPr spc="-22" dirty="0"/>
              <a:t>ission</a:t>
            </a:r>
          </a:p>
        </p:txBody>
      </p:sp>
      <p:sp>
        <p:nvSpPr>
          <p:cNvPr id="3" name="object 3"/>
          <p:cNvSpPr txBox="1"/>
          <p:nvPr/>
        </p:nvSpPr>
        <p:spPr>
          <a:xfrm>
            <a:off x="661147" y="1640229"/>
            <a:ext cx="7655299" cy="2459391"/>
          </a:xfrm>
          <a:prstGeom prst="rect">
            <a:avLst/>
          </a:prstGeom>
        </p:spPr>
        <p:txBody>
          <a:bodyPr vert="horz" wrap="square" lIns="0" tIns="0" rIns="0" bIns="0" rtlCol="0">
            <a:spAutoFit/>
          </a:bodyPr>
          <a:lstStyle/>
          <a:p>
            <a:pPr marL="11206" marR="597305">
              <a:lnSpc>
                <a:spcPct val="102600"/>
              </a:lnSpc>
            </a:pPr>
            <a:r>
              <a:rPr sz="1721" b="1" spc="-71" dirty="0">
                <a:latin typeface="Cambria"/>
                <a:cs typeface="Cambria"/>
              </a:rPr>
              <a:t>Visio</a:t>
            </a:r>
            <a:r>
              <a:rPr sz="1721" b="1" spc="-101" dirty="0">
                <a:latin typeface="Cambria"/>
                <a:cs typeface="Cambria"/>
              </a:rPr>
              <a:t>n</a:t>
            </a:r>
            <a:r>
              <a:rPr sz="1721" b="1" spc="-26" dirty="0">
                <a:latin typeface="Cambria"/>
                <a:cs typeface="Cambria"/>
              </a:rPr>
              <a:t>: </a:t>
            </a:r>
            <a:r>
              <a:rPr sz="1721" spc="9" dirty="0">
                <a:latin typeface="Cambria"/>
                <a:cs typeface="Cambria"/>
              </a:rPr>
              <a:t>The</a:t>
            </a:r>
            <a:r>
              <a:rPr sz="1721" spc="4" dirty="0">
                <a:latin typeface="Cambria"/>
                <a:cs typeface="Cambria"/>
              </a:rPr>
              <a:t> </a:t>
            </a:r>
            <a:r>
              <a:rPr sz="1721" spc="9" dirty="0">
                <a:latin typeface="Cambria"/>
                <a:cs typeface="Cambria"/>
              </a:rPr>
              <a:t>Un</a:t>
            </a:r>
            <a:r>
              <a:rPr sz="1721" spc="-35" dirty="0">
                <a:latin typeface="Cambria"/>
                <a:cs typeface="Cambria"/>
              </a:rPr>
              <a:t>i</a:t>
            </a:r>
            <a:r>
              <a:rPr sz="1721" spc="-31" dirty="0">
                <a:latin typeface="Cambria"/>
                <a:cs typeface="Cambria"/>
              </a:rPr>
              <a:t>v</a:t>
            </a:r>
            <a:r>
              <a:rPr sz="1721" spc="4" dirty="0">
                <a:latin typeface="Cambria"/>
                <a:cs typeface="Cambria"/>
              </a:rPr>
              <a:t>ersity of Cincinnati</a:t>
            </a:r>
            <a:r>
              <a:rPr sz="1721" spc="-18" dirty="0">
                <a:latin typeface="Cambria"/>
                <a:cs typeface="Cambria"/>
              </a:rPr>
              <a:t> </a:t>
            </a:r>
            <a:r>
              <a:rPr sz="1721" spc="-26" dirty="0">
                <a:latin typeface="Cambria"/>
                <a:cs typeface="Cambria"/>
              </a:rPr>
              <a:t>r</a:t>
            </a:r>
            <a:r>
              <a:rPr sz="1721" spc="4" dirty="0">
                <a:latin typeface="Cambria"/>
                <a:cs typeface="Cambria"/>
              </a:rPr>
              <a:t>esea</a:t>
            </a:r>
            <a:r>
              <a:rPr sz="1721" spc="-26" dirty="0">
                <a:latin typeface="Cambria"/>
                <a:cs typeface="Cambria"/>
              </a:rPr>
              <a:t>r</a:t>
            </a:r>
            <a:r>
              <a:rPr sz="1721" spc="4" dirty="0">
                <a:latin typeface="Cambria"/>
                <a:cs typeface="Cambria"/>
              </a:rPr>
              <a:t>ch</a:t>
            </a:r>
            <a:r>
              <a:rPr sz="1721" spc="18" dirty="0">
                <a:latin typeface="Cambria"/>
                <a:cs typeface="Cambria"/>
              </a:rPr>
              <a:t> </a:t>
            </a:r>
            <a:r>
              <a:rPr sz="1721" spc="9" dirty="0">
                <a:latin typeface="Cambria"/>
                <a:cs typeface="Cambria"/>
              </a:rPr>
              <a:t>en</a:t>
            </a:r>
            <a:r>
              <a:rPr sz="1721" spc="-13" dirty="0">
                <a:latin typeface="Cambria"/>
                <a:cs typeface="Cambria"/>
              </a:rPr>
              <a:t>t</a:t>
            </a:r>
            <a:r>
              <a:rPr sz="1721" spc="4" dirty="0">
                <a:latin typeface="Cambria"/>
                <a:cs typeface="Cambria"/>
              </a:rPr>
              <a:t>erprise in</a:t>
            </a:r>
            <a:r>
              <a:rPr sz="1721" spc="-13" dirty="0">
                <a:latin typeface="Cambria"/>
                <a:cs typeface="Cambria"/>
              </a:rPr>
              <a:t>t</a:t>
            </a:r>
            <a:r>
              <a:rPr sz="1721" spc="4" dirty="0">
                <a:latin typeface="Cambria"/>
                <a:cs typeface="Cambria"/>
              </a:rPr>
              <a:t>eg</a:t>
            </a:r>
            <a:r>
              <a:rPr sz="1721" spc="-31" dirty="0">
                <a:latin typeface="Cambria"/>
                <a:cs typeface="Cambria"/>
              </a:rPr>
              <a:t>r</a:t>
            </a:r>
            <a:r>
              <a:rPr sz="1721" spc="4" dirty="0">
                <a:latin typeface="Cambria"/>
                <a:cs typeface="Cambria"/>
              </a:rPr>
              <a:t>a</a:t>
            </a:r>
            <a:r>
              <a:rPr sz="1721" spc="-13" dirty="0">
                <a:latin typeface="Cambria"/>
                <a:cs typeface="Cambria"/>
              </a:rPr>
              <a:t>t</a:t>
            </a:r>
            <a:r>
              <a:rPr sz="1721" spc="4" dirty="0">
                <a:latin typeface="Cambria"/>
                <a:cs typeface="Cambria"/>
              </a:rPr>
              <a:t>es the</a:t>
            </a:r>
            <a:r>
              <a:rPr sz="1721" dirty="0">
                <a:latin typeface="Cambria"/>
                <a:cs typeface="Cambria"/>
              </a:rPr>
              <a:t> </a:t>
            </a:r>
            <a:r>
              <a:rPr sz="1721" spc="4" dirty="0">
                <a:latin typeface="Cambria"/>
                <a:cs typeface="Cambria"/>
              </a:rPr>
              <a:t>arts, sciences </a:t>
            </a:r>
            <a:r>
              <a:rPr sz="1721" spc="9" dirty="0">
                <a:latin typeface="Cambria"/>
                <a:cs typeface="Cambria"/>
              </a:rPr>
              <a:t>and</a:t>
            </a:r>
            <a:r>
              <a:rPr sz="1721" spc="4" dirty="0">
                <a:latin typeface="Cambria"/>
                <a:cs typeface="Cambria"/>
              </a:rPr>
              <a:t> </a:t>
            </a:r>
            <a:r>
              <a:rPr sz="1721" spc="-13" dirty="0">
                <a:latin typeface="Cambria"/>
                <a:cs typeface="Cambria"/>
              </a:rPr>
              <a:t>t</a:t>
            </a:r>
            <a:r>
              <a:rPr sz="1721" spc="4" dirty="0">
                <a:latin typeface="Cambria"/>
                <a:cs typeface="Cambria"/>
              </a:rPr>
              <a:t>echnology </a:t>
            </a:r>
            <a:r>
              <a:rPr sz="1721" spc="-13" dirty="0">
                <a:latin typeface="Cambria"/>
                <a:cs typeface="Cambria"/>
              </a:rPr>
              <a:t>t</a:t>
            </a:r>
            <a:r>
              <a:rPr sz="1721" spc="9" dirty="0">
                <a:latin typeface="Cambria"/>
                <a:cs typeface="Cambria"/>
              </a:rPr>
              <a:t>o</a:t>
            </a:r>
            <a:r>
              <a:rPr sz="1721" spc="4" dirty="0">
                <a:latin typeface="Cambria"/>
                <a:cs typeface="Cambria"/>
              </a:rPr>
              <a:t> </a:t>
            </a:r>
            <a:r>
              <a:rPr sz="1721" spc="9" dirty="0">
                <a:latin typeface="Cambria"/>
                <a:cs typeface="Cambria"/>
              </a:rPr>
              <a:t>p</a:t>
            </a:r>
            <a:r>
              <a:rPr sz="1721" spc="-26" dirty="0">
                <a:latin typeface="Cambria"/>
                <a:cs typeface="Cambria"/>
              </a:rPr>
              <a:t>ro</a:t>
            </a:r>
            <a:r>
              <a:rPr sz="1721" spc="4" dirty="0">
                <a:latin typeface="Cambria"/>
                <a:cs typeface="Cambria"/>
              </a:rPr>
              <a:t>vide unique opportunities</a:t>
            </a:r>
            <a:r>
              <a:rPr sz="1721" spc="-4" dirty="0">
                <a:latin typeface="Cambria"/>
                <a:cs typeface="Cambria"/>
              </a:rPr>
              <a:t> </a:t>
            </a:r>
            <a:r>
              <a:rPr sz="1721" spc="-18" dirty="0">
                <a:latin typeface="Cambria"/>
                <a:cs typeface="Cambria"/>
              </a:rPr>
              <a:t>f</a:t>
            </a:r>
            <a:r>
              <a:rPr sz="1721" spc="4" dirty="0">
                <a:latin typeface="Cambria"/>
                <a:cs typeface="Cambria"/>
              </a:rPr>
              <a:t>or di</a:t>
            </a:r>
            <a:r>
              <a:rPr sz="1721" dirty="0">
                <a:latin typeface="Cambria"/>
                <a:cs typeface="Cambria"/>
              </a:rPr>
              <a:t>s</a:t>
            </a:r>
            <a:r>
              <a:rPr sz="1721" spc="4" dirty="0">
                <a:latin typeface="Cambria"/>
                <a:cs typeface="Cambria"/>
              </a:rPr>
              <a:t>c</a:t>
            </a:r>
            <a:r>
              <a:rPr sz="1721" spc="-22" dirty="0">
                <a:latin typeface="Cambria"/>
                <a:cs typeface="Cambria"/>
              </a:rPr>
              <a:t>o</a:t>
            </a:r>
            <a:r>
              <a:rPr sz="1721" spc="-31" dirty="0">
                <a:latin typeface="Cambria"/>
                <a:cs typeface="Cambria"/>
              </a:rPr>
              <a:t>v</a:t>
            </a:r>
            <a:r>
              <a:rPr sz="1721" spc="4" dirty="0">
                <a:latin typeface="Cambria"/>
                <a:cs typeface="Cambria"/>
              </a:rPr>
              <a:t>er</a:t>
            </a:r>
            <a:r>
              <a:rPr sz="1721" spc="-141" dirty="0">
                <a:latin typeface="Cambria"/>
                <a:cs typeface="Cambria"/>
              </a:rPr>
              <a:t>y</a:t>
            </a:r>
            <a:r>
              <a:rPr sz="1721" dirty="0">
                <a:latin typeface="Cambria"/>
                <a:cs typeface="Cambria"/>
              </a:rPr>
              <a:t>,</a:t>
            </a:r>
            <a:endParaRPr sz="1721">
              <a:latin typeface="Cambria"/>
              <a:cs typeface="Cambria"/>
            </a:endParaRPr>
          </a:p>
          <a:p>
            <a:pPr marL="11206" marR="4483">
              <a:lnSpc>
                <a:spcPct val="101499"/>
              </a:lnSpc>
            </a:pPr>
            <a:r>
              <a:rPr sz="1721" spc="4" dirty="0">
                <a:latin typeface="Cambria"/>
                <a:cs typeface="Cambria"/>
              </a:rPr>
              <a:t>the t</a:t>
            </a:r>
            <a:r>
              <a:rPr sz="1721" spc="-31" dirty="0">
                <a:latin typeface="Cambria"/>
                <a:cs typeface="Cambria"/>
              </a:rPr>
              <a:t>r</a:t>
            </a:r>
            <a:r>
              <a:rPr sz="1721" spc="4" dirty="0">
                <a:latin typeface="Cambria"/>
                <a:cs typeface="Cambria"/>
              </a:rPr>
              <a:t>aditional</a:t>
            </a:r>
            <a:r>
              <a:rPr sz="1721" spc="-4" dirty="0">
                <a:latin typeface="Cambria"/>
                <a:cs typeface="Cambria"/>
              </a:rPr>
              <a:t> </a:t>
            </a:r>
            <a:r>
              <a:rPr sz="1721" spc="4" dirty="0">
                <a:latin typeface="Cambria"/>
                <a:cs typeface="Cambria"/>
              </a:rPr>
              <a:t>academic boundaries. UC’s</a:t>
            </a:r>
            <a:r>
              <a:rPr sz="1721" spc="-4" dirty="0">
                <a:latin typeface="Cambria"/>
                <a:cs typeface="Cambria"/>
              </a:rPr>
              <a:t> </a:t>
            </a:r>
            <a:r>
              <a:rPr sz="1721" spc="4" dirty="0">
                <a:latin typeface="Cambria"/>
                <a:cs typeface="Cambria"/>
              </a:rPr>
              <a:t>agile </a:t>
            </a:r>
            <a:r>
              <a:rPr sz="1721" spc="-26" dirty="0">
                <a:latin typeface="Cambria"/>
                <a:cs typeface="Cambria"/>
              </a:rPr>
              <a:t>r</a:t>
            </a:r>
            <a:r>
              <a:rPr sz="1721" spc="4" dirty="0">
                <a:latin typeface="Cambria"/>
                <a:cs typeface="Cambria"/>
              </a:rPr>
              <a:t>esea</a:t>
            </a:r>
            <a:r>
              <a:rPr sz="1721" spc="-26" dirty="0">
                <a:latin typeface="Cambria"/>
                <a:cs typeface="Cambria"/>
              </a:rPr>
              <a:t>r</a:t>
            </a:r>
            <a:r>
              <a:rPr sz="1721" spc="4" dirty="0">
                <a:latin typeface="Cambria"/>
                <a:cs typeface="Cambria"/>
              </a:rPr>
              <a:t>ch</a:t>
            </a:r>
            <a:r>
              <a:rPr sz="1721" spc="18" dirty="0">
                <a:latin typeface="Cambria"/>
                <a:cs typeface="Cambria"/>
              </a:rPr>
              <a:t> </a:t>
            </a:r>
            <a:r>
              <a:rPr sz="1721" spc="9" dirty="0">
                <a:latin typeface="Cambria"/>
                <a:cs typeface="Cambria"/>
              </a:rPr>
              <a:t>en</a:t>
            </a:r>
            <a:r>
              <a:rPr sz="1721" spc="-13" dirty="0">
                <a:latin typeface="Cambria"/>
                <a:cs typeface="Cambria"/>
              </a:rPr>
              <a:t>t</a:t>
            </a:r>
            <a:r>
              <a:rPr sz="1721" spc="4" dirty="0">
                <a:latin typeface="Cambria"/>
                <a:cs typeface="Cambria"/>
              </a:rPr>
              <a:t>erprise can </a:t>
            </a:r>
            <a:r>
              <a:rPr sz="1721" spc="9" dirty="0">
                <a:latin typeface="Cambria"/>
                <a:cs typeface="Cambria"/>
              </a:rPr>
              <a:t>add</a:t>
            </a:r>
            <a:r>
              <a:rPr sz="1721" spc="-26" dirty="0">
                <a:latin typeface="Cambria"/>
                <a:cs typeface="Cambria"/>
              </a:rPr>
              <a:t>r</a:t>
            </a:r>
            <a:r>
              <a:rPr sz="1721" spc="4" dirty="0">
                <a:latin typeface="Cambria"/>
                <a:cs typeface="Cambria"/>
              </a:rPr>
              <a:t>ess discern futu</a:t>
            </a:r>
            <a:r>
              <a:rPr sz="1721" spc="-26" dirty="0">
                <a:latin typeface="Cambria"/>
                <a:cs typeface="Cambria"/>
              </a:rPr>
              <a:t>r</a:t>
            </a:r>
            <a:r>
              <a:rPr sz="1721" spc="4" dirty="0">
                <a:latin typeface="Cambria"/>
                <a:cs typeface="Cambria"/>
              </a:rPr>
              <a:t>e possibilities</a:t>
            </a:r>
            <a:r>
              <a:rPr sz="1721" spc="-4" dirty="0">
                <a:latin typeface="Cambria"/>
                <a:cs typeface="Cambria"/>
              </a:rPr>
              <a:t> </a:t>
            </a:r>
            <a:r>
              <a:rPr sz="1721" spc="-18" dirty="0">
                <a:latin typeface="Cambria"/>
                <a:cs typeface="Cambria"/>
              </a:rPr>
              <a:t>f</a:t>
            </a:r>
            <a:r>
              <a:rPr sz="1721" spc="4" dirty="0">
                <a:latin typeface="Cambria"/>
                <a:cs typeface="Cambria"/>
              </a:rPr>
              <a:t>or</a:t>
            </a:r>
            <a:r>
              <a:rPr sz="1721" spc="-4" dirty="0">
                <a:latin typeface="Cambria"/>
                <a:cs typeface="Cambria"/>
              </a:rPr>
              <a:t> </a:t>
            </a:r>
            <a:r>
              <a:rPr sz="1721" spc="-18" dirty="0">
                <a:latin typeface="Cambria"/>
                <a:cs typeface="Cambria"/>
              </a:rPr>
              <a:t>e</a:t>
            </a:r>
            <a:r>
              <a:rPr sz="1721" spc="4" dirty="0">
                <a:latin typeface="Cambria"/>
                <a:cs typeface="Cambria"/>
              </a:rPr>
              <a:t>xplo</a:t>
            </a:r>
            <a:r>
              <a:rPr sz="1721" spc="-31" dirty="0">
                <a:latin typeface="Cambria"/>
                <a:cs typeface="Cambria"/>
              </a:rPr>
              <a:t>r</a:t>
            </a:r>
            <a:r>
              <a:rPr sz="1721" spc="4" dirty="0">
                <a:latin typeface="Cambria"/>
                <a:cs typeface="Cambria"/>
              </a:rPr>
              <a:t>ation that will</a:t>
            </a:r>
            <a:r>
              <a:rPr sz="1721" spc="-9" dirty="0">
                <a:latin typeface="Cambria"/>
                <a:cs typeface="Cambria"/>
              </a:rPr>
              <a:t> </a:t>
            </a:r>
            <a:r>
              <a:rPr sz="1721" spc="4" dirty="0">
                <a:latin typeface="Cambria"/>
                <a:cs typeface="Cambria"/>
              </a:rPr>
              <a:t>benefit</a:t>
            </a:r>
            <a:r>
              <a:rPr sz="1721" spc="-4" dirty="0">
                <a:latin typeface="Cambria"/>
                <a:cs typeface="Cambria"/>
              </a:rPr>
              <a:t> </a:t>
            </a:r>
            <a:r>
              <a:rPr sz="1721" spc="4" dirty="0">
                <a:latin typeface="Cambria"/>
                <a:cs typeface="Cambria"/>
              </a:rPr>
              <a:t>the g</a:t>
            </a:r>
            <a:r>
              <a:rPr sz="1721" spc="-26" dirty="0">
                <a:latin typeface="Cambria"/>
                <a:cs typeface="Cambria"/>
              </a:rPr>
              <a:t>r</a:t>
            </a:r>
            <a:r>
              <a:rPr sz="1721" spc="4" dirty="0">
                <a:latin typeface="Cambria"/>
                <a:cs typeface="Cambria"/>
              </a:rPr>
              <a:t>ea</a:t>
            </a:r>
            <a:r>
              <a:rPr sz="1721" spc="-13" dirty="0">
                <a:latin typeface="Cambria"/>
                <a:cs typeface="Cambria"/>
              </a:rPr>
              <a:t>t</a:t>
            </a:r>
            <a:r>
              <a:rPr sz="1721" spc="4" dirty="0">
                <a:latin typeface="Cambria"/>
                <a:cs typeface="Cambria"/>
              </a:rPr>
              <a:t>er Cincinnati b</a:t>
            </a:r>
            <a:r>
              <a:rPr sz="1721" spc="-13" dirty="0">
                <a:latin typeface="Cambria"/>
                <a:cs typeface="Cambria"/>
              </a:rPr>
              <a:t>e</a:t>
            </a:r>
            <a:r>
              <a:rPr sz="1721" spc="-31" dirty="0">
                <a:latin typeface="Cambria"/>
                <a:cs typeface="Cambria"/>
              </a:rPr>
              <a:t>y</a:t>
            </a:r>
            <a:r>
              <a:rPr sz="1721" spc="4" dirty="0">
                <a:latin typeface="Cambria"/>
                <a:cs typeface="Cambria"/>
              </a:rPr>
              <a:t>ond.</a:t>
            </a:r>
            <a:endParaRPr sz="1721">
              <a:latin typeface="Cambria"/>
              <a:cs typeface="Cambria"/>
            </a:endParaRPr>
          </a:p>
          <a:p>
            <a:pPr>
              <a:lnSpc>
                <a:spcPct val="100000"/>
              </a:lnSpc>
            </a:pPr>
            <a:endParaRPr sz="1765">
              <a:latin typeface="Times New Roman"/>
              <a:cs typeface="Times New Roman"/>
            </a:endParaRPr>
          </a:p>
          <a:p>
            <a:pPr>
              <a:spcBef>
                <a:spcPts val="19"/>
              </a:spcBef>
            </a:pPr>
            <a:endParaRPr sz="2030">
              <a:latin typeface="Times New Roman"/>
              <a:cs typeface="Times New Roman"/>
            </a:endParaRPr>
          </a:p>
          <a:p>
            <a:pPr marL="11206" marR="339556">
              <a:lnSpc>
                <a:spcPct val="102600"/>
              </a:lnSpc>
            </a:pPr>
            <a:r>
              <a:rPr sz="1721" b="1" spc="-97" dirty="0">
                <a:latin typeface="Cambria"/>
                <a:cs typeface="Cambria"/>
              </a:rPr>
              <a:t>M</a:t>
            </a:r>
            <a:r>
              <a:rPr sz="1721" b="1" spc="-35" dirty="0">
                <a:latin typeface="Cambria"/>
                <a:cs typeface="Cambria"/>
              </a:rPr>
              <a:t>i</a:t>
            </a:r>
            <a:r>
              <a:rPr sz="1721" b="1" spc="-53" dirty="0">
                <a:latin typeface="Cambria"/>
                <a:cs typeface="Cambria"/>
              </a:rPr>
              <a:t>s</a:t>
            </a:r>
            <a:r>
              <a:rPr sz="1721" b="1" spc="-57" dirty="0">
                <a:latin typeface="Cambria"/>
                <a:cs typeface="Cambria"/>
              </a:rPr>
              <a:t>s</a:t>
            </a:r>
            <a:r>
              <a:rPr sz="1721" b="1" spc="-71" dirty="0">
                <a:latin typeface="Cambria"/>
                <a:cs typeface="Cambria"/>
              </a:rPr>
              <a:t>i</a:t>
            </a:r>
            <a:r>
              <a:rPr sz="1721" b="1" spc="-79" dirty="0">
                <a:latin typeface="Cambria"/>
                <a:cs typeface="Cambria"/>
              </a:rPr>
              <a:t>o</a:t>
            </a:r>
            <a:r>
              <a:rPr sz="1721" b="1" spc="-88" dirty="0">
                <a:latin typeface="Cambria"/>
                <a:cs typeface="Cambria"/>
              </a:rPr>
              <a:t>n</a:t>
            </a:r>
            <a:r>
              <a:rPr sz="1721" b="1" spc="-31" dirty="0">
                <a:latin typeface="Cambria"/>
                <a:cs typeface="Cambria"/>
              </a:rPr>
              <a:t>:</a:t>
            </a:r>
            <a:r>
              <a:rPr sz="1721" b="1" spc="-22" dirty="0">
                <a:latin typeface="Cambria"/>
                <a:cs typeface="Cambria"/>
              </a:rPr>
              <a:t> </a:t>
            </a:r>
            <a:r>
              <a:rPr sz="1721" spc="9" dirty="0">
                <a:latin typeface="Cambria"/>
                <a:cs typeface="Cambria"/>
              </a:rPr>
              <a:t>The</a:t>
            </a:r>
            <a:r>
              <a:rPr sz="1721" spc="4" dirty="0">
                <a:latin typeface="Cambria"/>
                <a:cs typeface="Cambria"/>
              </a:rPr>
              <a:t> Office</a:t>
            </a:r>
            <a:r>
              <a:rPr sz="1721" spc="-9" dirty="0">
                <a:latin typeface="Cambria"/>
                <a:cs typeface="Cambria"/>
              </a:rPr>
              <a:t> </a:t>
            </a:r>
            <a:r>
              <a:rPr sz="1721" spc="4" dirty="0">
                <a:latin typeface="Cambria"/>
                <a:cs typeface="Cambria"/>
              </a:rPr>
              <a:t>of </a:t>
            </a:r>
            <a:r>
              <a:rPr sz="1721" spc="-26" dirty="0">
                <a:latin typeface="Cambria"/>
                <a:cs typeface="Cambria"/>
              </a:rPr>
              <a:t>R</a:t>
            </a:r>
            <a:r>
              <a:rPr sz="1721" spc="4" dirty="0">
                <a:latin typeface="Cambria"/>
                <a:cs typeface="Cambria"/>
              </a:rPr>
              <a:t>esea</a:t>
            </a:r>
            <a:r>
              <a:rPr sz="1721" spc="-26" dirty="0">
                <a:latin typeface="Cambria"/>
                <a:cs typeface="Cambria"/>
              </a:rPr>
              <a:t>r</a:t>
            </a:r>
            <a:r>
              <a:rPr sz="1721" spc="4" dirty="0">
                <a:latin typeface="Cambria"/>
                <a:cs typeface="Cambria"/>
              </a:rPr>
              <a:t>ch </a:t>
            </a:r>
            <a:r>
              <a:rPr sz="1721" spc="9" dirty="0">
                <a:latin typeface="Cambria"/>
                <a:cs typeface="Cambria"/>
              </a:rPr>
              <a:t>p</a:t>
            </a:r>
            <a:r>
              <a:rPr sz="1721" spc="-26" dirty="0">
                <a:latin typeface="Cambria"/>
                <a:cs typeface="Cambria"/>
              </a:rPr>
              <a:t>ro</a:t>
            </a:r>
            <a:r>
              <a:rPr sz="1721" spc="4" dirty="0">
                <a:latin typeface="Cambria"/>
                <a:cs typeface="Cambria"/>
              </a:rPr>
              <a:t>vides the </a:t>
            </a:r>
            <a:r>
              <a:rPr sz="1721" spc="9" dirty="0">
                <a:latin typeface="Cambria"/>
                <a:cs typeface="Cambria"/>
              </a:rPr>
              <a:t>Un</a:t>
            </a:r>
            <a:r>
              <a:rPr sz="1721" spc="-35" dirty="0">
                <a:latin typeface="Cambria"/>
                <a:cs typeface="Cambria"/>
              </a:rPr>
              <a:t>i</a:t>
            </a:r>
            <a:r>
              <a:rPr sz="1721" spc="-31" dirty="0">
                <a:latin typeface="Cambria"/>
                <a:cs typeface="Cambria"/>
              </a:rPr>
              <a:t>v</a:t>
            </a:r>
            <a:r>
              <a:rPr sz="1721" spc="4" dirty="0">
                <a:latin typeface="Cambria"/>
                <a:cs typeface="Cambria"/>
              </a:rPr>
              <a:t>ersity of Cincinnati</a:t>
            </a:r>
            <a:r>
              <a:rPr sz="1721" spc="-13" dirty="0">
                <a:latin typeface="Cambria"/>
                <a:cs typeface="Cambria"/>
              </a:rPr>
              <a:t> </a:t>
            </a:r>
            <a:r>
              <a:rPr sz="1721" spc="-26" dirty="0">
                <a:latin typeface="Cambria"/>
                <a:cs typeface="Cambria"/>
              </a:rPr>
              <a:t>r</a:t>
            </a:r>
            <a:r>
              <a:rPr sz="1721" spc="-4" dirty="0">
                <a:latin typeface="Cambria"/>
                <a:cs typeface="Cambria"/>
              </a:rPr>
              <a:t>e</a:t>
            </a:r>
            <a:r>
              <a:rPr sz="1721" spc="4" dirty="0">
                <a:latin typeface="Cambria"/>
                <a:cs typeface="Cambria"/>
              </a:rPr>
              <a:t>sea</a:t>
            </a:r>
            <a:r>
              <a:rPr sz="1721" spc="-26" dirty="0">
                <a:latin typeface="Cambria"/>
                <a:cs typeface="Cambria"/>
              </a:rPr>
              <a:t>r</a:t>
            </a:r>
            <a:r>
              <a:rPr sz="1721" spc="4" dirty="0">
                <a:latin typeface="Cambria"/>
                <a:cs typeface="Cambria"/>
              </a:rPr>
              <a:t>ch</a:t>
            </a:r>
            <a:r>
              <a:rPr sz="1721" spc="9" dirty="0">
                <a:latin typeface="Cambria"/>
                <a:cs typeface="Cambria"/>
              </a:rPr>
              <a:t> community</a:t>
            </a:r>
            <a:r>
              <a:rPr sz="1721" spc="4" dirty="0">
                <a:latin typeface="Cambria"/>
                <a:cs typeface="Cambria"/>
              </a:rPr>
              <a:t> with </a:t>
            </a:r>
            <a:r>
              <a:rPr sz="1721" spc="-18" dirty="0">
                <a:latin typeface="Cambria"/>
                <a:cs typeface="Cambria"/>
              </a:rPr>
              <a:t>e</a:t>
            </a:r>
            <a:r>
              <a:rPr sz="1721" spc="-31" dirty="0">
                <a:latin typeface="Cambria"/>
                <a:cs typeface="Cambria"/>
              </a:rPr>
              <a:t>x</a:t>
            </a:r>
            <a:r>
              <a:rPr sz="1721" spc="4" dirty="0">
                <a:latin typeface="Cambria"/>
                <a:cs typeface="Cambria"/>
              </a:rPr>
              <a:t>cellent services that </a:t>
            </a:r>
            <a:r>
              <a:rPr sz="1721" spc="9" dirty="0">
                <a:latin typeface="Cambria"/>
                <a:cs typeface="Cambria"/>
              </a:rPr>
              <a:t>enhance</a:t>
            </a:r>
            <a:r>
              <a:rPr sz="1721" spc="4" dirty="0">
                <a:latin typeface="Cambria"/>
                <a:cs typeface="Cambria"/>
              </a:rPr>
              <a:t> scholarship </a:t>
            </a:r>
            <a:r>
              <a:rPr sz="1721" spc="9" dirty="0">
                <a:latin typeface="Cambria"/>
                <a:cs typeface="Cambria"/>
              </a:rPr>
              <a:t>and</a:t>
            </a:r>
            <a:r>
              <a:rPr sz="1721" spc="22" dirty="0">
                <a:latin typeface="Cambria"/>
                <a:cs typeface="Cambria"/>
              </a:rPr>
              <a:t> </a:t>
            </a:r>
            <a:r>
              <a:rPr sz="1721" spc="-26" dirty="0">
                <a:latin typeface="Cambria"/>
                <a:cs typeface="Cambria"/>
              </a:rPr>
              <a:t>r</a:t>
            </a:r>
            <a:r>
              <a:rPr sz="1721" spc="4" dirty="0">
                <a:latin typeface="Cambria"/>
                <a:cs typeface="Cambria"/>
              </a:rPr>
              <a:t>ese</a:t>
            </a:r>
            <a:r>
              <a:rPr sz="1721" dirty="0">
                <a:latin typeface="Cambria"/>
                <a:cs typeface="Cambria"/>
              </a:rPr>
              <a:t>a</a:t>
            </a:r>
            <a:r>
              <a:rPr sz="1721" spc="-26" dirty="0">
                <a:latin typeface="Cambria"/>
                <a:cs typeface="Cambria"/>
              </a:rPr>
              <a:t>r</a:t>
            </a:r>
            <a:r>
              <a:rPr sz="1721" spc="4" dirty="0">
                <a:latin typeface="Cambria"/>
                <a:cs typeface="Cambria"/>
              </a:rPr>
              <a:t>ch</a:t>
            </a:r>
            <a:r>
              <a:rPr sz="1721" dirty="0">
                <a:latin typeface="Cambria"/>
                <a:cs typeface="Cambria"/>
              </a:rPr>
              <a:t>.</a:t>
            </a:r>
            <a:endParaRPr sz="1721">
              <a:latin typeface="Cambria"/>
              <a:cs typeface="Cambria"/>
            </a:endParaRPr>
          </a:p>
        </p:txBody>
      </p:sp>
      <p:sp>
        <p:nvSpPr>
          <p:cNvPr id="4" name="object 4"/>
          <p:cNvSpPr/>
          <p:nvPr/>
        </p:nvSpPr>
        <p:spPr>
          <a:xfrm>
            <a:off x="666301" y="5027182"/>
            <a:ext cx="7812069" cy="89826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833585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449664" y="762000"/>
            <a:ext cx="8229600" cy="1143000"/>
          </a:xfrm>
        </p:spPr>
        <p:txBody>
          <a:bodyPr/>
          <a:lstStyle/>
          <a:p>
            <a:r>
              <a:rPr lang="en-US" b="1" dirty="0">
                <a:solidFill>
                  <a:srgbClr val="C00000"/>
                </a:solidFill>
              </a:rPr>
              <a:t>CCTST</a:t>
            </a:r>
          </a:p>
        </p:txBody>
      </p:sp>
      <p:sp>
        <p:nvSpPr>
          <p:cNvPr id="20483" name="Content Placeholder 2"/>
          <p:cNvSpPr>
            <a:spLocks noGrp="1"/>
          </p:cNvSpPr>
          <p:nvPr>
            <p:ph type="body" idx="4294967295"/>
          </p:nvPr>
        </p:nvSpPr>
        <p:spPr>
          <a:xfrm>
            <a:off x="457200" y="1905000"/>
            <a:ext cx="8229600" cy="4184650"/>
          </a:xfrm>
        </p:spPr>
        <p:txBody>
          <a:bodyPr/>
          <a:lstStyle/>
          <a:p>
            <a:r>
              <a:rPr lang="en-US" sz="2800" dirty="0"/>
              <a:t>Institutional CTSA funded since 2009 ($4.2M annual total costs + equal institutional match)</a:t>
            </a:r>
          </a:p>
          <a:p>
            <a:r>
              <a:rPr lang="en-US" sz="2800" dirty="0"/>
              <a:t>Partnership among</a:t>
            </a:r>
          </a:p>
          <a:p>
            <a:pPr lvl="1"/>
            <a:r>
              <a:rPr lang="en-US" sz="2400" dirty="0"/>
              <a:t>University of Cincinnati</a:t>
            </a:r>
          </a:p>
          <a:p>
            <a:pPr lvl="1"/>
            <a:r>
              <a:rPr lang="en-US" sz="2400" dirty="0"/>
              <a:t>Cincinnati Children’s Hospital Medical Center</a:t>
            </a:r>
          </a:p>
          <a:p>
            <a:pPr lvl="1"/>
            <a:r>
              <a:rPr lang="en-US" sz="2400" dirty="0"/>
              <a:t>Cincinnati VA Medical Center</a:t>
            </a:r>
          </a:p>
          <a:p>
            <a:pPr lvl="1"/>
            <a:r>
              <a:rPr lang="en-US" sz="2400" dirty="0"/>
              <a:t>UC Health</a:t>
            </a:r>
          </a:p>
          <a:p>
            <a:pPr lvl="1"/>
            <a:r>
              <a:rPr lang="en-US" sz="2400" dirty="0"/>
              <a:t>Greater Cincinnati Community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658938"/>
            <a:ext cx="7372350" cy="4676775"/>
          </a:xfrm>
          <a:prstGeom prst="rect">
            <a:avLst/>
          </a:prstGeom>
          <a:solidFill>
            <a:schemeClr val="bg1"/>
          </a:solidFill>
        </p:spPr>
      </p:pic>
    </p:spTree>
    <p:extLst>
      <p:ext uri="{BB962C8B-B14F-4D97-AF65-F5344CB8AC3E}">
        <p14:creationId xmlns:p14="http://schemas.microsoft.com/office/powerpoint/2010/main" val="257873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7882" y="28863"/>
            <a:ext cx="7261412" cy="1354217"/>
          </a:xfrm>
          <a:prstGeom prst="rect">
            <a:avLst/>
          </a:prstGeom>
        </p:spPr>
        <p:txBody>
          <a:bodyPr vert="horz" wrap="square" lIns="0" tIns="0" rIns="0" bIns="0" numCol="1" rtlCol="0" anchor="ctr" anchorCtr="0" compatLnSpc="1">
            <a:prstTxWarp prst="textNoShape">
              <a:avLst/>
            </a:prstTxWarp>
            <a:spAutoFit/>
          </a:bodyPr>
          <a:lstStyle/>
          <a:p>
            <a:pPr marL="11206"/>
            <a:r>
              <a:rPr spc="-26" dirty="0"/>
              <a:t>O</a:t>
            </a:r>
            <a:r>
              <a:rPr spc="-49" dirty="0"/>
              <a:t>f</a:t>
            </a:r>
            <a:r>
              <a:rPr spc="-13" dirty="0"/>
              <a:t>f</a:t>
            </a:r>
            <a:r>
              <a:rPr spc="-9" dirty="0"/>
              <a:t>i</a:t>
            </a:r>
            <a:r>
              <a:rPr spc="-26" dirty="0"/>
              <a:t>ce</a:t>
            </a:r>
            <a:r>
              <a:rPr b="1" spc="-88" dirty="0">
                <a:latin typeface="Times New Roman"/>
                <a:cs typeface="Times New Roman"/>
              </a:rPr>
              <a:t> </a:t>
            </a:r>
            <a:r>
              <a:rPr spc="-26" dirty="0"/>
              <a:t>of</a:t>
            </a:r>
            <a:r>
              <a:rPr b="1" spc="-66" dirty="0">
                <a:latin typeface="Times New Roman"/>
                <a:cs typeface="Times New Roman"/>
              </a:rPr>
              <a:t> </a:t>
            </a:r>
            <a:r>
              <a:rPr spc="-75" dirty="0"/>
              <a:t>R</a:t>
            </a:r>
            <a:r>
              <a:rPr spc="-22" dirty="0"/>
              <a:t>e</a:t>
            </a:r>
            <a:r>
              <a:rPr spc="-26" dirty="0"/>
              <a:t>sea</a:t>
            </a:r>
            <a:r>
              <a:rPr spc="-57" dirty="0"/>
              <a:t>r</a:t>
            </a:r>
            <a:r>
              <a:rPr spc="-26" dirty="0"/>
              <a:t>ch</a:t>
            </a:r>
            <a:r>
              <a:rPr b="1" spc="-88" dirty="0">
                <a:latin typeface="Times New Roman"/>
                <a:cs typeface="Times New Roman"/>
              </a:rPr>
              <a:t> </a:t>
            </a:r>
            <a:r>
              <a:rPr dirty="0"/>
              <a:t>–</a:t>
            </a:r>
            <a:r>
              <a:rPr b="1" spc="-97" dirty="0">
                <a:latin typeface="Times New Roman"/>
                <a:cs typeface="Times New Roman"/>
              </a:rPr>
              <a:t> </a:t>
            </a:r>
            <a:r>
              <a:rPr spc="-13" dirty="0"/>
              <a:t>L</a:t>
            </a:r>
            <a:r>
              <a:rPr spc="-22" dirty="0"/>
              <a:t>e</a:t>
            </a:r>
            <a:r>
              <a:rPr spc="-26" dirty="0"/>
              <a:t>ade</a:t>
            </a:r>
            <a:r>
              <a:rPr spc="-71" dirty="0"/>
              <a:t>r</a:t>
            </a:r>
            <a:r>
              <a:rPr spc="-26" dirty="0"/>
              <a:t>ship</a:t>
            </a:r>
            <a:r>
              <a:rPr b="1" spc="-88" dirty="0">
                <a:latin typeface="Times New Roman"/>
                <a:cs typeface="Times New Roman"/>
              </a:rPr>
              <a:t> </a:t>
            </a:r>
            <a:r>
              <a:rPr dirty="0"/>
              <a:t>&amp;</a:t>
            </a:r>
            <a:r>
              <a:rPr b="1" spc="-110" dirty="0">
                <a:latin typeface="Times New Roman"/>
                <a:cs typeface="Times New Roman"/>
              </a:rPr>
              <a:t> </a:t>
            </a:r>
            <a:r>
              <a:rPr spc="-26" dirty="0"/>
              <a:t>Go</a:t>
            </a:r>
            <a:r>
              <a:rPr spc="-53" dirty="0"/>
              <a:t>v</a:t>
            </a:r>
            <a:r>
              <a:rPr spc="-26" dirty="0"/>
              <a:t>ernance</a:t>
            </a:r>
          </a:p>
        </p:txBody>
      </p:sp>
      <p:sp>
        <p:nvSpPr>
          <p:cNvPr id="3" name="object 3"/>
          <p:cNvSpPr/>
          <p:nvPr/>
        </p:nvSpPr>
        <p:spPr>
          <a:xfrm>
            <a:off x="666301" y="5027182"/>
            <a:ext cx="7812069" cy="89826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981040" y="1853677"/>
            <a:ext cx="951379" cy="1497329"/>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212252" y="1543722"/>
            <a:ext cx="5812491" cy="1859055"/>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378324" y="3353696"/>
            <a:ext cx="3795432" cy="1597510"/>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5286711" y="3390676"/>
            <a:ext cx="2539476" cy="1597510"/>
          </a:xfrm>
          <a:prstGeom prst="rect">
            <a:avLst/>
          </a:prstGeom>
          <a:blipFill>
            <a:blip r:embed="rId7"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0593260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7882" y="367417"/>
            <a:ext cx="7261412" cy="677108"/>
          </a:xfrm>
          <a:prstGeom prst="rect">
            <a:avLst/>
          </a:prstGeom>
        </p:spPr>
        <p:txBody>
          <a:bodyPr vert="horz" wrap="square" lIns="0" tIns="0" rIns="0" bIns="0" numCol="1" rtlCol="0" anchor="ctr" anchorCtr="0" compatLnSpc="1">
            <a:prstTxWarp prst="textNoShape">
              <a:avLst/>
            </a:prstTxWarp>
            <a:spAutoFit/>
          </a:bodyPr>
          <a:lstStyle/>
          <a:p>
            <a:pPr marL="11206"/>
            <a:r>
              <a:rPr spc="-22" dirty="0"/>
              <a:t>S</a:t>
            </a:r>
            <a:r>
              <a:rPr spc="-57" dirty="0"/>
              <a:t>R</a:t>
            </a:r>
            <a:r>
              <a:rPr dirty="0"/>
              <a:t>S</a:t>
            </a:r>
            <a:r>
              <a:rPr b="1" spc="-106" dirty="0">
                <a:latin typeface="Times New Roman"/>
                <a:cs typeface="Times New Roman"/>
              </a:rPr>
              <a:t> </a:t>
            </a:r>
            <a:r>
              <a:rPr spc="-22" dirty="0"/>
              <a:t>D</a:t>
            </a:r>
            <a:r>
              <a:rPr spc="-44" dirty="0"/>
              <a:t>a</a:t>
            </a:r>
            <a:r>
              <a:rPr spc="-53" dirty="0"/>
              <a:t>t</a:t>
            </a:r>
            <a:r>
              <a:rPr spc="-22" dirty="0"/>
              <a:t>a:</a:t>
            </a:r>
            <a:r>
              <a:rPr b="1" spc="-84" dirty="0">
                <a:latin typeface="Times New Roman"/>
                <a:cs typeface="Times New Roman"/>
              </a:rPr>
              <a:t> </a:t>
            </a:r>
            <a:r>
              <a:rPr spc="-22" dirty="0"/>
              <a:t>FY</a:t>
            </a:r>
            <a:r>
              <a:rPr b="1" spc="-84" dirty="0">
                <a:latin typeface="Times New Roman"/>
                <a:cs typeface="Times New Roman"/>
              </a:rPr>
              <a:t> </a:t>
            </a:r>
            <a:r>
              <a:rPr spc="-22" dirty="0"/>
              <a:t>2018</a:t>
            </a:r>
          </a:p>
        </p:txBody>
      </p:sp>
      <p:sp>
        <p:nvSpPr>
          <p:cNvPr id="3" name="object 3"/>
          <p:cNvSpPr/>
          <p:nvPr/>
        </p:nvSpPr>
        <p:spPr>
          <a:xfrm>
            <a:off x="666301" y="5027182"/>
            <a:ext cx="7812069" cy="89826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610957" y="1571289"/>
            <a:ext cx="5922756" cy="3328147"/>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4786490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7882" y="367417"/>
            <a:ext cx="7261412" cy="677108"/>
          </a:xfrm>
          <a:prstGeom prst="rect">
            <a:avLst/>
          </a:prstGeom>
        </p:spPr>
        <p:txBody>
          <a:bodyPr vert="horz" wrap="square" lIns="0" tIns="0" rIns="0" bIns="0" numCol="1" rtlCol="0" anchor="ctr" anchorCtr="0" compatLnSpc="1">
            <a:prstTxWarp prst="textNoShape">
              <a:avLst/>
            </a:prstTxWarp>
            <a:spAutoFit/>
          </a:bodyPr>
          <a:lstStyle/>
          <a:p>
            <a:pPr marL="11206"/>
            <a:r>
              <a:rPr spc="-22" dirty="0"/>
              <a:t>S</a:t>
            </a:r>
            <a:r>
              <a:rPr spc="-57" dirty="0"/>
              <a:t>R</a:t>
            </a:r>
            <a:r>
              <a:rPr dirty="0"/>
              <a:t>S</a:t>
            </a:r>
            <a:r>
              <a:rPr b="1" spc="-106" dirty="0">
                <a:latin typeface="Times New Roman"/>
                <a:cs typeface="Times New Roman"/>
              </a:rPr>
              <a:t> </a:t>
            </a:r>
            <a:r>
              <a:rPr spc="-22" dirty="0"/>
              <a:t>D</a:t>
            </a:r>
            <a:r>
              <a:rPr spc="-44" dirty="0"/>
              <a:t>a</a:t>
            </a:r>
            <a:r>
              <a:rPr spc="-53" dirty="0"/>
              <a:t>t</a:t>
            </a:r>
            <a:r>
              <a:rPr spc="-22" dirty="0"/>
              <a:t>a:</a:t>
            </a:r>
            <a:r>
              <a:rPr b="1" spc="-84" dirty="0">
                <a:latin typeface="Times New Roman"/>
                <a:cs typeface="Times New Roman"/>
              </a:rPr>
              <a:t> </a:t>
            </a:r>
            <a:r>
              <a:rPr spc="-22" dirty="0"/>
              <a:t>FY</a:t>
            </a:r>
            <a:r>
              <a:rPr b="1" spc="-84" dirty="0">
                <a:latin typeface="Times New Roman"/>
                <a:cs typeface="Times New Roman"/>
              </a:rPr>
              <a:t> </a:t>
            </a:r>
            <a:r>
              <a:rPr spc="-22" dirty="0"/>
              <a:t>2018</a:t>
            </a:r>
          </a:p>
        </p:txBody>
      </p:sp>
      <p:sp>
        <p:nvSpPr>
          <p:cNvPr id="3" name="object 3"/>
          <p:cNvSpPr/>
          <p:nvPr/>
        </p:nvSpPr>
        <p:spPr>
          <a:xfrm>
            <a:off x="666301" y="5027182"/>
            <a:ext cx="7812069" cy="89826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92655" y="1571289"/>
            <a:ext cx="8359363" cy="3328147"/>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9652011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7882" y="505692"/>
            <a:ext cx="7261412" cy="400559"/>
          </a:xfrm>
          <a:prstGeom prst="rect">
            <a:avLst/>
          </a:prstGeom>
        </p:spPr>
        <p:txBody>
          <a:bodyPr vert="horz" wrap="square" lIns="0" tIns="0" rIns="0" bIns="0" numCol="1" rtlCol="0" anchor="ctr" anchorCtr="0" compatLnSpc="1">
            <a:prstTxWarp prst="textNoShape">
              <a:avLst/>
            </a:prstTxWarp>
            <a:spAutoFit/>
          </a:bodyPr>
          <a:lstStyle/>
          <a:p>
            <a:pPr marL="11206"/>
            <a:r>
              <a:rPr spc="-26" dirty="0"/>
              <a:t>O</a:t>
            </a:r>
            <a:r>
              <a:rPr spc="-49" dirty="0"/>
              <a:t>f</a:t>
            </a:r>
            <a:r>
              <a:rPr spc="-13" dirty="0"/>
              <a:t>f</a:t>
            </a:r>
            <a:r>
              <a:rPr spc="-9" dirty="0"/>
              <a:t>i</a:t>
            </a:r>
            <a:r>
              <a:rPr spc="-26" dirty="0"/>
              <a:t>ce</a:t>
            </a:r>
            <a:r>
              <a:rPr b="1" spc="-88" dirty="0">
                <a:latin typeface="Times New Roman"/>
                <a:cs typeface="Times New Roman"/>
              </a:rPr>
              <a:t> </a:t>
            </a:r>
            <a:r>
              <a:rPr spc="-26" dirty="0"/>
              <a:t>of</a:t>
            </a:r>
            <a:r>
              <a:rPr b="1" spc="-66" dirty="0">
                <a:latin typeface="Times New Roman"/>
                <a:cs typeface="Times New Roman"/>
              </a:rPr>
              <a:t> </a:t>
            </a:r>
            <a:r>
              <a:rPr spc="-75" dirty="0"/>
              <a:t>R</a:t>
            </a:r>
            <a:r>
              <a:rPr spc="-22" dirty="0"/>
              <a:t>e</a:t>
            </a:r>
            <a:r>
              <a:rPr spc="-26" dirty="0"/>
              <a:t>sea</a:t>
            </a:r>
            <a:r>
              <a:rPr spc="-57" dirty="0"/>
              <a:t>r</a:t>
            </a:r>
            <a:r>
              <a:rPr spc="-26" dirty="0"/>
              <a:t>ch</a:t>
            </a:r>
            <a:r>
              <a:rPr b="1" spc="-88" dirty="0">
                <a:latin typeface="Times New Roman"/>
                <a:cs typeface="Times New Roman"/>
              </a:rPr>
              <a:t> </a:t>
            </a:r>
            <a:r>
              <a:rPr dirty="0"/>
              <a:t>–</a:t>
            </a:r>
            <a:r>
              <a:rPr b="1" spc="-101" dirty="0">
                <a:latin typeface="Times New Roman"/>
                <a:cs typeface="Times New Roman"/>
              </a:rPr>
              <a:t> </a:t>
            </a:r>
            <a:r>
              <a:rPr spc="-26" dirty="0"/>
              <a:t>Un</a:t>
            </a:r>
            <a:r>
              <a:rPr spc="-9" dirty="0"/>
              <a:t>i</a:t>
            </a:r>
            <a:r>
              <a:rPr spc="-18" dirty="0"/>
              <a:t>t</a:t>
            </a:r>
            <a:r>
              <a:rPr dirty="0"/>
              <a:t>s</a:t>
            </a:r>
          </a:p>
        </p:txBody>
      </p:sp>
      <p:sp>
        <p:nvSpPr>
          <p:cNvPr id="3" name="object 3"/>
          <p:cNvSpPr/>
          <p:nvPr/>
        </p:nvSpPr>
        <p:spPr>
          <a:xfrm>
            <a:off x="461234" y="1662055"/>
            <a:ext cx="1164514" cy="77656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33667" y="1633818"/>
            <a:ext cx="1220321" cy="832597"/>
          </a:xfrm>
          <a:custGeom>
            <a:avLst/>
            <a:gdLst/>
            <a:ahLst/>
            <a:cxnLst/>
            <a:rect l="l" t="t" r="r" b="b"/>
            <a:pathLst>
              <a:path w="1383030" h="943610">
                <a:moveTo>
                  <a:pt x="1383029" y="943356"/>
                </a:moveTo>
                <a:lnTo>
                  <a:pt x="1383029" y="0"/>
                </a:lnTo>
                <a:lnTo>
                  <a:pt x="0" y="0"/>
                </a:lnTo>
                <a:lnTo>
                  <a:pt x="0" y="943356"/>
                </a:lnTo>
                <a:lnTo>
                  <a:pt x="15239" y="943356"/>
                </a:lnTo>
                <a:lnTo>
                  <a:pt x="15239" y="32003"/>
                </a:lnTo>
                <a:lnTo>
                  <a:pt x="31242" y="16001"/>
                </a:lnTo>
                <a:lnTo>
                  <a:pt x="31242" y="32003"/>
                </a:lnTo>
                <a:lnTo>
                  <a:pt x="1351025" y="32003"/>
                </a:lnTo>
                <a:lnTo>
                  <a:pt x="1351026" y="16001"/>
                </a:lnTo>
                <a:lnTo>
                  <a:pt x="1367027" y="32003"/>
                </a:lnTo>
                <a:lnTo>
                  <a:pt x="1367027" y="943356"/>
                </a:lnTo>
                <a:lnTo>
                  <a:pt x="1383029" y="943356"/>
                </a:lnTo>
                <a:close/>
              </a:path>
              <a:path w="1383030" h="943610">
                <a:moveTo>
                  <a:pt x="31242" y="32003"/>
                </a:moveTo>
                <a:lnTo>
                  <a:pt x="31242" y="16001"/>
                </a:lnTo>
                <a:lnTo>
                  <a:pt x="15239" y="32003"/>
                </a:lnTo>
                <a:lnTo>
                  <a:pt x="31242" y="32003"/>
                </a:lnTo>
                <a:close/>
              </a:path>
              <a:path w="1383030" h="943610">
                <a:moveTo>
                  <a:pt x="31242" y="912113"/>
                </a:moveTo>
                <a:lnTo>
                  <a:pt x="31242" y="32003"/>
                </a:lnTo>
                <a:lnTo>
                  <a:pt x="15239" y="32003"/>
                </a:lnTo>
                <a:lnTo>
                  <a:pt x="15240" y="912113"/>
                </a:lnTo>
                <a:lnTo>
                  <a:pt x="31242" y="912113"/>
                </a:lnTo>
                <a:close/>
              </a:path>
              <a:path w="1383030" h="943610">
                <a:moveTo>
                  <a:pt x="1367027" y="912113"/>
                </a:moveTo>
                <a:lnTo>
                  <a:pt x="15240" y="912113"/>
                </a:lnTo>
                <a:lnTo>
                  <a:pt x="31242" y="927353"/>
                </a:lnTo>
                <a:lnTo>
                  <a:pt x="31241" y="943356"/>
                </a:lnTo>
                <a:lnTo>
                  <a:pt x="1351025" y="943356"/>
                </a:lnTo>
                <a:lnTo>
                  <a:pt x="1351026" y="927353"/>
                </a:lnTo>
                <a:lnTo>
                  <a:pt x="1367027" y="912113"/>
                </a:lnTo>
                <a:close/>
              </a:path>
              <a:path w="1383030" h="943610">
                <a:moveTo>
                  <a:pt x="31241" y="943356"/>
                </a:moveTo>
                <a:lnTo>
                  <a:pt x="31242" y="927353"/>
                </a:lnTo>
                <a:lnTo>
                  <a:pt x="15240" y="912113"/>
                </a:lnTo>
                <a:lnTo>
                  <a:pt x="15239" y="943356"/>
                </a:lnTo>
                <a:lnTo>
                  <a:pt x="31241" y="943356"/>
                </a:lnTo>
                <a:close/>
              </a:path>
              <a:path w="1383030" h="943610">
                <a:moveTo>
                  <a:pt x="1367027" y="32003"/>
                </a:moveTo>
                <a:lnTo>
                  <a:pt x="1351026" y="16001"/>
                </a:lnTo>
                <a:lnTo>
                  <a:pt x="1351025" y="32003"/>
                </a:lnTo>
                <a:lnTo>
                  <a:pt x="1367027" y="32003"/>
                </a:lnTo>
                <a:close/>
              </a:path>
              <a:path w="1383030" h="943610">
                <a:moveTo>
                  <a:pt x="1367027" y="912113"/>
                </a:moveTo>
                <a:lnTo>
                  <a:pt x="1367027" y="32003"/>
                </a:lnTo>
                <a:lnTo>
                  <a:pt x="1351025" y="32003"/>
                </a:lnTo>
                <a:lnTo>
                  <a:pt x="1351025" y="912113"/>
                </a:lnTo>
                <a:lnTo>
                  <a:pt x="1367027" y="912113"/>
                </a:lnTo>
                <a:close/>
              </a:path>
              <a:path w="1383030" h="943610">
                <a:moveTo>
                  <a:pt x="1367027" y="943356"/>
                </a:moveTo>
                <a:lnTo>
                  <a:pt x="1367027" y="912113"/>
                </a:lnTo>
                <a:lnTo>
                  <a:pt x="1351026" y="927353"/>
                </a:lnTo>
                <a:lnTo>
                  <a:pt x="1351025" y="943356"/>
                </a:lnTo>
                <a:lnTo>
                  <a:pt x="1367027" y="943356"/>
                </a:lnTo>
                <a:close/>
              </a:path>
            </a:pathLst>
          </a:custGeom>
          <a:solidFill>
            <a:srgbClr val="000000"/>
          </a:solidFill>
        </p:spPr>
        <p:txBody>
          <a:bodyPr wrap="square" lIns="0" tIns="0" rIns="0" bIns="0" rtlCol="0"/>
          <a:lstStyle/>
          <a:p>
            <a:endParaRPr/>
          </a:p>
        </p:txBody>
      </p:sp>
      <p:sp>
        <p:nvSpPr>
          <p:cNvPr id="5" name="object 5"/>
          <p:cNvSpPr/>
          <p:nvPr/>
        </p:nvSpPr>
        <p:spPr>
          <a:xfrm>
            <a:off x="461234" y="1662055"/>
            <a:ext cx="1164514" cy="776568"/>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33667" y="1633818"/>
            <a:ext cx="1220321" cy="832597"/>
          </a:xfrm>
          <a:custGeom>
            <a:avLst/>
            <a:gdLst/>
            <a:ahLst/>
            <a:cxnLst/>
            <a:rect l="l" t="t" r="r" b="b"/>
            <a:pathLst>
              <a:path w="1383030" h="943610">
                <a:moveTo>
                  <a:pt x="1383029" y="943356"/>
                </a:moveTo>
                <a:lnTo>
                  <a:pt x="1383029" y="0"/>
                </a:lnTo>
                <a:lnTo>
                  <a:pt x="0" y="0"/>
                </a:lnTo>
                <a:lnTo>
                  <a:pt x="0" y="943356"/>
                </a:lnTo>
                <a:lnTo>
                  <a:pt x="15239" y="943356"/>
                </a:lnTo>
                <a:lnTo>
                  <a:pt x="15239" y="32003"/>
                </a:lnTo>
                <a:lnTo>
                  <a:pt x="31242" y="16001"/>
                </a:lnTo>
                <a:lnTo>
                  <a:pt x="31242" y="32003"/>
                </a:lnTo>
                <a:lnTo>
                  <a:pt x="1351025" y="32003"/>
                </a:lnTo>
                <a:lnTo>
                  <a:pt x="1351026" y="16001"/>
                </a:lnTo>
                <a:lnTo>
                  <a:pt x="1367027" y="32003"/>
                </a:lnTo>
                <a:lnTo>
                  <a:pt x="1367027" y="943356"/>
                </a:lnTo>
                <a:lnTo>
                  <a:pt x="1383029" y="943356"/>
                </a:lnTo>
                <a:close/>
              </a:path>
              <a:path w="1383030" h="943610">
                <a:moveTo>
                  <a:pt x="31242" y="32003"/>
                </a:moveTo>
                <a:lnTo>
                  <a:pt x="31242" y="16001"/>
                </a:lnTo>
                <a:lnTo>
                  <a:pt x="15239" y="32003"/>
                </a:lnTo>
                <a:lnTo>
                  <a:pt x="31242" y="32003"/>
                </a:lnTo>
                <a:close/>
              </a:path>
              <a:path w="1383030" h="943610">
                <a:moveTo>
                  <a:pt x="31242" y="912113"/>
                </a:moveTo>
                <a:lnTo>
                  <a:pt x="31242" y="32003"/>
                </a:lnTo>
                <a:lnTo>
                  <a:pt x="15239" y="32003"/>
                </a:lnTo>
                <a:lnTo>
                  <a:pt x="15240" y="912113"/>
                </a:lnTo>
                <a:lnTo>
                  <a:pt x="31242" y="912113"/>
                </a:lnTo>
                <a:close/>
              </a:path>
              <a:path w="1383030" h="943610">
                <a:moveTo>
                  <a:pt x="1367027" y="912113"/>
                </a:moveTo>
                <a:lnTo>
                  <a:pt x="15240" y="912113"/>
                </a:lnTo>
                <a:lnTo>
                  <a:pt x="31242" y="927353"/>
                </a:lnTo>
                <a:lnTo>
                  <a:pt x="31241" y="943356"/>
                </a:lnTo>
                <a:lnTo>
                  <a:pt x="1351025" y="943356"/>
                </a:lnTo>
                <a:lnTo>
                  <a:pt x="1351026" y="927353"/>
                </a:lnTo>
                <a:lnTo>
                  <a:pt x="1367027" y="912113"/>
                </a:lnTo>
                <a:close/>
              </a:path>
              <a:path w="1383030" h="943610">
                <a:moveTo>
                  <a:pt x="31241" y="943356"/>
                </a:moveTo>
                <a:lnTo>
                  <a:pt x="31242" y="927353"/>
                </a:lnTo>
                <a:lnTo>
                  <a:pt x="15240" y="912113"/>
                </a:lnTo>
                <a:lnTo>
                  <a:pt x="15239" y="943356"/>
                </a:lnTo>
                <a:lnTo>
                  <a:pt x="31241" y="943356"/>
                </a:lnTo>
                <a:close/>
              </a:path>
              <a:path w="1383030" h="943610">
                <a:moveTo>
                  <a:pt x="1367027" y="32003"/>
                </a:moveTo>
                <a:lnTo>
                  <a:pt x="1351026" y="16001"/>
                </a:lnTo>
                <a:lnTo>
                  <a:pt x="1351025" y="32003"/>
                </a:lnTo>
                <a:lnTo>
                  <a:pt x="1367027" y="32003"/>
                </a:lnTo>
                <a:close/>
              </a:path>
              <a:path w="1383030" h="943610">
                <a:moveTo>
                  <a:pt x="1367027" y="912113"/>
                </a:moveTo>
                <a:lnTo>
                  <a:pt x="1367027" y="32003"/>
                </a:lnTo>
                <a:lnTo>
                  <a:pt x="1351025" y="32003"/>
                </a:lnTo>
                <a:lnTo>
                  <a:pt x="1351025" y="912113"/>
                </a:lnTo>
                <a:lnTo>
                  <a:pt x="1367027" y="912113"/>
                </a:lnTo>
                <a:close/>
              </a:path>
              <a:path w="1383030" h="943610">
                <a:moveTo>
                  <a:pt x="1367027" y="943356"/>
                </a:moveTo>
                <a:lnTo>
                  <a:pt x="1367027" y="912113"/>
                </a:lnTo>
                <a:lnTo>
                  <a:pt x="1351026" y="927353"/>
                </a:lnTo>
                <a:lnTo>
                  <a:pt x="1351025" y="943356"/>
                </a:lnTo>
                <a:lnTo>
                  <a:pt x="1367027" y="943356"/>
                </a:lnTo>
                <a:close/>
              </a:path>
            </a:pathLst>
          </a:custGeom>
          <a:solidFill>
            <a:srgbClr val="000000"/>
          </a:solidFill>
        </p:spPr>
        <p:txBody>
          <a:bodyPr wrap="square" lIns="0" tIns="0" rIns="0" bIns="0" rtlCol="0"/>
          <a:lstStyle/>
          <a:p>
            <a:endParaRPr/>
          </a:p>
        </p:txBody>
      </p:sp>
      <p:sp>
        <p:nvSpPr>
          <p:cNvPr id="7" name="object 7"/>
          <p:cNvSpPr/>
          <p:nvPr/>
        </p:nvSpPr>
        <p:spPr>
          <a:xfrm>
            <a:off x="1873847" y="1662055"/>
            <a:ext cx="1165188" cy="77656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1846280" y="1633818"/>
            <a:ext cx="1220321" cy="832597"/>
          </a:xfrm>
          <a:custGeom>
            <a:avLst/>
            <a:gdLst/>
            <a:ahLst/>
            <a:cxnLst/>
            <a:rect l="l" t="t" r="r" b="b"/>
            <a:pathLst>
              <a:path w="1383029" h="943610">
                <a:moveTo>
                  <a:pt x="1383029" y="943356"/>
                </a:moveTo>
                <a:lnTo>
                  <a:pt x="1383029" y="0"/>
                </a:lnTo>
                <a:lnTo>
                  <a:pt x="0" y="0"/>
                </a:lnTo>
                <a:lnTo>
                  <a:pt x="0" y="943356"/>
                </a:lnTo>
                <a:lnTo>
                  <a:pt x="15240" y="943356"/>
                </a:lnTo>
                <a:lnTo>
                  <a:pt x="15240" y="32004"/>
                </a:lnTo>
                <a:lnTo>
                  <a:pt x="31242" y="16002"/>
                </a:lnTo>
                <a:lnTo>
                  <a:pt x="31242" y="32004"/>
                </a:lnTo>
                <a:lnTo>
                  <a:pt x="1351788" y="32004"/>
                </a:lnTo>
                <a:lnTo>
                  <a:pt x="1351788" y="16002"/>
                </a:lnTo>
                <a:lnTo>
                  <a:pt x="1367027" y="32004"/>
                </a:lnTo>
                <a:lnTo>
                  <a:pt x="1367027" y="943356"/>
                </a:lnTo>
                <a:lnTo>
                  <a:pt x="1383029" y="943356"/>
                </a:lnTo>
                <a:close/>
              </a:path>
              <a:path w="1383029" h="943610">
                <a:moveTo>
                  <a:pt x="31242" y="32004"/>
                </a:moveTo>
                <a:lnTo>
                  <a:pt x="31242" y="16002"/>
                </a:lnTo>
                <a:lnTo>
                  <a:pt x="15240" y="32004"/>
                </a:lnTo>
                <a:lnTo>
                  <a:pt x="31242" y="32004"/>
                </a:lnTo>
                <a:close/>
              </a:path>
              <a:path w="1383029" h="943610">
                <a:moveTo>
                  <a:pt x="31242" y="912114"/>
                </a:moveTo>
                <a:lnTo>
                  <a:pt x="31242" y="32004"/>
                </a:lnTo>
                <a:lnTo>
                  <a:pt x="15240" y="32004"/>
                </a:lnTo>
                <a:lnTo>
                  <a:pt x="15240" y="912114"/>
                </a:lnTo>
                <a:lnTo>
                  <a:pt x="31242" y="912114"/>
                </a:lnTo>
                <a:close/>
              </a:path>
              <a:path w="1383029" h="943610">
                <a:moveTo>
                  <a:pt x="1367027" y="912114"/>
                </a:moveTo>
                <a:lnTo>
                  <a:pt x="15240" y="912114"/>
                </a:lnTo>
                <a:lnTo>
                  <a:pt x="31242" y="927354"/>
                </a:lnTo>
                <a:lnTo>
                  <a:pt x="31241" y="943356"/>
                </a:lnTo>
                <a:lnTo>
                  <a:pt x="1351788" y="943356"/>
                </a:lnTo>
                <a:lnTo>
                  <a:pt x="1351788" y="927354"/>
                </a:lnTo>
                <a:lnTo>
                  <a:pt x="1367027" y="912114"/>
                </a:lnTo>
                <a:close/>
              </a:path>
              <a:path w="1383029" h="943610">
                <a:moveTo>
                  <a:pt x="31241" y="943356"/>
                </a:moveTo>
                <a:lnTo>
                  <a:pt x="31242" y="927354"/>
                </a:lnTo>
                <a:lnTo>
                  <a:pt x="15240" y="912114"/>
                </a:lnTo>
                <a:lnTo>
                  <a:pt x="15240" y="943356"/>
                </a:lnTo>
                <a:lnTo>
                  <a:pt x="31241" y="943356"/>
                </a:lnTo>
                <a:close/>
              </a:path>
              <a:path w="1383029" h="943610">
                <a:moveTo>
                  <a:pt x="1367027" y="32004"/>
                </a:moveTo>
                <a:lnTo>
                  <a:pt x="1351788" y="16002"/>
                </a:lnTo>
                <a:lnTo>
                  <a:pt x="1351788" y="32004"/>
                </a:lnTo>
                <a:lnTo>
                  <a:pt x="1367027" y="32004"/>
                </a:lnTo>
                <a:close/>
              </a:path>
              <a:path w="1383029" h="943610">
                <a:moveTo>
                  <a:pt x="1367027" y="912114"/>
                </a:moveTo>
                <a:lnTo>
                  <a:pt x="1367027" y="32004"/>
                </a:lnTo>
                <a:lnTo>
                  <a:pt x="1351788" y="32004"/>
                </a:lnTo>
                <a:lnTo>
                  <a:pt x="1351788" y="912114"/>
                </a:lnTo>
                <a:lnTo>
                  <a:pt x="1367027" y="912114"/>
                </a:lnTo>
                <a:close/>
              </a:path>
              <a:path w="1383029" h="943610">
                <a:moveTo>
                  <a:pt x="1367027" y="943356"/>
                </a:moveTo>
                <a:lnTo>
                  <a:pt x="1367027" y="912114"/>
                </a:lnTo>
                <a:lnTo>
                  <a:pt x="1351788" y="927354"/>
                </a:lnTo>
                <a:lnTo>
                  <a:pt x="1351788" y="943356"/>
                </a:lnTo>
                <a:lnTo>
                  <a:pt x="1367027" y="943356"/>
                </a:lnTo>
                <a:close/>
              </a:path>
            </a:pathLst>
          </a:custGeom>
          <a:solidFill>
            <a:srgbClr val="000000"/>
          </a:solidFill>
        </p:spPr>
        <p:txBody>
          <a:bodyPr wrap="square" lIns="0" tIns="0" rIns="0" bIns="0" rtlCol="0"/>
          <a:lstStyle/>
          <a:p>
            <a:endParaRPr/>
          </a:p>
        </p:txBody>
      </p:sp>
      <p:sp>
        <p:nvSpPr>
          <p:cNvPr id="9" name="object 9"/>
          <p:cNvSpPr/>
          <p:nvPr/>
        </p:nvSpPr>
        <p:spPr>
          <a:xfrm>
            <a:off x="1873847" y="1662055"/>
            <a:ext cx="1165188" cy="776568"/>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1846280" y="1633818"/>
            <a:ext cx="1220321" cy="832597"/>
          </a:xfrm>
          <a:custGeom>
            <a:avLst/>
            <a:gdLst/>
            <a:ahLst/>
            <a:cxnLst/>
            <a:rect l="l" t="t" r="r" b="b"/>
            <a:pathLst>
              <a:path w="1383029" h="943610">
                <a:moveTo>
                  <a:pt x="1383029" y="943356"/>
                </a:moveTo>
                <a:lnTo>
                  <a:pt x="1383029" y="0"/>
                </a:lnTo>
                <a:lnTo>
                  <a:pt x="0" y="0"/>
                </a:lnTo>
                <a:lnTo>
                  <a:pt x="0" y="943356"/>
                </a:lnTo>
                <a:lnTo>
                  <a:pt x="15240" y="943356"/>
                </a:lnTo>
                <a:lnTo>
                  <a:pt x="15240" y="32004"/>
                </a:lnTo>
                <a:lnTo>
                  <a:pt x="31242" y="16002"/>
                </a:lnTo>
                <a:lnTo>
                  <a:pt x="31242" y="32004"/>
                </a:lnTo>
                <a:lnTo>
                  <a:pt x="1351788" y="32004"/>
                </a:lnTo>
                <a:lnTo>
                  <a:pt x="1351788" y="16002"/>
                </a:lnTo>
                <a:lnTo>
                  <a:pt x="1367027" y="32004"/>
                </a:lnTo>
                <a:lnTo>
                  <a:pt x="1367027" y="943356"/>
                </a:lnTo>
                <a:lnTo>
                  <a:pt x="1383029" y="943356"/>
                </a:lnTo>
                <a:close/>
              </a:path>
              <a:path w="1383029" h="943610">
                <a:moveTo>
                  <a:pt x="31242" y="32004"/>
                </a:moveTo>
                <a:lnTo>
                  <a:pt x="31242" y="16002"/>
                </a:lnTo>
                <a:lnTo>
                  <a:pt x="15240" y="32004"/>
                </a:lnTo>
                <a:lnTo>
                  <a:pt x="31242" y="32004"/>
                </a:lnTo>
                <a:close/>
              </a:path>
              <a:path w="1383029" h="943610">
                <a:moveTo>
                  <a:pt x="31242" y="912114"/>
                </a:moveTo>
                <a:lnTo>
                  <a:pt x="31242" y="32004"/>
                </a:lnTo>
                <a:lnTo>
                  <a:pt x="15240" y="32004"/>
                </a:lnTo>
                <a:lnTo>
                  <a:pt x="15240" y="912114"/>
                </a:lnTo>
                <a:lnTo>
                  <a:pt x="31242" y="912114"/>
                </a:lnTo>
                <a:close/>
              </a:path>
              <a:path w="1383029" h="943610">
                <a:moveTo>
                  <a:pt x="1367027" y="912114"/>
                </a:moveTo>
                <a:lnTo>
                  <a:pt x="15240" y="912114"/>
                </a:lnTo>
                <a:lnTo>
                  <a:pt x="31242" y="927354"/>
                </a:lnTo>
                <a:lnTo>
                  <a:pt x="31241" y="943356"/>
                </a:lnTo>
                <a:lnTo>
                  <a:pt x="1351788" y="943356"/>
                </a:lnTo>
                <a:lnTo>
                  <a:pt x="1351788" y="927354"/>
                </a:lnTo>
                <a:lnTo>
                  <a:pt x="1367027" y="912114"/>
                </a:lnTo>
                <a:close/>
              </a:path>
              <a:path w="1383029" h="943610">
                <a:moveTo>
                  <a:pt x="31241" y="943356"/>
                </a:moveTo>
                <a:lnTo>
                  <a:pt x="31242" y="927354"/>
                </a:lnTo>
                <a:lnTo>
                  <a:pt x="15240" y="912114"/>
                </a:lnTo>
                <a:lnTo>
                  <a:pt x="15240" y="943356"/>
                </a:lnTo>
                <a:lnTo>
                  <a:pt x="31241" y="943356"/>
                </a:lnTo>
                <a:close/>
              </a:path>
              <a:path w="1383029" h="943610">
                <a:moveTo>
                  <a:pt x="1367027" y="32004"/>
                </a:moveTo>
                <a:lnTo>
                  <a:pt x="1351788" y="16002"/>
                </a:lnTo>
                <a:lnTo>
                  <a:pt x="1351788" y="32004"/>
                </a:lnTo>
                <a:lnTo>
                  <a:pt x="1367027" y="32004"/>
                </a:lnTo>
                <a:close/>
              </a:path>
              <a:path w="1383029" h="943610">
                <a:moveTo>
                  <a:pt x="1367027" y="912114"/>
                </a:moveTo>
                <a:lnTo>
                  <a:pt x="1367027" y="32004"/>
                </a:lnTo>
                <a:lnTo>
                  <a:pt x="1351788" y="32004"/>
                </a:lnTo>
                <a:lnTo>
                  <a:pt x="1351788" y="912114"/>
                </a:lnTo>
                <a:lnTo>
                  <a:pt x="1367027" y="912114"/>
                </a:lnTo>
                <a:close/>
              </a:path>
              <a:path w="1383029" h="943610">
                <a:moveTo>
                  <a:pt x="1367027" y="943356"/>
                </a:moveTo>
                <a:lnTo>
                  <a:pt x="1367027" y="912114"/>
                </a:lnTo>
                <a:lnTo>
                  <a:pt x="1351788" y="927354"/>
                </a:lnTo>
                <a:lnTo>
                  <a:pt x="1351788" y="943356"/>
                </a:lnTo>
                <a:lnTo>
                  <a:pt x="1367027" y="943356"/>
                </a:lnTo>
                <a:close/>
              </a:path>
            </a:pathLst>
          </a:custGeom>
          <a:solidFill>
            <a:srgbClr val="000000"/>
          </a:solidFill>
        </p:spPr>
        <p:txBody>
          <a:bodyPr wrap="square" lIns="0" tIns="0" rIns="0" bIns="0" rtlCol="0"/>
          <a:lstStyle/>
          <a:p>
            <a:endParaRPr/>
          </a:p>
        </p:txBody>
      </p:sp>
      <p:sp>
        <p:nvSpPr>
          <p:cNvPr id="11" name="object 11"/>
          <p:cNvSpPr/>
          <p:nvPr/>
        </p:nvSpPr>
        <p:spPr>
          <a:xfrm>
            <a:off x="4668146" y="1641886"/>
            <a:ext cx="1164514" cy="77656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4640579" y="1614319"/>
            <a:ext cx="1220321" cy="832037"/>
          </a:xfrm>
          <a:custGeom>
            <a:avLst/>
            <a:gdLst/>
            <a:ahLst/>
            <a:cxnLst/>
            <a:rect l="l" t="t" r="r" b="b"/>
            <a:pathLst>
              <a:path w="1383029" h="942975">
                <a:moveTo>
                  <a:pt x="1383029" y="942594"/>
                </a:moveTo>
                <a:lnTo>
                  <a:pt x="1383029" y="0"/>
                </a:lnTo>
                <a:lnTo>
                  <a:pt x="0" y="0"/>
                </a:lnTo>
                <a:lnTo>
                  <a:pt x="0" y="942594"/>
                </a:lnTo>
                <a:lnTo>
                  <a:pt x="15239" y="942594"/>
                </a:lnTo>
                <a:lnTo>
                  <a:pt x="15239" y="31242"/>
                </a:lnTo>
                <a:lnTo>
                  <a:pt x="31241" y="15240"/>
                </a:lnTo>
                <a:lnTo>
                  <a:pt x="31241" y="31242"/>
                </a:lnTo>
                <a:lnTo>
                  <a:pt x="1351026" y="31242"/>
                </a:lnTo>
                <a:lnTo>
                  <a:pt x="1351026" y="15240"/>
                </a:lnTo>
                <a:lnTo>
                  <a:pt x="1367027" y="31242"/>
                </a:lnTo>
                <a:lnTo>
                  <a:pt x="1367027" y="942594"/>
                </a:lnTo>
                <a:lnTo>
                  <a:pt x="1383029" y="942594"/>
                </a:lnTo>
                <a:close/>
              </a:path>
              <a:path w="1383029" h="942975">
                <a:moveTo>
                  <a:pt x="31241" y="31242"/>
                </a:moveTo>
                <a:lnTo>
                  <a:pt x="31241" y="15240"/>
                </a:lnTo>
                <a:lnTo>
                  <a:pt x="15239" y="31242"/>
                </a:lnTo>
                <a:lnTo>
                  <a:pt x="31241" y="31242"/>
                </a:lnTo>
                <a:close/>
              </a:path>
              <a:path w="1383029" h="942975">
                <a:moveTo>
                  <a:pt x="31241" y="911352"/>
                </a:moveTo>
                <a:lnTo>
                  <a:pt x="31241" y="31242"/>
                </a:lnTo>
                <a:lnTo>
                  <a:pt x="15239" y="31242"/>
                </a:lnTo>
                <a:lnTo>
                  <a:pt x="15239" y="911352"/>
                </a:lnTo>
                <a:lnTo>
                  <a:pt x="31241" y="911352"/>
                </a:lnTo>
                <a:close/>
              </a:path>
              <a:path w="1383029" h="942975">
                <a:moveTo>
                  <a:pt x="1367027" y="911352"/>
                </a:moveTo>
                <a:lnTo>
                  <a:pt x="15239" y="911352"/>
                </a:lnTo>
                <a:lnTo>
                  <a:pt x="31241" y="927354"/>
                </a:lnTo>
                <a:lnTo>
                  <a:pt x="31241" y="942594"/>
                </a:lnTo>
                <a:lnTo>
                  <a:pt x="1351026" y="942594"/>
                </a:lnTo>
                <a:lnTo>
                  <a:pt x="1351026" y="927354"/>
                </a:lnTo>
                <a:lnTo>
                  <a:pt x="1367027" y="911352"/>
                </a:lnTo>
                <a:close/>
              </a:path>
              <a:path w="1383029" h="942975">
                <a:moveTo>
                  <a:pt x="31241" y="942594"/>
                </a:moveTo>
                <a:lnTo>
                  <a:pt x="31241" y="927354"/>
                </a:lnTo>
                <a:lnTo>
                  <a:pt x="15239" y="911352"/>
                </a:lnTo>
                <a:lnTo>
                  <a:pt x="15239" y="942594"/>
                </a:lnTo>
                <a:lnTo>
                  <a:pt x="31241" y="942594"/>
                </a:lnTo>
                <a:close/>
              </a:path>
              <a:path w="1383029" h="942975">
                <a:moveTo>
                  <a:pt x="1367027" y="31242"/>
                </a:moveTo>
                <a:lnTo>
                  <a:pt x="1351026" y="15240"/>
                </a:lnTo>
                <a:lnTo>
                  <a:pt x="1351026" y="31242"/>
                </a:lnTo>
                <a:lnTo>
                  <a:pt x="1367027" y="31242"/>
                </a:lnTo>
                <a:close/>
              </a:path>
              <a:path w="1383029" h="942975">
                <a:moveTo>
                  <a:pt x="1367027" y="911352"/>
                </a:moveTo>
                <a:lnTo>
                  <a:pt x="1367027" y="31242"/>
                </a:lnTo>
                <a:lnTo>
                  <a:pt x="1351026" y="31242"/>
                </a:lnTo>
                <a:lnTo>
                  <a:pt x="1351026" y="911352"/>
                </a:lnTo>
                <a:lnTo>
                  <a:pt x="1367027" y="911352"/>
                </a:lnTo>
                <a:close/>
              </a:path>
              <a:path w="1383029" h="942975">
                <a:moveTo>
                  <a:pt x="1367027" y="942594"/>
                </a:moveTo>
                <a:lnTo>
                  <a:pt x="1367027" y="911352"/>
                </a:lnTo>
                <a:lnTo>
                  <a:pt x="1351026" y="927354"/>
                </a:lnTo>
                <a:lnTo>
                  <a:pt x="1351026" y="942594"/>
                </a:lnTo>
                <a:lnTo>
                  <a:pt x="1367027" y="942594"/>
                </a:lnTo>
                <a:close/>
              </a:path>
            </a:pathLst>
          </a:custGeom>
          <a:solidFill>
            <a:srgbClr val="000000"/>
          </a:solidFill>
        </p:spPr>
        <p:txBody>
          <a:bodyPr wrap="square" lIns="0" tIns="0" rIns="0" bIns="0" rtlCol="0"/>
          <a:lstStyle/>
          <a:p>
            <a:endParaRPr/>
          </a:p>
        </p:txBody>
      </p:sp>
      <p:sp>
        <p:nvSpPr>
          <p:cNvPr id="13" name="object 13"/>
          <p:cNvSpPr/>
          <p:nvPr/>
        </p:nvSpPr>
        <p:spPr>
          <a:xfrm>
            <a:off x="4668146" y="1641886"/>
            <a:ext cx="1164514" cy="776568"/>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4640579" y="1614319"/>
            <a:ext cx="1220321" cy="832037"/>
          </a:xfrm>
          <a:custGeom>
            <a:avLst/>
            <a:gdLst/>
            <a:ahLst/>
            <a:cxnLst/>
            <a:rect l="l" t="t" r="r" b="b"/>
            <a:pathLst>
              <a:path w="1383029" h="942975">
                <a:moveTo>
                  <a:pt x="1383029" y="942594"/>
                </a:moveTo>
                <a:lnTo>
                  <a:pt x="1383029" y="0"/>
                </a:lnTo>
                <a:lnTo>
                  <a:pt x="0" y="0"/>
                </a:lnTo>
                <a:lnTo>
                  <a:pt x="0" y="942594"/>
                </a:lnTo>
                <a:lnTo>
                  <a:pt x="15239" y="942594"/>
                </a:lnTo>
                <a:lnTo>
                  <a:pt x="15239" y="31242"/>
                </a:lnTo>
                <a:lnTo>
                  <a:pt x="31241" y="15240"/>
                </a:lnTo>
                <a:lnTo>
                  <a:pt x="31241" y="31242"/>
                </a:lnTo>
                <a:lnTo>
                  <a:pt x="1351026" y="31242"/>
                </a:lnTo>
                <a:lnTo>
                  <a:pt x="1351026" y="15240"/>
                </a:lnTo>
                <a:lnTo>
                  <a:pt x="1367027" y="31242"/>
                </a:lnTo>
                <a:lnTo>
                  <a:pt x="1367027" y="942594"/>
                </a:lnTo>
                <a:lnTo>
                  <a:pt x="1383029" y="942594"/>
                </a:lnTo>
                <a:close/>
              </a:path>
              <a:path w="1383029" h="942975">
                <a:moveTo>
                  <a:pt x="31241" y="31242"/>
                </a:moveTo>
                <a:lnTo>
                  <a:pt x="31241" y="15240"/>
                </a:lnTo>
                <a:lnTo>
                  <a:pt x="15239" y="31242"/>
                </a:lnTo>
                <a:lnTo>
                  <a:pt x="31241" y="31242"/>
                </a:lnTo>
                <a:close/>
              </a:path>
              <a:path w="1383029" h="942975">
                <a:moveTo>
                  <a:pt x="31241" y="911352"/>
                </a:moveTo>
                <a:lnTo>
                  <a:pt x="31241" y="31242"/>
                </a:lnTo>
                <a:lnTo>
                  <a:pt x="15239" y="31242"/>
                </a:lnTo>
                <a:lnTo>
                  <a:pt x="15239" y="911352"/>
                </a:lnTo>
                <a:lnTo>
                  <a:pt x="31241" y="911352"/>
                </a:lnTo>
                <a:close/>
              </a:path>
              <a:path w="1383029" h="942975">
                <a:moveTo>
                  <a:pt x="1367027" y="911352"/>
                </a:moveTo>
                <a:lnTo>
                  <a:pt x="15239" y="911352"/>
                </a:lnTo>
                <a:lnTo>
                  <a:pt x="31241" y="927354"/>
                </a:lnTo>
                <a:lnTo>
                  <a:pt x="31241" y="942594"/>
                </a:lnTo>
                <a:lnTo>
                  <a:pt x="1351026" y="942594"/>
                </a:lnTo>
                <a:lnTo>
                  <a:pt x="1351026" y="927354"/>
                </a:lnTo>
                <a:lnTo>
                  <a:pt x="1367027" y="911352"/>
                </a:lnTo>
                <a:close/>
              </a:path>
              <a:path w="1383029" h="942975">
                <a:moveTo>
                  <a:pt x="31241" y="942594"/>
                </a:moveTo>
                <a:lnTo>
                  <a:pt x="31241" y="927354"/>
                </a:lnTo>
                <a:lnTo>
                  <a:pt x="15239" y="911352"/>
                </a:lnTo>
                <a:lnTo>
                  <a:pt x="15239" y="942594"/>
                </a:lnTo>
                <a:lnTo>
                  <a:pt x="31241" y="942594"/>
                </a:lnTo>
                <a:close/>
              </a:path>
              <a:path w="1383029" h="942975">
                <a:moveTo>
                  <a:pt x="1367027" y="31242"/>
                </a:moveTo>
                <a:lnTo>
                  <a:pt x="1351026" y="15240"/>
                </a:lnTo>
                <a:lnTo>
                  <a:pt x="1351026" y="31242"/>
                </a:lnTo>
                <a:lnTo>
                  <a:pt x="1367027" y="31242"/>
                </a:lnTo>
                <a:close/>
              </a:path>
              <a:path w="1383029" h="942975">
                <a:moveTo>
                  <a:pt x="1367027" y="911352"/>
                </a:moveTo>
                <a:lnTo>
                  <a:pt x="1367027" y="31242"/>
                </a:lnTo>
                <a:lnTo>
                  <a:pt x="1351026" y="31242"/>
                </a:lnTo>
                <a:lnTo>
                  <a:pt x="1351026" y="911352"/>
                </a:lnTo>
                <a:lnTo>
                  <a:pt x="1367027" y="911352"/>
                </a:lnTo>
                <a:close/>
              </a:path>
              <a:path w="1383029" h="942975">
                <a:moveTo>
                  <a:pt x="1367027" y="942594"/>
                </a:moveTo>
                <a:lnTo>
                  <a:pt x="1367027" y="911352"/>
                </a:lnTo>
                <a:lnTo>
                  <a:pt x="1351026" y="927354"/>
                </a:lnTo>
                <a:lnTo>
                  <a:pt x="1351026" y="942594"/>
                </a:lnTo>
                <a:lnTo>
                  <a:pt x="1367027" y="942594"/>
                </a:lnTo>
                <a:close/>
              </a:path>
            </a:pathLst>
          </a:custGeom>
          <a:solidFill>
            <a:srgbClr val="000000"/>
          </a:solidFill>
        </p:spPr>
        <p:txBody>
          <a:bodyPr wrap="square" lIns="0" tIns="0" rIns="0" bIns="0" rtlCol="0"/>
          <a:lstStyle/>
          <a:p>
            <a:endParaRPr/>
          </a:p>
        </p:txBody>
      </p:sp>
      <p:sp>
        <p:nvSpPr>
          <p:cNvPr id="15" name="object 15"/>
          <p:cNvSpPr/>
          <p:nvPr/>
        </p:nvSpPr>
        <p:spPr>
          <a:xfrm>
            <a:off x="6078070" y="1641886"/>
            <a:ext cx="1165188" cy="776568"/>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6050504" y="1614319"/>
            <a:ext cx="1220321" cy="832037"/>
          </a:xfrm>
          <a:custGeom>
            <a:avLst/>
            <a:gdLst/>
            <a:ahLst/>
            <a:cxnLst/>
            <a:rect l="l" t="t" r="r" b="b"/>
            <a:pathLst>
              <a:path w="1383029" h="942975">
                <a:moveTo>
                  <a:pt x="1383029" y="942594"/>
                </a:moveTo>
                <a:lnTo>
                  <a:pt x="1383029" y="0"/>
                </a:lnTo>
                <a:lnTo>
                  <a:pt x="0" y="0"/>
                </a:lnTo>
                <a:lnTo>
                  <a:pt x="0" y="942594"/>
                </a:lnTo>
                <a:lnTo>
                  <a:pt x="16001" y="942594"/>
                </a:lnTo>
                <a:lnTo>
                  <a:pt x="16001" y="31242"/>
                </a:lnTo>
                <a:lnTo>
                  <a:pt x="31241" y="15240"/>
                </a:lnTo>
                <a:lnTo>
                  <a:pt x="31241" y="31242"/>
                </a:lnTo>
                <a:lnTo>
                  <a:pt x="1351787" y="31242"/>
                </a:lnTo>
                <a:lnTo>
                  <a:pt x="1351787" y="15240"/>
                </a:lnTo>
                <a:lnTo>
                  <a:pt x="1367789" y="31242"/>
                </a:lnTo>
                <a:lnTo>
                  <a:pt x="1367789" y="942594"/>
                </a:lnTo>
                <a:lnTo>
                  <a:pt x="1383029" y="942594"/>
                </a:lnTo>
                <a:close/>
              </a:path>
              <a:path w="1383029" h="942975">
                <a:moveTo>
                  <a:pt x="31241" y="31242"/>
                </a:moveTo>
                <a:lnTo>
                  <a:pt x="31241" y="15240"/>
                </a:lnTo>
                <a:lnTo>
                  <a:pt x="16001" y="31242"/>
                </a:lnTo>
                <a:lnTo>
                  <a:pt x="31241" y="31242"/>
                </a:lnTo>
                <a:close/>
              </a:path>
              <a:path w="1383029" h="942975">
                <a:moveTo>
                  <a:pt x="31241" y="911352"/>
                </a:moveTo>
                <a:lnTo>
                  <a:pt x="31241" y="31242"/>
                </a:lnTo>
                <a:lnTo>
                  <a:pt x="16001" y="31242"/>
                </a:lnTo>
                <a:lnTo>
                  <a:pt x="16001" y="911352"/>
                </a:lnTo>
                <a:lnTo>
                  <a:pt x="31241" y="911352"/>
                </a:lnTo>
                <a:close/>
              </a:path>
              <a:path w="1383029" h="942975">
                <a:moveTo>
                  <a:pt x="1367789" y="911352"/>
                </a:moveTo>
                <a:lnTo>
                  <a:pt x="16001" y="911352"/>
                </a:lnTo>
                <a:lnTo>
                  <a:pt x="31241" y="927354"/>
                </a:lnTo>
                <a:lnTo>
                  <a:pt x="31241" y="942594"/>
                </a:lnTo>
                <a:lnTo>
                  <a:pt x="1351787" y="942594"/>
                </a:lnTo>
                <a:lnTo>
                  <a:pt x="1351787" y="927354"/>
                </a:lnTo>
                <a:lnTo>
                  <a:pt x="1367789" y="911352"/>
                </a:lnTo>
                <a:close/>
              </a:path>
              <a:path w="1383029" h="942975">
                <a:moveTo>
                  <a:pt x="31241" y="942594"/>
                </a:moveTo>
                <a:lnTo>
                  <a:pt x="31241" y="927354"/>
                </a:lnTo>
                <a:lnTo>
                  <a:pt x="16001" y="911352"/>
                </a:lnTo>
                <a:lnTo>
                  <a:pt x="16001" y="942594"/>
                </a:lnTo>
                <a:lnTo>
                  <a:pt x="31241" y="942594"/>
                </a:lnTo>
                <a:close/>
              </a:path>
              <a:path w="1383029" h="942975">
                <a:moveTo>
                  <a:pt x="1367789" y="31242"/>
                </a:moveTo>
                <a:lnTo>
                  <a:pt x="1351787" y="15240"/>
                </a:lnTo>
                <a:lnTo>
                  <a:pt x="1351787" y="31242"/>
                </a:lnTo>
                <a:lnTo>
                  <a:pt x="1367789" y="31242"/>
                </a:lnTo>
                <a:close/>
              </a:path>
              <a:path w="1383029" h="942975">
                <a:moveTo>
                  <a:pt x="1367789" y="911352"/>
                </a:moveTo>
                <a:lnTo>
                  <a:pt x="1367789" y="31242"/>
                </a:lnTo>
                <a:lnTo>
                  <a:pt x="1351787" y="31242"/>
                </a:lnTo>
                <a:lnTo>
                  <a:pt x="1351787" y="911352"/>
                </a:lnTo>
                <a:lnTo>
                  <a:pt x="1367789" y="911352"/>
                </a:lnTo>
                <a:close/>
              </a:path>
              <a:path w="1383029" h="942975">
                <a:moveTo>
                  <a:pt x="1367789" y="942594"/>
                </a:moveTo>
                <a:lnTo>
                  <a:pt x="1367789" y="911352"/>
                </a:lnTo>
                <a:lnTo>
                  <a:pt x="1351787" y="927354"/>
                </a:lnTo>
                <a:lnTo>
                  <a:pt x="1351787" y="942594"/>
                </a:lnTo>
                <a:lnTo>
                  <a:pt x="1367789" y="942594"/>
                </a:lnTo>
                <a:close/>
              </a:path>
            </a:pathLst>
          </a:custGeom>
          <a:solidFill>
            <a:srgbClr val="000000"/>
          </a:solidFill>
        </p:spPr>
        <p:txBody>
          <a:bodyPr wrap="square" lIns="0" tIns="0" rIns="0" bIns="0" rtlCol="0"/>
          <a:lstStyle/>
          <a:p>
            <a:endParaRPr/>
          </a:p>
        </p:txBody>
      </p:sp>
      <p:sp>
        <p:nvSpPr>
          <p:cNvPr id="17" name="object 17"/>
          <p:cNvSpPr/>
          <p:nvPr/>
        </p:nvSpPr>
        <p:spPr>
          <a:xfrm>
            <a:off x="6078070" y="1641886"/>
            <a:ext cx="1165188" cy="776568"/>
          </a:xfrm>
          <a:prstGeom prst="rect">
            <a:avLst/>
          </a:prstGeom>
          <a:blipFill>
            <a:blip r:embed="rId6" cstate="print"/>
            <a:stretch>
              <a:fillRect/>
            </a:stretch>
          </a:blipFill>
        </p:spPr>
        <p:txBody>
          <a:bodyPr wrap="square" lIns="0" tIns="0" rIns="0" bIns="0" rtlCol="0"/>
          <a:lstStyle/>
          <a:p>
            <a:endParaRPr/>
          </a:p>
        </p:txBody>
      </p:sp>
      <p:sp>
        <p:nvSpPr>
          <p:cNvPr id="18" name="object 18"/>
          <p:cNvSpPr/>
          <p:nvPr/>
        </p:nvSpPr>
        <p:spPr>
          <a:xfrm>
            <a:off x="6050504" y="1614319"/>
            <a:ext cx="1220321" cy="832037"/>
          </a:xfrm>
          <a:custGeom>
            <a:avLst/>
            <a:gdLst/>
            <a:ahLst/>
            <a:cxnLst/>
            <a:rect l="l" t="t" r="r" b="b"/>
            <a:pathLst>
              <a:path w="1383029" h="942975">
                <a:moveTo>
                  <a:pt x="1383029" y="942594"/>
                </a:moveTo>
                <a:lnTo>
                  <a:pt x="1383029" y="0"/>
                </a:lnTo>
                <a:lnTo>
                  <a:pt x="0" y="0"/>
                </a:lnTo>
                <a:lnTo>
                  <a:pt x="0" y="942594"/>
                </a:lnTo>
                <a:lnTo>
                  <a:pt x="16001" y="942594"/>
                </a:lnTo>
                <a:lnTo>
                  <a:pt x="16001" y="31242"/>
                </a:lnTo>
                <a:lnTo>
                  <a:pt x="31241" y="15240"/>
                </a:lnTo>
                <a:lnTo>
                  <a:pt x="31241" y="31242"/>
                </a:lnTo>
                <a:lnTo>
                  <a:pt x="1351787" y="31242"/>
                </a:lnTo>
                <a:lnTo>
                  <a:pt x="1351787" y="15240"/>
                </a:lnTo>
                <a:lnTo>
                  <a:pt x="1367789" y="31242"/>
                </a:lnTo>
                <a:lnTo>
                  <a:pt x="1367789" y="942594"/>
                </a:lnTo>
                <a:lnTo>
                  <a:pt x="1383029" y="942594"/>
                </a:lnTo>
                <a:close/>
              </a:path>
              <a:path w="1383029" h="942975">
                <a:moveTo>
                  <a:pt x="31241" y="31242"/>
                </a:moveTo>
                <a:lnTo>
                  <a:pt x="31241" y="15240"/>
                </a:lnTo>
                <a:lnTo>
                  <a:pt x="16001" y="31242"/>
                </a:lnTo>
                <a:lnTo>
                  <a:pt x="31241" y="31242"/>
                </a:lnTo>
                <a:close/>
              </a:path>
              <a:path w="1383029" h="942975">
                <a:moveTo>
                  <a:pt x="31241" y="911352"/>
                </a:moveTo>
                <a:lnTo>
                  <a:pt x="31241" y="31242"/>
                </a:lnTo>
                <a:lnTo>
                  <a:pt x="16001" y="31242"/>
                </a:lnTo>
                <a:lnTo>
                  <a:pt x="16001" y="911352"/>
                </a:lnTo>
                <a:lnTo>
                  <a:pt x="31241" y="911352"/>
                </a:lnTo>
                <a:close/>
              </a:path>
              <a:path w="1383029" h="942975">
                <a:moveTo>
                  <a:pt x="1367789" y="911352"/>
                </a:moveTo>
                <a:lnTo>
                  <a:pt x="16001" y="911352"/>
                </a:lnTo>
                <a:lnTo>
                  <a:pt x="31241" y="927354"/>
                </a:lnTo>
                <a:lnTo>
                  <a:pt x="31241" y="942594"/>
                </a:lnTo>
                <a:lnTo>
                  <a:pt x="1351787" y="942594"/>
                </a:lnTo>
                <a:lnTo>
                  <a:pt x="1351787" y="927354"/>
                </a:lnTo>
                <a:lnTo>
                  <a:pt x="1367789" y="911352"/>
                </a:lnTo>
                <a:close/>
              </a:path>
              <a:path w="1383029" h="942975">
                <a:moveTo>
                  <a:pt x="31241" y="942594"/>
                </a:moveTo>
                <a:lnTo>
                  <a:pt x="31241" y="927354"/>
                </a:lnTo>
                <a:lnTo>
                  <a:pt x="16001" y="911352"/>
                </a:lnTo>
                <a:lnTo>
                  <a:pt x="16001" y="942594"/>
                </a:lnTo>
                <a:lnTo>
                  <a:pt x="31241" y="942594"/>
                </a:lnTo>
                <a:close/>
              </a:path>
              <a:path w="1383029" h="942975">
                <a:moveTo>
                  <a:pt x="1367789" y="31242"/>
                </a:moveTo>
                <a:lnTo>
                  <a:pt x="1351787" y="15240"/>
                </a:lnTo>
                <a:lnTo>
                  <a:pt x="1351787" y="31242"/>
                </a:lnTo>
                <a:lnTo>
                  <a:pt x="1367789" y="31242"/>
                </a:lnTo>
                <a:close/>
              </a:path>
              <a:path w="1383029" h="942975">
                <a:moveTo>
                  <a:pt x="1367789" y="911352"/>
                </a:moveTo>
                <a:lnTo>
                  <a:pt x="1367789" y="31242"/>
                </a:lnTo>
                <a:lnTo>
                  <a:pt x="1351787" y="31242"/>
                </a:lnTo>
                <a:lnTo>
                  <a:pt x="1351787" y="911352"/>
                </a:lnTo>
                <a:lnTo>
                  <a:pt x="1367789" y="911352"/>
                </a:lnTo>
                <a:close/>
              </a:path>
              <a:path w="1383029" h="942975">
                <a:moveTo>
                  <a:pt x="1367789" y="942594"/>
                </a:moveTo>
                <a:lnTo>
                  <a:pt x="1367789" y="911352"/>
                </a:lnTo>
                <a:lnTo>
                  <a:pt x="1351787" y="927354"/>
                </a:lnTo>
                <a:lnTo>
                  <a:pt x="1351787" y="942594"/>
                </a:lnTo>
                <a:lnTo>
                  <a:pt x="1367789" y="942594"/>
                </a:lnTo>
                <a:close/>
              </a:path>
            </a:pathLst>
          </a:custGeom>
          <a:solidFill>
            <a:srgbClr val="000000"/>
          </a:solidFill>
        </p:spPr>
        <p:txBody>
          <a:bodyPr wrap="square" lIns="0" tIns="0" rIns="0" bIns="0" rtlCol="0"/>
          <a:lstStyle/>
          <a:p>
            <a:endParaRPr/>
          </a:p>
        </p:txBody>
      </p:sp>
      <p:sp>
        <p:nvSpPr>
          <p:cNvPr id="19" name="object 19"/>
          <p:cNvSpPr/>
          <p:nvPr/>
        </p:nvSpPr>
        <p:spPr>
          <a:xfrm>
            <a:off x="7488667" y="1641886"/>
            <a:ext cx="1165188" cy="776568"/>
          </a:xfrm>
          <a:prstGeom prst="rect">
            <a:avLst/>
          </a:prstGeom>
          <a:blipFill>
            <a:blip r:embed="rId7" cstate="print"/>
            <a:stretch>
              <a:fillRect/>
            </a:stretch>
          </a:blipFill>
        </p:spPr>
        <p:txBody>
          <a:bodyPr wrap="square" lIns="0" tIns="0" rIns="0" bIns="0" rtlCol="0"/>
          <a:lstStyle/>
          <a:p>
            <a:endParaRPr/>
          </a:p>
        </p:txBody>
      </p:sp>
      <p:sp>
        <p:nvSpPr>
          <p:cNvPr id="20" name="object 20"/>
          <p:cNvSpPr/>
          <p:nvPr/>
        </p:nvSpPr>
        <p:spPr>
          <a:xfrm>
            <a:off x="7461100" y="1614319"/>
            <a:ext cx="1220321" cy="832037"/>
          </a:xfrm>
          <a:custGeom>
            <a:avLst/>
            <a:gdLst/>
            <a:ahLst/>
            <a:cxnLst/>
            <a:rect l="l" t="t" r="r" b="b"/>
            <a:pathLst>
              <a:path w="1383029" h="942975">
                <a:moveTo>
                  <a:pt x="1383029" y="942594"/>
                </a:moveTo>
                <a:lnTo>
                  <a:pt x="1383029" y="0"/>
                </a:lnTo>
                <a:lnTo>
                  <a:pt x="0" y="0"/>
                </a:lnTo>
                <a:lnTo>
                  <a:pt x="0" y="942594"/>
                </a:lnTo>
                <a:lnTo>
                  <a:pt x="15239" y="942594"/>
                </a:lnTo>
                <a:lnTo>
                  <a:pt x="15239" y="31242"/>
                </a:lnTo>
                <a:lnTo>
                  <a:pt x="31241" y="15240"/>
                </a:lnTo>
                <a:lnTo>
                  <a:pt x="31241" y="31242"/>
                </a:lnTo>
                <a:lnTo>
                  <a:pt x="1351787" y="31242"/>
                </a:lnTo>
                <a:lnTo>
                  <a:pt x="1351787" y="15239"/>
                </a:lnTo>
                <a:lnTo>
                  <a:pt x="1367027" y="31242"/>
                </a:lnTo>
                <a:lnTo>
                  <a:pt x="1367027" y="942594"/>
                </a:lnTo>
                <a:lnTo>
                  <a:pt x="1383029" y="942594"/>
                </a:lnTo>
                <a:close/>
              </a:path>
              <a:path w="1383029" h="942975">
                <a:moveTo>
                  <a:pt x="31241" y="31242"/>
                </a:moveTo>
                <a:lnTo>
                  <a:pt x="31241" y="15240"/>
                </a:lnTo>
                <a:lnTo>
                  <a:pt x="15239" y="31242"/>
                </a:lnTo>
                <a:lnTo>
                  <a:pt x="31241" y="31242"/>
                </a:lnTo>
                <a:close/>
              </a:path>
              <a:path w="1383029" h="942975">
                <a:moveTo>
                  <a:pt x="31241" y="911352"/>
                </a:moveTo>
                <a:lnTo>
                  <a:pt x="31241" y="31242"/>
                </a:lnTo>
                <a:lnTo>
                  <a:pt x="15239" y="31242"/>
                </a:lnTo>
                <a:lnTo>
                  <a:pt x="15239" y="911352"/>
                </a:lnTo>
                <a:lnTo>
                  <a:pt x="31241" y="911352"/>
                </a:lnTo>
                <a:close/>
              </a:path>
              <a:path w="1383029" h="942975">
                <a:moveTo>
                  <a:pt x="1367027" y="911351"/>
                </a:moveTo>
                <a:lnTo>
                  <a:pt x="15239" y="911352"/>
                </a:lnTo>
                <a:lnTo>
                  <a:pt x="31241" y="927354"/>
                </a:lnTo>
                <a:lnTo>
                  <a:pt x="31241" y="942594"/>
                </a:lnTo>
                <a:lnTo>
                  <a:pt x="1351787" y="942594"/>
                </a:lnTo>
                <a:lnTo>
                  <a:pt x="1351787" y="927354"/>
                </a:lnTo>
                <a:lnTo>
                  <a:pt x="1367027" y="911351"/>
                </a:lnTo>
                <a:close/>
              </a:path>
              <a:path w="1383029" h="942975">
                <a:moveTo>
                  <a:pt x="31241" y="942594"/>
                </a:moveTo>
                <a:lnTo>
                  <a:pt x="31241" y="927354"/>
                </a:lnTo>
                <a:lnTo>
                  <a:pt x="15239" y="911352"/>
                </a:lnTo>
                <a:lnTo>
                  <a:pt x="15239" y="942594"/>
                </a:lnTo>
                <a:lnTo>
                  <a:pt x="31241" y="942594"/>
                </a:lnTo>
                <a:close/>
              </a:path>
              <a:path w="1383029" h="942975">
                <a:moveTo>
                  <a:pt x="1367027" y="31242"/>
                </a:moveTo>
                <a:lnTo>
                  <a:pt x="1351787" y="15239"/>
                </a:lnTo>
                <a:lnTo>
                  <a:pt x="1351787" y="31242"/>
                </a:lnTo>
                <a:lnTo>
                  <a:pt x="1367027" y="31242"/>
                </a:lnTo>
                <a:close/>
              </a:path>
              <a:path w="1383029" h="942975">
                <a:moveTo>
                  <a:pt x="1367027" y="911351"/>
                </a:moveTo>
                <a:lnTo>
                  <a:pt x="1367027" y="31242"/>
                </a:lnTo>
                <a:lnTo>
                  <a:pt x="1351787" y="31242"/>
                </a:lnTo>
                <a:lnTo>
                  <a:pt x="1351787" y="911351"/>
                </a:lnTo>
                <a:lnTo>
                  <a:pt x="1367027" y="911351"/>
                </a:lnTo>
                <a:close/>
              </a:path>
              <a:path w="1383029" h="942975">
                <a:moveTo>
                  <a:pt x="1367027" y="942594"/>
                </a:moveTo>
                <a:lnTo>
                  <a:pt x="1367027" y="911351"/>
                </a:lnTo>
                <a:lnTo>
                  <a:pt x="1351787" y="927354"/>
                </a:lnTo>
                <a:lnTo>
                  <a:pt x="1351787" y="942594"/>
                </a:lnTo>
                <a:lnTo>
                  <a:pt x="1367027" y="942594"/>
                </a:lnTo>
                <a:close/>
              </a:path>
            </a:pathLst>
          </a:custGeom>
          <a:solidFill>
            <a:srgbClr val="000000"/>
          </a:solidFill>
        </p:spPr>
        <p:txBody>
          <a:bodyPr wrap="square" lIns="0" tIns="0" rIns="0" bIns="0" rtlCol="0"/>
          <a:lstStyle/>
          <a:p>
            <a:endParaRPr/>
          </a:p>
        </p:txBody>
      </p:sp>
      <p:sp>
        <p:nvSpPr>
          <p:cNvPr id="21" name="object 21"/>
          <p:cNvSpPr/>
          <p:nvPr/>
        </p:nvSpPr>
        <p:spPr>
          <a:xfrm>
            <a:off x="7488667" y="1641886"/>
            <a:ext cx="1165188" cy="776568"/>
          </a:xfrm>
          <a:prstGeom prst="rect">
            <a:avLst/>
          </a:prstGeom>
          <a:blipFill>
            <a:blip r:embed="rId7" cstate="print"/>
            <a:stretch>
              <a:fillRect/>
            </a:stretch>
          </a:blipFill>
        </p:spPr>
        <p:txBody>
          <a:bodyPr wrap="square" lIns="0" tIns="0" rIns="0" bIns="0" rtlCol="0"/>
          <a:lstStyle/>
          <a:p>
            <a:endParaRPr/>
          </a:p>
        </p:txBody>
      </p:sp>
      <p:sp>
        <p:nvSpPr>
          <p:cNvPr id="22" name="object 22"/>
          <p:cNvSpPr/>
          <p:nvPr/>
        </p:nvSpPr>
        <p:spPr>
          <a:xfrm>
            <a:off x="7461100" y="1614319"/>
            <a:ext cx="1220321" cy="832037"/>
          </a:xfrm>
          <a:custGeom>
            <a:avLst/>
            <a:gdLst/>
            <a:ahLst/>
            <a:cxnLst/>
            <a:rect l="l" t="t" r="r" b="b"/>
            <a:pathLst>
              <a:path w="1383029" h="942975">
                <a:moveTo>
                  <a:pt x="1383029" y="942594"/>
                </a:moveTo>
                <a:lnTo>
                  <a:pt x="1383029" y="0"/>
                </a:lnTo>
                <a:lnTo>
                  <a:pt x="0" y="0"/>
                </a:lnTo>
                <a:lnTo>
                  <a:pt x="0" y="942594"/>
                </a:lnTo>
                <a:lnTo>
                  <a:pt x="15239" y="942594"/>
                </a:lnTo>
                <a:lnTo>
                  <a:pt x="15239" y="31242"/>
                </a:lnTo>
                <a:lnTo>
                  <a:pt x="31241" y="15240"/>
                </a:lnTo>
                <a:lnTo>
                  <a:pt x="31241" y="31242"/>
                </a:lnTo>
                <a:lnTo>
                  <a:pt x="1351787" y="31242"/>
                </a:lnTo>
                <a:lnTo>
                  <a:pt x="1351787" y="15239"/>
                </a:lnTo>
                <a:lnTo>
                  <a:pt x="1367027" y="31242"/>
                </a:lnTo>
                <a:lnTo>
                  <a:pt x="1367027" y="942594"/>
                </a:lnTo>
                <a:lnTo>
                  <a:pt x="1383029" y="942594"/>
                </a:lnTo>
                <a:close/>
              </a:path>
              <a:path w="1383029" h="942975">
                <a:moveTo>
                  <a:pt x="31241" y="31242"/>
                </a:moveTo>
                <a:lnTo>
                  <a:pt x="31241" y="15240"/>
                </a:lnTo>
                <a:lnTo>
                  <a:pt x="15239" y="31242"/>
                </a:lnTo>
                <a:lnTo>
                  <a:pt x="31241" y="31242"/>
                </a:lnTo>
                <a:close/>
              </a:path>
              <a:path w="1383029" h="942975">
                <a:moveTo>
                  <a:pt x="31241" y="911352"/>
                </a:moveTo>
                <a:lnTo>
                  <a:pt x="31241" y="31242"/>
                </a:lnTo>
                <a:lnTo>
                  <a:pt x="15239" y="31242"/>
                </a:lnTo>
                <a:lnTo>
                  <a:pt x="15239" y="911352"/>
                </a:lnTo>
                <a:lnTo>
                  <a:pt x="31241" y="911352"/>
                </a:lnTo>
                <a:close/>
              </a:path>
              <a:path w="1383029" h="942975">
                <a:moveTo>
                  <a:pt x="1367027" y="911351"/>
                </a:moveTo>
                <a:lnTo>
                  <a:pt x="15239" y="911352"/>
                </a:lnTo>
                <a:lnTo>
                  <a:pt x="31241" y="927354"/>
                </a:lnTo>
                <a:lnTo>
                  <a:pt x="31241" y="942594"/>
                </a:lnTo>
                <a:lnTo>
                  <a:pt x="1351787" y="942594"/>
                </a:lnTo>
                <a:lnTo>
                  <a:pt x="1351787" y="927354"/>
                </a:lnTo>
                <a:lnTo>
                  <a:pt x="1367027" y="911351"/>
                </a:lnTo>
                <a:close/>
              </a:path>
              <a:path w="1383029" h="942975">
                <a:moveTo>
                  <a:pt x="31241" y="942594"/>
                </a:moveTo>
                <a:lnTo>
                  <a:pt x="31241" y="927354"/>
                </a:lnTo>
                <a:lnTo>
                  <a:pt x="15239" y="911352"/>
                </a:lnTo>
                <a:lnTo>
                  <a:pt x="15239" y="942594"/>
                </a:lnTo>
                <a:lnTo>
                  <a:pt x="31241" y="942594"/>
                </a:lnTo>
                <a:close/>
              </a:path>
              <a:path w="1383029" h="942975">
                <a:moveTo>
                  <a:pt x="1367027" y="31242"/>
                </a:moveTo>
                <a:lnTo>
                  <a:pt x="1351787" y="15239"/>
                </a:lnTo>
                <a:lnTo>
                  <a:pt x="1351787" y="31242"/>
                </a:lnTo>
                <a:lnTo>
                  <a:pt x="1367027" y="31242"/>
                </a:lnTo>
                <a:close/>
              </a:path>
              <a:path w="1383029" h="942975">
                <a:moveTo>
                  <a:pt x="1367027" y="911351"/>
                </a:moveTo>
                <a:lnTo>
                  <a:pt x="1367027" y="31242"/>
                </a:lnTo>
                <a:lnTo>
                  <a:pt x="1351787" y="31242"/>
                </a:lnTo>
                <a:lnTo>
                  <a:pt x="1351787" y="911351"/>
                </a:lnTo>
                <a:lnTo>
                  <a:pt x="1367027" y="911351"/>
                </a:lnTo>
                <a:close/>
              </a:path>
              <a:path w="1383029" h="942975">
                <a:moveTo>
                  <a:pt x="1367027" y="942594"/>
                </a:moveTo>
                <a:lnTo>
                  <a:pt x="1367027" y="911351"/>
                </a:lnTo>
                <a:lnTo>
                  <a:pt x="1351787" y="927354"/>
                </a:lnTo>
                <a:lnTo>
                  <a:pt x="1351787" y="942594"/>
                </a:lnTo>
                <a:lnTo>
                  <a:pt x="1367027" y="942594"/>
                </a:lnTo>
                <a:close/>
              </a:path>
            </a:pathLst>
          </a:custGeom>
          <a:solidFill>
            <a:srgbClr val="000000"/>
          </a:solidFill>
        </p:spPr>
        <p:txBody>
          <a:bodyPr wrap="square" lIns="0" tIns="0" rIns="0" bIns="0" rtlCol="0"/>
          <a:lstStyle/>
          <a:p>
            <a:endParaRPr/>
          </a:p>
        </p:txBody>
      </p:sp>
      <p:sp>
        <p:nvSpPr>
          <p:cNvPr id="23" name="object 23"/>
          <p:cNvSpPr/>
          <p:nvPr/>
        </p:nvSpPr>
        <p:spPr>
          <a:xfrm>
            <a:off x="3280410" y="1647265"/>
            <a:ext cx="1164514" cy="776568"/>
          </a:xfrm>
          <a:prstGeom prst="rect">
            <a:avLst/>
          </a:prstGeom>
          <a:blipFill>
            <a:blip r:embed="rId8" cstate="print"/>
            <a:stretch>
              <a:fillRect/>
            </a:stretch>
          </a:blipFill>
        </p:spPr>
        <p:txBody>
          <a:bodyPr wrap="square" lIns="0" tIns="0" rIns="0" bIns="0" rtlCol="0"/>
          <a:lstStyle/>
          <a:p>
            <a:endParaRPr/>
          </a:p>
        </p:txBody>
      </p:sp>
      <p:sp>
        <p:nvSpPr>
          <p:cNvPr id="24" name="object 24"/>
          <p:cNvSpPr/>
          <p:nvPr/>
        </p:nvSpPr>
        <p:spPr>
          <a:xfrm>
            <a:off x="3252171" y="1619697"/>
            <a:ext cx="1220321" cy="832597"/>
          </a:xfrm>
          <a:custGeom>
            <a:avLst/>
            <a:gdLst/>
            <a:ahLst/>
            <a:cxnLst/>
            <a:rect l="l" t="t" r="r" b="b"/>
            <a:pathLst>
              <a:path w="1383029" h="943610">
                <a:moveTo>
                  <a:pt x="1383029" y="943356"/>
                </a:moveTo>
                <a:lnTo>
                  <a:pt x="1383029" y="0"/>
                </a:lnTo>
                <a:lnTo>
                  <a:pt x="0" y="0"/>
                </a:lnTo>
                <a:lnTo>
                  <a:pt x="0" y="943356"/>
                </a:lnTo>
                <a:lnTo>
                  <a:pt x="16001" y="943356"/>
                </a:lnTo>
                <a:lnTo>
                  <a:pt x="16001" y="31242"/>
                </a:lnTo>
                <a:lnTo>
                  <a:pt x="32003" y="16002"/>
                </a:lnTo>
                <a:lnTo>
                  <a:pt x="32003" y="31242"/>
                </a:lnTo>
                <a:lnTo>
                  <a:pt x="1351788" y="31242"/>
                </a:lnTo>
                <a:lnTo>
                  <a:pt x="1351788" y="16002"/>
                </a:lnTo>
                <a:lnTo>
                  <a:pt x="1367789" y="31242"/>
                </a:lnTo>
                <a:lnTo>
                  <a:pt x="1367789" y="943356"/>
                </a:lnTo>
                <a:lnTo>
                  <a:pt x="1383029" y="943356"/>
                </a:lnTo>
                <a:close/>
              </a:path>
              <a:path w="1383029" h="943610">
                <a:moveTo>
                  <a:pt x="32003" y="31242"/>
                </a:moveTo>
                <a:lnTo>
                  <a:pt x="32003" y="16002"/>
                </a:lnTo>
                <a:lnTo>
                  <a:pt x="16001" y="31242"/>
                </a:lnTo>
                <a:lnTo>
                  <a:pt x="32003" y="31242"/>
                </a:lnTo>
                <a:close/>
              </a:path>
              <a:path w="1383029" h="943610">
                <a:moveTo>
                  <a:pt x="32003" y="911352"/>
                </a:moveTo>
                <a:lnTo>
                  <a:pt x="32003" y="31242"/>
                </a:lnTo>
                <a:lnTo>
                  <a:pt x="16001" y="31242"/>
                </a:lnTo>
                <a:lnTo>
                  <a:pt x="16001" y="911352"/>
                </a:lnTo>
                <a:lnTo>
                  <a:pt x="32003" y="911352"/>
                </a:lnTo>
                <a:close/>
              </a:path>
              <a:path w="1383029" h="943610">
                <a:moveTo>
                  <a:pt x="1367789" y="911352"/>
                </a:moveTo>
                <a:lnTo>
                  <a:pt x="16001" y="911352"/>
                </a:lnTo>
                <a:lnTo>
                  <a:pt x="32003" y="927354"/>
                </a:lnTo>
                <a:lnTo>
                  <a:pt x="32003" y="943356"/>
                </a:lnTo>
                <a:lnTo>
                  <a:pt x="1351788" y="943356"/>
                </a:lnTo>
                <a:lnTo>
                  <a:pt x="1351788" y="927354"/>
                </a:lnTo>
                <a:lnTo>
                  <a:pt x="1367789" y="911352"/>
                </a:lnTo>
                <a:close/>
              </a:path>
              <a:path w="1383029" h="943610">
                <a:moveTo>
                  <a:pt x="32003" y="943356"/>
                </a:moveTo>
                <a:lnTo>
                  <a:pt x="32003" y="927354"/>
                </a:lnTo>
                <a:lnTo>
                  <a:pt x="16001" y="911352"/>
                </a:lnTo>
                <a:lnTo>
                  <a:pt x="16001" y="943356"/>
                </a:lnTo>
                <a:lnTo>
                  <a:pt x="32003" y="943356"/>
                </a:lnTo>
                <a:close/>
              </a:path>
              <a:path w="1383029" h="943610">
                <a:moveTo>
                  <a:pt x="1367789" y="31242"/>
                </a:moveTo>
                <a:lnTo>
                  <a:pt x="1351788" y="16002"/>
                </a:lnTo>
                <a:lnTo>
                  <a:pt x="1351788" y="31242"/>
                </a:lnTo>
                <a:lnTo>
                  <a:pt x="1367789" y="31242"/>
                </a:lnTo>
                <a:close/>
              </a:path>
              <a:path w="1383029" h="943610">
                <a:moveTo>
                  <a:pt x="1367789" y="911352"/>
                </a:moveTo>
                <a:lnTo>
                  <a:pt x="1367789" y="31242"/>
                </a:lnTo>
                <a:lnTo>
                  <a:pt x="1351788" y="31242"/>
                </a:lnTo>
                <a:lnTo>
                  <a:pt x="1351788" y="911352"/>
                </a:lnTo>
                <a:lnTo>
                  <a:pt x="1367789" y="911352"/>
                </a:lnTo>
                <a:close/>
              </a:path>
              <a:path w="1383029" h="943610">
                <a:moveTo>
                  <a:pt x="1367789" y="943356"/>
                </a:moveTo>
                <a:lnTo>
                  <a:pt x="1367789" y="911352"/>
                </a:lnTo>
                <a:lnTo>
                  <a:pt x="1351788" y="927354"/>
                </a:lnTo>
                <a:lnTo>
                  <a:pt x="1351788" y="943356"/>
                </a:lnTo>
                <a:lnTo>
                  <a:pt x="1367789" y="943356"/>
                </a:lnTo>
                <a:close/>
              </a:path>
            </a:pathLst>
          </a:custGeom>
          <a:solidFill>
            <a:srgbClr val="000000"/>
          </a:solidFill>
        </p:spPr>
        <p:txBody>
          <a:bodyPr wrap="square" lIns="0" tIns="0" rIns="0" bIns="0" rtlCol="0"/>
          <a:lstStyle/>
          <a:p>
            <a:endParaRPr/>
          </a:p>
        </p:txBody>
      </p:sp>
      <p:sp>
        <p:nvSpPr>
          <p:cNvPr id="25" name="object 25"/>
          <p:cNvSpPr/>
          <p:nvPr/>
        </p:nvSpPr>
        <p:spPr>
          <a:xfrm>
            <a:off x="3280410" y="1647265"/>
            <a:ext cx="1164514" cy="776568"/>
          </a:xfrm>
          <a:prstGeom prst="rect">
            <a:avLst/>
          </a:prstGeom>
          <a:blipFill>
            <a:blip r:embed="rId8" cstate="print"/>
            <a:stretch>
              <a:fillRect/>
            </a:stretch>
          </a:blipFill>
        </p:spPr>
        <p:txBody>
          <a:bodyPr wrap="square" lIns="0" tIns="0" rIns="0" bIns="0" rtlCol="0"/>
          <a:lstStyle/>
          <a:p>
            <a:endParaRPr/>
          </a:p>
        </p:txBody>
      </p:sp>
      <p:sp>
        <p:nvSpPr>
          <p:cNvPr id="26" name="object 26"/>
          <p:cNvSpPr/>
          <p:nvPr/>
        </p:nvSpPr>
        <p:spPr>
          <a:xfrm>
            <a:off x="3252171" y="1619697"/>
            <a:ext cx="1220321" cy="832597"/>
          </a:xfrm>
          <a:custGeom>
            <a:avLst/>
            <a:gdLst/>
            <a:ahLst/>
            <a:cxnLst/>
            <a:rect l="l" t="t" r="r" b="b"/>
            <a:pathLst>
              <a:path w="1383029" h="943610">
                <a:moveTo>
                  <a:pt x="1383029" y="943356"/>
                </a:moveTo>
                <a:lnTo>
                  <a:pt x="1383029" y="0"/>
                </a:lnTo>
                <a:lnTo>
                  <a:pt x="0" y="0"/>
                </a:lnTo>
                <a:lnTo>
                  <a:pt x="0" y="943356"/>
                </a:lnTo>
                <a:lnTo>
                  <a:pt x="16001" y="943356"/>
                </a:lnTo>
                <a:lnTo>
                  <a:pt x="16001" y="31242"/>
                </a:lnTo>
                <a:lnTo>
                  <a:pt x="32003" y="16002"/>
                </a:lnTo>
                <a:lnTo>
                  <a:pt x="32003" y="31242"/>
                </a:lnTo>
                <a:lnTo>
                  <a:pt x="1351788" y="31242"/>
                </a:lnTo>
                <a:lnTo>
                  <a:pt x="1351788" y="16002"/>
                </a:lnTo>
                <a:lnTo>
                  <a:pt x="1367789" y="31242"/>
                </a:lnTo>
                <a:lnTo>
                  <a:pt x="1367789" y="943356"/>
                </a:lnTo>
                <a:lnTo>
                  <a:pt x="1383029" y="943356"/>
                </a:lnTo>
                <a:close/>
              </a:path>
              <a:path w="1383029" h="943610">
                <a:moveTo>
                  <a:pt x="32003" y="31242"/>
                </a:moveTo>
                <a:lnTo>
                  <a:pt x="32003" y="16002"/>
                </a:lnTo>
                <a:lnTo>
                  <a:pt x="16001" y="31242"/>
                </a:lnTo>
                <a:lnTo>
                  <a:pt x="32003" y="31242"/>
                </a:lnTo>
                <a:close/>
              </a:path>
              <a:path w="1383029" h="943610">
                <a:moveTo>
                  <a:pt x="32003" y="911352"/>
                </a:moveTo>
                <a:lnTo>
                  <a:pt x="32003" y="31242"/>
                </a:lnTo>
                <a:lnTo>
                  <a:pt x="16001" y="31242"/>
                </a:lnTo>
                <a:lnTo>
                  <a:pt x="16001" y="911352"/>
                </a:lnTo>
                <a:lnTo>
                  <a:pt x="32003" y="911352"/>
                </a:lnTo>
                <a:close/>
              </a:path>
              <a:path w="1383029" h="943610">
                <a:moveTo>
                  <a:pt x="1367789" y="911352"/>
                </a:moveTo>
                <a:lnTo>
                  <a:pt x="16001" y="911352"/>
                </a:lnTo>
                <a:lnTo>
                  <a:pt x="32003" y="927354"/>
                </a:lnTo>
                <a:lnTo>
                  <a:pt x="32003" y="943356"/>
                </a:lnTo>
                <a:lnTo>
                  <a:pt x="1351788" y="943356"/>
                </a:lnTo>
                <a:lnTo>
                  <a:pt x="1351788" y="927354"/>
                </a:lnTo>
                <a:lnTo>
                  <a:pt x="1367789" y="911352"/>
                </a:lnTo>
                <a:close/>
              </a:path>
              <a:path w="1383029" h="943610">
                <a:moveTo>
                  <a:pt x="32003" y="943356"/>
                </a:moveTo>
                <a:lnTo>
                  <a:pt x="32003" y="927354"/>
                </a:lnTo>
                <a:lnTo>
                  <a:pt x="16001" y="911352"/>
                </a:lnTo>
                <a:lnTo>
                  <a:pt x="16001" y="943356"/>
                </a:lnTo>
                <a:lnTo>
                  <a:pt x="32003" y="943356"/>
                </a:lnTo>
                <a:close/>
              </a:path>
              <a:path w="1383029" h="943610">
                <a:moveTo>
                  <a:pt x="1367789" y="31242"/>
                </a:moveTo>
                <a:lnTo>
                  <a:pt x="1351788" y="16002"/>
                </a:lnTo>
                <a:lnTo>
                  <a:pt x="1351788" y="31242"/>
                </a:lnTo>
                <a:lnTo>
                  <a:pt x="1367789" y="31242"/>
                </a:lnTo>
                <a:close/>
              </a:path>
              <a:path w="1383029" h="943610">
                <a:moveTo>
                  <a:pt x="1367789" y="911352"/>
                </a:moveTo>
                <a:lnTo>
                  <a:pt x="1367789" y="31242"/>
                </a:lnTo>
                <a:lnTo>
                  <a:pt x="1351788" y="31242"/>
                </a:lnTo>
                <a:lnTo>
                  <a:pt x="1351788" y="911352"/>
                </a:lnTo>
                <a:lnTo>
                  <a:pt x="1367789" y="911352"/>
                </a:lnTo>
                <a:close/>
              </a:path>
              <a:path w="1383029" h="943610">
                <a:moveTo>
                  <a:pt x="1367789" y="943356"/>
                </a:moveTo>
                <a:lnTo>
                  <a:pt x="1367789" y="911352"/>
                </a:lnTo>
                <a:lnTo>
                  <a:pt x="1351788" y="927354"/>
                </a:lnTo>
                <a:lnTo>
                  <a:pt x="1351788" y="943356"/>
                </a:lnTo>
                <a:lnTo>
                  <a:pt x="1367789" y="943356"/>
                </a:lnTo>
                <a:close/>
              </a:path>
            </a:pathLst>
          </a:custGeom>
          <a:solidFill>
            <a:srgbClr val="000000"/>
          </a:solidFill>
        </p:spPr>
        <p:txBody>
          <a:bodyPr wrap="square" lIns="0" tIns="0" rIns="0" bIns="0" rtlCol="0"/>
          <a:lstStyle/>
          <a:p>
            <a:endParaRPr/>
          </a:p>
        </p:txBody>
      </p:sp>
      <p:sp>
        <p:nvSpPr>
          <p:cNvPr id="28" name="object 28"/>
          <p:cNvSpPr/>
          <p:nvPr/>
        </p:nvSpPr>
        <p:spPr>
          <a:xfrm>
            <a:off x="477371" y="3441774"/>
            <a:ext cx="1164514" cy="776568"/>
          </a:xfrm>
          <a:prstGeom prst="rect">
            <a:avLst/>
          </a:prstGeom>
          <a:blipFill>
            <a:blip r:embed="rId9" cstate="print"/>
            <a:stretch>
              <a:fillRect/>
            </a:stretch>
          </a:blipFill>
        </p:spPr>
        <p:txBody>
          <a:bodyPr wrap="square" lIns="0" tIns="0" rIns="0" bIns="0" rtlCol="0"/>
          <a:lstStyle/>
          <a:p>
            <a:endParaRPr/>
          </a:p>
        </p:txBody>
      </p:sp>
      <p:sp>
        <p:nvSpPr>
          <p:cNvPr id="29" name="object 29"/>
          <p:cNvSpPr/>
          <p:nvPr/>
        </p:nvSpPr>
        <p:spPr>
          <a:xfrm>
            <a:off x="449803" y="3414208"/>
            <a:ext cx="1220321" cy="832037"/>
          </a:xfrm>
          <a:custGeom>
            <a:avLst/>
            <a:gdLst/>
            <a:ahLst/>
            <a:cxnLst/>
            <a:rect l="l" t="t" r="r" b="b"/>
            <a:pathLst>
              <a:path w="1383030" h="942975">
                <a:moveTo>
                  <a:pt x="1383030" y="942594"/>
                </a:moveTo>
                <a:lnTo>
                  <a:pt x="1383030" y="0"/>
                </a:lnTo>
                <a:lnTo>
                  <a:pt x="0" y="0"/>
                </a:lnTo>
                <a:lnTo>
                  <a:pt x="0" y="942594"/>
                </a:lnTo>
                <a:lnTo>
                  <a:pt x="15240" y="942594"/>
                </a:lnTo>
                <a:lnTo>
                  <a:pt x="15239" y="31242"/>
                </a:lnTo>
                <a:lnTo>
                  <a:pt x="31242" y="15240"/>
                </a:lnTo>
                <a:lnTo>
                  <a:pt x="31242" y="31242"/>
                </a:lnTo>
                <a:lnTo>
                  <a:pt x="1351026" y="31242"/>
                </a:lnTo>
                <a:lnTo>
                  <a:pt x="1351026" y="15240"/>
                </a:lnTo>
                <a:lnTo>
                  <a:pt x="1367028" y="31242"/>
                </a:lnTo>
                <a:lnTo>
                  <a:pt x="1367028" y="942594"/>
                </a:lnTo>
                <a:lnTo>
                  <a:pt x="1383030" y="942594"/>
                </a:lnTo>
                <a:close/>
              </a:path>
              <a:path w="1383030" h="942975">
                <a:moveTo>
                  <a:pt x="31242" y="31242"/>
                </a:moveTo>
                <a:lnTo>
                  <a:pt x="31242" y="15240"/>
                </a:lnTo>
                <a:lnTo>
                  <a:pt x="15239" y="31242"/>
                </a:lnTo>
                <a:lnTo>
                  <a:pt x="31242" y="31242"/>
                </a:lnTo>
                <a:close/>
              </a:path>
              <a:path w="1383030" h="942975">
                <a:moveTo>
                  <a:pt x="31242" y="911352"/>
                </a:moveTo>
                <a:lnTo>
                  <a:pt x="31242" y="31242"/>
                </a:lnTo>
                <a:lnTo>
                  <a:pt x="15239" y="31242"/>
                </a:lnTo>
                <a:lnTo>
                  <a:pt x="15240" y="911352"/>
                </a:lnTo>
                <a:lnTo>
                  <a:pt x="31242" y="911352"/>
                </a:lnTo>
                <a:close/>
              </a:path>
              <a:path w="1383030" h="942975">
                <a:moveTo>
                  <a:pt x="1367028" y="911352"/>
                </a:moveTo>
                <a:lnTo>
                  <a:pt x="15240" y="911352"/>
                </a:lnTo>
                <a:lnTo>
                  <a:pt x="31242" y="926592"/>
                </a:lnTo>
                <a:lnTo>
                  <a:pt x="31242" y="942594"/>
                </a:lnTo>
                <a:lnTo>
                  <a:pt x="1351026" y="942594"/>
                </a:lnTo>
                <a:lnTo>
                  <a:pt x="1351026" y="926592"/>
                </a:lnTo>
                <a:lnTo>
                  <a:pt x="1367028" y="911352"/>
                </a:lnTo>
                <a:close/>
              </a:path>
              <a:path w="1383030" h="942975">
                <a:moveTo>
                  <a:pt x="31242" y="942594"/>
                </a:moveTo>
                <a:lnTo>
                  <a:pt x="31242" y="926592"/>
                </a:lnTo>
                <a:lnTo>
                  <a:pt x="15240" y="911352"/>
                </a:lnTo>
                <a:lnTo>
                  <a:pt x="15240" y="942594"/>
                </a:lnTo>
                <a:lnTo>
                  <a:pt x="31242" y="942594"/>
                </a:lnTo>
                <a:close/>
              </a:path>
              <a:path w="1383030" h="942975">
                <a:moveTo>
                  <a:pt x="1367028" y="31242"/>
                </a:moveTo>
                <a:lnTo>
                  <a:pt x="1351026" y="15240"/>
                </a:lnTo>
                <a:lnTo>
                  <a:pt x="1351026" y="31242"/>
                </a:lnTo>
                <a:lnTo>
                  <a:pt x="1367028" y="31242"/>
                </a:lnTo>
                <a:close/>
              </a:path>
              <a:path w="1383030" h="942975">
                <a:moveTo>
                  <a:pt x="1367028" y="911352"/>
                </a:moveTo>
                <a:lnTo>
                  <a:pt x="1367028" y="31242"/>
                </a:lnTo>
                <a:lnTo>
                  <a:pt x="1351026" y="31242"/>
                </a:lnTo>
                <a:lnTo>
                  <a:pt x="1351026" y="911352"/>
                </a:lnTo>
                <a:lnTo>
                  <a:pt x="1367028" y="911352"/>
                </a:lnTo>
                <a:close/>
              </a:path>
              <a:path w="1383030" h="942975">
                <a:moveTo>
                  <a:pt x="1367028" y="942594"/>
                </a:moveTo>
                <a:lnTo>
                  <a:pt x="1367028" y="911352"/>
                </a:lnTo>
                <a:lnTo>
                  <a:pt x="1351026" y="926592"/>
                </a:lnTo>
                <a:lnTo>
                  <a:pt x="1351026" y="942594"/>
                </a:lnTo>
                <a:lnTo>
                  <a:pt x="1367028" y="942594"/>
                </a:lnTo>
                <a:close/>
              </a:path>
            </a:pathLst>
          </a:custGeom>
          <a:solidFill>
            <a:srgbClr val="000000"/>
          </a:solidFill>
        </p:spPr>
        <p:txBody>
          <a:bodyPr wrap="square" lIns="0" tIns="0" rIns="0" bIns="0" rtlCol="0"/>
          <a:lstStyle/>
          <a:p>
            <a:endParaRPr/>
          </a:p>
        </p:txBody>
      </p:sp>
      <p:sp>
        <p:nvSpPr>
          <p:cNvPr id="30" name="object 30"/>
          <p:cNvSpPr/>
          <p:nvPr/>
        </p:nvSpPr>
        <p:spPr>
          <a:xfrm>
            <a:off x="477371" y="3441774"/>
            <a:ext cx="1164514" cy="776568"/>
          </a:xfrm>
          <a:prstGeom prst="rect">
            <a:avLst/>
          </a:prstGeom>
          <a:blipFill>
            <a:blip r:embed="rId9" cstate="print"/>
            <a:stretch>
              <a:fillRect/>
            </a:stretch>
          </a:blipFill>
        </p:spPr>
        <p:txBody>
          <a:bodyPr wrap="square" lIns="0" tIns="0" rIns="0" bIns="0" rtlCol="0"/>
          <a:lstStyle/>
          <a:p>
            <a:endParaRPr/>
          </a:p>
        </p:txBody>
      </p:sp>
      <p:sp>
        <p:nvSpPr>
          <p:cNvPr id="31" name="object 31"/>
          <p:cNvSpPr/>
          <p:nvPr/>
        </p:nvSpPr>
        <p:spPr>
          <a:xfrm>
            <a:off x="449803" y="3414208"/>
            <a:ext cx="1220321" cy="832037"/>
          </a:xfrm>
          <a:custGeom>
            <a:avLst/>
            <a:gdLst/>
            <a:ahLst/>
            <a:cxnLst/>
            <a:rect l="l" t="t" r="r" b="b"/>
            <a:pathLst>
              <a:path w="1383030" h="942975">
                <a:moveTo>
                  <a:pt x="1383030" y="942594"/>
                </a:moveTo>
                <a:lnTo>
                  <a:pt x="1383030" y="0"/>
                </a:lnTo>
                <a:lnTo>
                  <a:pt x="0" y="0"/>
                </a:lnTo>
                <a:lnTo>
                  <a:pt x="0" y="942594"/>
                </a:lnTo>
                <a:lnTo>
                  <a:pt x="15240" y="942594"/>
                </a:lnTo>
                <a:lnTo>
                  <a:pt x="15239" y="31242"/>
                </a:lnTo>
                <a:lnTo>
                  <a:pt x="31242" y="15240"/>
                </a:lnTo>
                <a:lnTo>
                  <a:pt x="31242" y="31242"/>
                </a:lnTo>
                <a:lnTo>
                  <a:pt x="1351026" y="31242"/>
                </a:lnTo>
                <a:lnTo>
                  <a:pt x="1351026" y="15240"/>
                </a:lnTo>
                <a:lnTo>
                  <a:pt x="1367028" y="31242"/>
                </a:lnTo>
                <a:lnTo>
                  <a:pt x="1367028" y="942594"/>
                </a:lnTo>
                <a:lnTo>
                  <a:pt x="1383030" y="942594"/>
                </a:lnTo>
                <a:close/>
              </a:path>
              <a:path w="1383030" h="942975">
                <a:moveTo>
                  <a:pt x="31242" y="31242"/>
                </a:moveTo>
                <a:lnTo>
                  <a:pt x="31242" y="15240"/>
                </a:lnTo>
                <a:lnTo>
                  <a:pt x="15239" y="31242"/>
                </a:lnTo>
                <a:lnTo>
                  <a:pt x="31242" y="31242"/>
                </a:lnTo>
                <a:close/>
              </a:path>
              <a:path w="1383030" h="942975">
                <a:moveTo>
                  <a:pt x="31242" y="911352"/>
                </a:moveTo>
                <a:lnTo>
                  <a:pt x="31242" y="31242"/>
                </a:lnTo>
                <a:lnTo>
                  <a:pt x="15239" y="31242"/>
                </a:lnTo>
                <a:lnTo>
                  <a:pt x="15240" y="911352"/>
                </a:lnTo>
                <a:lnTo>
                  <a:pt x="31242" y="911352"/>
                </a:lnTo>
                <a:close/>
              </a:path>
              <a:path w="1383030" h="942975">
                <a:moveTo>
                  <a:pt x="1367028" y="911352"/>
                </a:moveTo>
                <a:lnTo>
                  <a:pt x="15240" y="911352"/>
                </a:lnTo>
                <a:lnTo>
                  <a:pt x="31242" y="926592"/>
                </a:lnTo>
                <a:lnTo>
                  <a:pt x="31242" y="942594"/>
                </a:lnTo>
                <a:lnTo>
                  <a:pt x="1351026" y="942594"/>
                </a:lnTo>
                <a:lnTo>
                  <a:pt x="1351026" y="926592"/>
                </a:lnTo>
                <a:lnTo>
                  <a:pt x="1367028" y="911352"/>
                </a:lnTo>
                <a:close/>
              </a:path>
              <a:path w="1383030" h="942975">
                <a:moveTo>
                  <a:pt x="31242" y="942594"/>
                </a:moveTo>
                <a:lnTo>
                  <a:pt x="31242" y="926592"/>
                </a:lnTo>
                <a:lnTo>
                  <a:pt x="15240" y="911352"/>
                </a:lnTo>
                <a:lnTo>
                  <a:pt x="15240" y="942594"/>
                </a:lnTo>
                <a:lnTo>
                  <a:pt x="31242" y="942594"/>
                </a:lnTo>
                <a:close/>
              </a:path>
              <a:path w="1383030" h="942975">
                <a:moveTo>
                  <a:pt x="1367028" y="31242"/>
                </a:moveTo>
                <a:lnTo>
                  <a:pt x="1351026" y="15240"/>
                </a:lnTo>
                <a:lnTo>
                  <a:pt x="1351026" y="31242"/>
                </a:lnTo>
                <a:lnTo>
                  <a:pt x="1367028" y="31242"/>
                </a:lnTo>
                <a:close/>
              </a:path>
              <a:path w="1383030" h="942975">
                <a:moveTo>
                  <a:pt x="1367028" y="911352"/>
                </a:moveTo>
                <a:lnTo>
                  <a:pt x="1367028" y="31242"/>
                </a:lnTo>
                <a:lnTo>
                  <a:pt x="1351026" y="31242"/>
                </a:lnTo>
                <a:lnTo>
                  <a:pt x="1351026" y="911352"/>
                </a:lnTo>
                <a:lnTo>
                  <a:pt x="1367028" y="911352"/>
                </a:lnTo>
                <a:close/>
              </a:path>
              <a:path w="1383030" h="942975">
                <a:moveTo>
                  <a:pt x="1367028" y="942594"/>
                </a:moveTo>
                <a:lnTo>
                  <a:pt x="1367028" y="911352"/>
                </a:lnTo>
                <a:lnTo>
                  <a:pt x="1351026" y="926592"/>
                </a:lnTo>
                <a:lnTo>
                  <a:pt x="1351026" y="942594"/>
                </a:lnTo>
                <a:lnTo>
                  <a:pt x="1367028" y="942594"/>
                </a:lnTo>
                <a:close/>
              </a:path>
            </a:pathLst>
          </a:custGeom>
          <a:solidFill>
            <a:srgbClr val="000000"/>
          </a:solidFill>
        </p:spPr>
        <p:txBody>
          <a:bodyPr wrap="square" lIns="0" tIns="0" rIns="0" bIns="0" rtlCol="0"/>
          <a:lstStyle/>
          <a:p>
            <a:endParaRPr/>
          </a:p>
        </p:txBody>
      </p:sp>
      <p:sp>
        <p:nvSpPr>
          <p:cNvPr id="32" name="object 32"/>
          <p:cNvSpPr/>
          <p:nvPr/>
        </p:nvSpPr>
        <p:spPr>
          <a:xfrm>
            <a:off x="1873848" y="3443792"/>
            <a:ext cx="1161826" cy="776568"/>
          </a:xfrm>
          <a:prstGeom prst="rect">
            <a:avLst/>
          </a:prstGeom>
          <a:blipFill>
            <a:blip r:embed="rId10" cstate="print"/>
            <a:stretch>
              <a:fillRect/>
            </a:stretch>
          </a:blipFill>
        </p:spPr>
        <p:txBody>
          <a:bodyPr wrap="square" lIns="0" tIns="0" rIns="0" bIns="0" rtlCol="0"/>
          <a:lstStyle/>
          <a:p>
            <a:endParaRPr/>
          </a:p>
        </p:txBody>
      </p:sp>
      <p:sp>
        <p:nvSpPr>
          <p:cNvPr id="33" name="object 33"/>
          <p:cNvSpPr/>
          <p:nvPr/>
        </p:nvSpPr>
        <p:spPr>
          <a:xfrm>
            <a:off x="1846280" y="3416225"/>
            <a:ext cx="1216959" cy="832037"/>
          </a:xfrm>
          <a:custGeom>
            <a:avLst/>
            <a:gdLst/>
            <a:ahLst/>
            <a:cxnLst/>
            <a:rect l="l" t="t" r="r" b="b"/>
            <a:pathLst>
              <a:path w="1379220" h="942975">
                <a:moveTo>
                  <a:pt x="1379220" y="942593"/>
                </a:moveTo>
                <a:lnTo>
                  <a:pt x="1379220" y="0"/>
                </a:lnTo>
                <a:lnTo>
                  <a:pt x="0" y="0"/>
                </a:lnTo>
                <a:lnTo>
                  <a:pt x="0" y="942593"/>
                </a:lnTo>
                <a:lnTo>
                  <a:pt x="15239" y="942593"/>
                </a:lnTo>
                <a:lnTo>
                  <a:pt x="15240" y="31241"/>
                </a:lnTo>
                <a:lnTo>
                  <a:pt x="31242" y="15239"/>
                </a:lnTo>
                <a:lnTo>
                  <a:pt x="31242" y="31241"/>
                </a:lnTo>
                <a:lnTo>
                  <a:pt x="1347977" y="31241"/>
                </a:lnTo>
                <a:lnTo>
                  <a:pt x="1347977" y="15239"/>
                </a:lnTo>
                <a:lnTo>
                  <a:pt x="1363218" y="31241"/>
                </a:lnTo>
                <a:lnTo>
                  <a:pt x="1363218" y="942593"/>
                </a:lnTo>
                <a:lnTo>
                  <a:pt x="1379220" y="942593"/>
                </a:lnTo>
                <a:close/>
              </a:path>
              <a:path w="1379220" h="942975">
                <a:moveTo>
                  <a:pt x="31242" y="31241"/>
                </a:moveTo>
                <a:lnTo>
                  <a:pt x="31242" y="15239"/>
                </a:lnTo>
                <a:lnTo>
                  <a:pt x="15240" y="31241"/>
                </a:lnTo>
                <a:lnTo>
                  <a:pt x="31242" y="31241"/>
                </a:lnTo>
                <a:close/>
              </a:path>
              <a:path w="1379220" h="942975">
                <a:moveTo>
                  <a:pt x="31242" y="911351"/>
                </a:moveTo>
                <a:lnTo>
                  <a:pt x="31242" y="31241"/>
                </a:lnTo>
                <a:lnTo>
                  <a:pt x="15240" y="31241"/>
                </a:lnTo>
                <a:lnTo>
                  <a:pt x="15240" y="911351"/>
                </a:lnTo>
                <a:lnTo>
                  <a:pt x="31242" y="911351"/>
                </a:lnTo>
                <a:close/>
              </a:path>
              <a:path w="1379220" h="942975">
                <a:moveTo>
                  <a:pt x="1363218" y="911351"/>
                </a:moveTo>
                <a:lnTo>
                  <a:pt x="15240" y="911351"/>
                </a:lnTo>
                <a:lnTo>
                  <a:pt x="31242" y="927353"/>
                </a:lnTo>
                <a:lnTo>
                  <a:pt x="31242" y="942593"/>
                </a:lnTo>
                <a:lnTo>
                  <a:pt x="1347977" y="942593"/>
                </a:lnTo>
                <a:lnTo>
                  <a:pt x="1347977" y="927353"/>
                </a:lnTo>
                <a:lnTo>
                  <a:pt x="1363218" y="911351"/>
                </a:lnTo>
                <a:close/>
              </a:path>
              <a:path w="1379220" h="942975">
                <a:moveTo>
                  <a:pt x="31242" y="942593"/>
                </a:moveTo>
                <a:lnTo>
                  <a:pt x="31242" y="927353"/>
                </a:lnTo>
                <a:lnTo>
                  <a:pt x="15240" y="911351"/>
                </a:lnTo>
                <a:lnTo>
                  <a:pt x="15239" y="942593"/>
                </a:lnTo>
                <a:lnTo>
                  <a:pt x="31242" y="942593"/>
                </a:lnTo>
                <a:close/>
              </a:path>
              <a:path w="1379220" h="942975">
                <a:moveTo>
                  <a:pt x="1363218" y="31241"/>
                </a:moveTo>
                <a:lnTo>
                  <a:pt x="1347977" y="15239"/>
                </a:lnTo>
                <a:lnTo>
                  <a:pt x="1347977" y="31241"/>
                </a:lnTo>
                <a:lnTo>
                  <a:pt x="1363218" y="31241"/>
                </a:lnTo>
                <a:close/>
              </a:path>
              <a:path w="1379220" h="942975">
                <a:moveTo>
                  <a:pt x="1363218" y="911351"/>
                </a:moveTo>
                <a:lnTo>
                  <a:pt x="1363218" y="31241"/>
                </a:lnTo>
                <a:lnTo>
                  <a:pt x="1347977" y="31241"/>
                </a:lnTo>
                <a:lnTo>
                  <a:pt x="1347977" y="911351"/>
                </a:lnTo>
                <a:lnTo>
                  <a:pt x="1363218" y="911351"/>
                </a:lnTo>
                <a:close/>
              </a:path>
              <a:path w="1379220" h="942975">
                <a:moveTo>
                  <a:pt x="1363218" y="942593"/>
                </a:moveTo>
                <a:lnTo>
                  <a:pt x="1363218" y="911351"/>
                </a:lnTo>
                <a:lnTo>
                  <a:pt x="1347977" y="927353"/>
                </a:lnTo>
                <a:lnTo>
                  <a:pt x="1347977" y="942593"/>
                </a:lnTo>
                <a:lnTo>
                  <a:pt x="1363218" y="942593"/>
                </a:lnTo>
                <a:close/>
              </a:path>
            </a:pathLst>
          </a:custGeom>
          <a:solidFill>
            <a:srgbClr val="000000"/>
          </a:solidFill>
        </p:spPr>
        <p:txBody>
          <a:bodyPr wrap="square" lIns="0" tIns="0" rIns="0" bIns="0" rtlCol="0"/>
          <a:lstStyle/>
          <a:p>
            <a:endParaRPr/>
          </a:p>
        </p:txBody>
      </p:sp>
      <p:sp>
        <p:nvSpPr>
          <p:cNvPr id="34" name="object 34"/>
          <p:cNvSpPr/>
          <p:nvPr/>
        </p:nvSpPr>
        <p:spPr>
          <a:xfrm>
            <a:off x="1873848" y="3443792"/>
            <a:ext cx="1161826" cy="776568"/>
          </a:xfrm>
          <a:prstGeom prst="rect">
            <a:avLst/>
          </a:prstGeom>
          <a:blipFill>
            <a:blip r:embed="rId10" cstate="print"/>
            <a:stretch>
              <a:fillRect/>
            </a:stretch>
          </a:blipFill>
        </p:spPr>
        <p:txBody>
          <a:bodyPr wrap="square" lIns="0" tIns="0" rIns="0" bIns="0" rtlCol="0"/>
          <a:lstStyle/>
          <a:p>
            <a:endParaRPr/>
          </a:p>
        </p:txBody>
      </p:sp>
      <p:sp>
        <p:nvSpPr>
          <p:cNvPr id="35" name="object 35"/>
          <p:cNvSpPr/>
          <p:nvPr/>
        </p:nvSpPr>
        <p:spPr>
          <a:xfrm>
            <a:off x="1846280" y="3416225"/>
            <a:ext cx="1216959" cy="832037"/>
          </a:xfrm>
          <a:custGeom>
            <a:avLst/>
            <a:gdLst/>
            <a:ahLst/>
            <a:cxnLst/>
            <a:rect l="l" t="t" r="r" b="b"/>
            <a:pathLst>
              <a:path w="1379220" h="942975">
                <a:moveTo>
                  <a:pt x="1379220" y="942593"/>
                </a:moveTo>
                <a:lnTo>
                  <a:pt x="1379220" y="0"/>
                </a:lnTo>
                <a:lnTo>
                  <a:pt x="0" y="0"/>
                </a:lnTo>
                <a:lnTo>
                  <a:pt x="0" y="942593"/>
                </a:lnTo>
                <a:lnTo>
                  <a:pt x="15239" y="942593"/>
                </a:lnTo>
                <a:lnTo>
                  <a:pt x="15240" y="31241"/>
                </a:lnTo>
                <a:lnTo>
                  <a:pt x="31242" y="15239"/>
                </a:lnTo>
                <a:lnTo>
                  <a:pt x="31242" y="31241"/>
                </a:lnTo>
                <a:lnTo>
                  <a:pt x="1347977" y="31241"/>
                </a:lnTo>
                <a:lnTo>
                  <a:pt x="1347977" y="15239"/>
                </a:lnTo>
                <a:lnTo>
                  <a:pt x="1363218" y="31241"/>
                </a:lnTo>
                <a:lnTo>
                  <a:pt x="1363218" y="942593"/>
                </a:lnTo>
                <a:lnTo>
                  <a:pt x="1379220" y="942593"/>
                </a:lnTo>
                <a:close/>
              </a:path>
              <a:path w="1379220" h="942975">
                <a:moveTo>
                  <a:pt x="31242" y="31241"/>
                </a:moveTo>
                <a:lnTo>
                  <a:pt x="31242" y="15239"/>
                </a:lnTo>
                <a:lnTo>
                  <a:pt x="15240" y="31241"/>
                </a:lnTo>
                <a:lnTo>
                  <a:pt x="31242" y="31241"/>
                </a:lnTo>
                <a:close/>
              </a:path>
              <a:path w="1379220" h="942975">
                <a:moveTo>
                  <a:pt x="31242" y="911351"/>
                </a:moveTo>
                <a:lnTo>
                  <a:pt x="31242" y="31241"/>
                </a:lnTo>
                <a:lnTo>
                  <a:pt x="15240" y="31241"/>
                </a:lnTo>
                <a:lnTo>
                  <a:pt x="15240" y="911351"/>
                </a:lnTo>
                <a:lnTo>
                  <a:pt x="31242" y="911351"/>
                </a:lnTo>
                <a:close/>
              </a:path>
              <a:path w="1379220" h="942975">
                <a:moveTo>
                  <a:pt x="1363218" y="911351"/>
                </a:moveTo>
                <a:lnTo>
                  <a:pt x="15240" y="911351"/>
                </a:lnTo>
                <a:lnTo>
                  <a:pt x="31242" y="927353"/>
                </a:lnTo>
                <a:lnTo>
                  <a:pt x="31242" y="942593"/>
                </a:lnTo>
                <a:lnTo>
                  <a:pt x="1347977" y="942593"/>
                </a:lnTo>
                <a:lnTo>
                  <a:pt x="1347977" y="927353"/>
                </a:lnTo>
                <a:lnTo>
                  <a:pt x="1363218" y="911351"/>
                </a:lnTo>
                <a:close/>
              </a:path>
              <a:path w="1379220" h="942975">
                <a:moveTo>
                  <a:pt x="31242" y="942593"/>
                </a:moveTo>
                <a:lnTo>
                  <a:pt x="31242" y="927353"/>
                </a:lnTo>
                <a:lnTo>
                  <a:pt x="15240" y="911351"/>
                </a:lnTo>
                <a:lnTo>
                  <a:pt x="15239" y="942593"/>
                </a:lnTo>
                <a:lnTo>
                  <a:pt x="31242" y="942593"/>
                </a:lnTo>
                <a:close/>
              </a:path>
              <a:path w="1379220" h="942975">
                <a:moveTo>
                  <a:pt x="1363218" y="31241"/>
                </a:moveTo>
                <a:lnTo>
                  <a:pt x="1347977" y="15239"/>
                </a:lnTo>
                <a:lnTo>
                  <a:pt x="1347977" y="31241"/>
                </a:lnTo>
                <a:lnTo>
                  <a:pt x="1363218" y="31241"/>
                </a:lnTo>
                <a:close/>
              </a:path>
              <a:path w="1379220" h="942975">
                <a:moveTo>
                  <a:pt x="1363218" y="911351"/>
                </a:moveTo>
                <a:lnTo>
                  <a:pt x="1363218" y="31241"/>
                </a:lnTo>
                <a:lnTo>
                  <a:pt x="1347977" y="31241"/>
                </a:lnTo>
                <a:lnTo>
                  <a:pt x="1347977" y="911351"/>
                </a:lnTo>
                <a:lnTo>
                  <a:pt x="1363218" y="911351"/>
                </a:lnTo>
                <a:close/>
              </a:path>
              <a:path w="1379220" h="942975">
                <a:moveTo>
                  <a:pt x="1363218" y="942593"/>
                </a:moveTo>
                <a:lnTo>
                  <a:pt x="1363218" y="911351"/>
                </a:lnTo>
                <a:lnTo>
                  <a:pt x="1347977" y="927353"/>
                </a:lnTo>
                <a:lnTo>
                  <a:pt x="1347977" y="942593"/>
                </a:lnTo>
                <a:lnTo>
                  <a:pt x="1363218" y="942593"/>
                </a:lnTo>
                <a:close/>
              </a:path>
            </a:pathLst>
          </a:custGeom>
          <a:solidFill>
            <a:srgbClr val="000000"/>
          </a:solidFill>
        </p:spPr>
        <p:txBody>
          <a:bodyPr wrap="square" lIns="0" tIns="0" rIns="0" bIns="0" rtlCol="0"/>
          <a:lstStyle/>
          <a:p>
            <a:endParaRPr/>
          </a:p>
        </p:txBody>
      </p:sp>
      <p:sp>
        <p:nvSpPr>
          <p:cNvPr id="36" name="object 36"/>
          <p:cNvSpPr/>
          <p:nvPr/>
        </p:nvSpPr>
        <p:spPr>
          <a:xfrm>
            <a:off x="3286461" y="3443792"/>
            <a:ext cx="1168549" cy="778585"/>
          </a:xfrm>
          <a:prstGeom prst="rect">
            <a:avLst/>
          </a:prstGeom>
          <a:blipFill>
            <a:blip r:embed="rId11" cstate="print"/>
            <a:stretch>
              <a:fillRect/>
            </a:stretch>
          </a:blipFill>
        </p:spPr>
        <p:txBody>
          <a:bodyPr wrap="square" lIns="0" tIns="0" rIns="0" bIns="0" rtlCol="0"/>
          <a:lstStyle/>
          <a:p>
            <a:endParaRPr/>
          </a:p>
        </p:txBody>
      </p:sp>
      <p:sp>
        <p:nvSpPr>
          <p:cNvPr id="37" name="object 37"/>
          <p:cNvSpPr/>
          <p:nvPr/>
        </p:nvSpPr>
        <p:spPr>
          <a:xfrm>
            <a:off x="3258895" y="3416225"/>
            <a:ext cx="1223682" cy="834838"/>
          </a:xfrm>
          <a:custGeom>
            <a:avLst/>
            <a:gdLst/>
            <a:ahLst/>
            <a:cxnLst/>
            <a:rect l="l" t="t" r="r" b="b"/>
            <a:pathLst>
              <a:path w="1386839" h="946150">
                <a:moveTo>
                  <a:pt x="1386839" y="945641"/>
                </a:moveTo>
                <a:lnTo>
                  <a:pt x="1386839" y="0"/>
                </a:lnTo>
                <a:lnTo>
                  <a:pt x="0" y="0"/>
                </a:lnTo>
                <a:lnTo>
                  <a:pt x="0" y="945641"/>
                </a:lnTo>
                <a:lnTo>
                  <a:pt x="16001" y="945641"/>
                </a:lnTo>
                <a:lnTo>
                  <a:pt x="16001" y="31241"/>
                </a:lnTo>
                <a:lnTo>
                  <a:pt x="31241" y="15239"/>
                </a:lnTo>
                <a:lnTo>
                  <a:pt x="31241" y="31241"/>
                </a:lnTo>
                <a:lnTo>
                  <a:pt x="1355598" y="31241"/>
                </a:lnTo>
                <a:lnTo>
                  <a:pt x="1355598" y="15239"/>
                </a:lnTo>
                <a:lnTo>
                  <a:pt x="1370838" y="31241"/>
                </a:lnTo>
                <a:lnTo>
                  <a:pt x="1370838" y="945641"/>
                </a:lnTo>
                <a:lnTo>
                  <a:pt x="1386839" y="945641"/>
                </a:lnTo>
                <a:close/>
              </a:path>
              <a:path w="1386839" h="946150">
                <a:moveTo>
                  <a:pt x="31241" y="31241"/>
                </a:moveTo>
                <a:lnTo>
                  <a:pt x="31241" y="15239"/>
                </a:lnTo>
                <a:lnTo>
                  <a:pt x="16001" y="31241"/>
                </a:lnTo>
                <a:lnTo>
                  <a:pt x="31241" y="31241"/>
                </a:lnTo>
                <a:close/>
              </a:path>
              <a:path w="1386839" h="946150">
                <a:moveTo>
                  <a:pt x="31241" y="913638"/>
                </a:moveTo>
                <a:lnTo>
                  <a:pt x="31241" y="31241"/>
                </a:lnTo>
                <a:lnTo>
                  <a:pt x="16001" y="31241"/>
                </a:lnTo>
                <a:lnTo>
                  <a:pt x="16001" y="913638"/>
                </a:lnTo>
                <a:lnTo>
                  <a:pt x="31241" y="913638"/>
                </a:lnTo>
                <a:close/>
              </a:path>
              <a:path w="1386839" h="946150">
                <a:moveTo>
                  <a:pt x="1370838" y="913638"/>
                </a:moveTo>
                <a:lnTo>
                  <a:pt x="16001" y="913638"/>
                </a:lnTo>
                <a:lnTo>
                  <a:pt x="31241" y="929639"/>
                </a:lnTo>
                <a:lnTo>
                  <a:pt x="31241" y="945641"/>
                </a:lnTo>
                <a:lnTo>
                  <a:pt x="1355598" y="945641"/>
                </a:lnTo>
                <a:lnTo>
                  <a:pt x="1355598" y="929639"/>
                </a:lnTo>
                <a:lnTo>
                  <a:pt x="1370838" y="913638"/>
                </a:lnTo>
                <a:close/>
              </a:path>
              <a:path w="1386839" h="946150">
                <a:moveTo>
                  <a:pt x="31241" y="945641"/>
                </a:moveTo>
                <a:lnTo>
                  <a:pt x="31241" y="929639"/>
                </a:lnTo>
                <a:lnTo>
                  <a:pt x="16001" y="913638"/>
                </a:lnTo>
                <a:lnTo>
                  <a:pt x="16001" y="945641"/>
                </a:lnTo>
                <a:lnTo>
                  <a:pt x="31241" y="945641"/>
                </a:lnTo>
                <a:close/>
              </a:path>
              <a:path w="1386839" h="946150">
                <a:moveTo>
                  <a:pt x="1370838" y="31241"/>
                </a:moveTo>
                <a:lnTo>
                  <a:pt x="1355598" y="15239"/>
                </a:lnTo>
                <a:lnTo>
                  <a:pt x="1355598" y="31241"/>
                </a:lnTo>
                <a:lnTo>
                  <a:pt x="1370838" y="31241"/>
                </a:lnTo>
                <a:close/>
              </a:path>
              <a:path w="1386839" h="946150">
                <a:moveTo>
                  <a:pt x="1370838" y="913638"/>
                </a:moveTo>
                <a:lnTo>
                  <a:pt x="1370838" y="31241"/>
                </a:lnTo>
                <a:lnTo>
                  <a:pt x="1355598" y="31241"/>
                </a:lnTo>
                <a:lnTo>
                  <a:pt x="1355598" y="913638"/>
                </a:lnTo>
                <a:lnTo>
                  <a:pt x="1370838" y="913638"/>
                </a:lnTo>
                <a:close/>
              </a:path>
              <a:path w="1386839" h="946150">
                <a:moveTo>
                  <a:pt x="1370838" y="945641"/>
                </a:moveTo>
                <a:lnTo>
                  <a:pt x="1370838" y="913638"/>
                </a:lnTo>
                <a:lnTo>
                  <a:pt x="1355598" y="929639"/>
                </a:lnTo>
                <a:lnTo>
                  <a:pt x="1355598" y="945641"/>
                </a:lnTo>
                <a:lnTo>
                  <a:pt x="1370838" y="945641"/>
                </a:lnTo>
                <a:close/>
              </a:path>
            </a:pathLst>
          </a:custGeom>
          <a:solidFill>
            <a:srgbClr val="000000"/>
          </a:solidFill>
        </p:spPr>
        <p:txBody>
          <a:bodyPr wrap="square" lIns="0" tIns="0" rIns="0" bIns="0" rtlCol="0"/>
          <a:lstStyle/>
          <a:p>
            <a:endParaRPr/>
          </a:p>
        </p:txBody>
      </p:sp>
      <p:sp>
        <p:nvSpPr>
          <p:cNvPr id="38" name="object 38"/>
          <p:cNvSpPr/>
          <p:nvPr/>
        </p:nvSpPr>
        <p:spPr>
          <a:xfrm>
            <a:off x="3286461" y="3443792"/>
            <a:ext cx="1168549" cy="778585"/>
          </a:xfrm>
          <a:prstGeom prst="rect">
            <a:avLst/>
          </a:prstGeom>
          <a:blipFill>
            <a:blip r:embed="rId11" cstate="print"/>
            <a:stretch>
              <a:fillRect/>
            </a:stretch>
          </a:blipFill>
        </p:spPr>
        <p:txBody>
          <a:bodyPr wrap="square" lIns="0" tIns="0" rIns="0" bIns="0" rtlCol="0"/>
          <a:lstStyle/>
          <a:p>
            <a:endParaRPr/>
          </a:p>
        </p:txBody>
      </p:sp>
      <p:sp>
        <p:nvSpPr>
          <p:cNvPr id="39" name="object 39"/>
          <p:cNvSpPr/>
          <p:nvPr/>
        </p:nvSpPr>
        <p:spPr>
          <a:xfrm>
            <a:off x="3258895" y="3416225"/>
            <a:ext cx="1223682" cy="834838"/>
          </a:xfrm>
          <a:custGeom>
            <a:avLst/>
            <a:gdLst/>
            <a:ahLst/>
            <a:cxnLst/>
            <a:rect l="l" t="t" r="r" b="b"/>
            <a:pathLst>
              <a:path w="1386839" h="946150">
                <a:moveTo>
                  <a:pt x="1386839" y="945641"/>
                </a:moveTo>
                <a:lnTo>
                  <a:pt x="1386839" y="0"/>
                </a:lnTo>
                <a:lnTo>
                  <a:pt x="0" y="0"/>
                </a:lnTo>
                <a:lnTo>
                  <a:pt x="0" y="945641"/>
                </a:lnTo>
                <a:lnTo>
                  <a:pt x="16001" y="945641"/>
                </a:lnTo>
                <a:lnTo>
                  <a:pt x="16001" y="31241"/>
                </a:lnTo>
                <a:lnTo>
                  <a:pt x="31241" y="15239"/>
                </a:lnTo>
                <a:lnTo>
                  <a:pt x="31241" y="31241"/>
                </a:lnTo>
                <a:lnTo>
                  <a:pt x="1355598" y="31241"/>
                </a:lnTo>
                <a:lnTo>
                  <a:pt x="1355598" y="15239"/>
                </a:lnTo>
                <a:lnTo>
                  <a:pt x="1370838" y="31241"/>
                </a:lnTo>
                <a:lnTo>
                  <a:pt x="1370838" y="945641"/>
                </a:lnTo>
                <a:lnTo>
                  <a:pt x="1386839" y="945641"/>
                </a:lnTo>
                <a:close/>
              </a:path>
              <a:path w="1386839" h="946150">
                <a:moveTo>
                  <a:pt x="31241" y="31241"/>
                </a:moveTo>
                <a:lnTo>
                  <a:pt x="31241" y="15239"/>
                </a:lnTo>
                <a:lnTo>
                  <a:pt x="16001" y="31241"/>
                </a:lnTo>
                <a:lnTo>
                  <a:pt x="31241" y="31241"/>
                </a:lnTo>
                <a:close/>
              </a:path>
              <a:path w="1386839" h="946150">
                <a:moveTo>
                  <a:pt x="31241" y="913638"/>
                </a:moveTo>
                <a:lnTo>
                  <a:pt x="31241" y="31241"/>
                </a:lnTo>
                <a:lnTo>
                  <a:pt x="16001" y="31241"/>
                </a:lnTo>
                <a:lnTo>
                  <a:pt x="16001" y="913638"/>
                </a:lnTo>
                <a:lnTo>
                  <a:pt x="31241" y="913638"/>
                </a:lnTo>
                <a:close/>
              </a:path>
              <a:path w="1386839" h="946150">
                <a:moveTo>
                  <a:pt x="1370838" y="913638"/>
                </a:moveTo>
                <a:lnTo>
                  <a:pt x="16001" y="913638"/>
                </a:lnTo>
                <a:lnTo>
                  <a:pt x="31241" y="929639"/>
                </a:lnTo>
                <a:lnTo>
                  <a:pt x="31241" y="945641"/>
                </a:lnTo>
                <a:lnTo>
                  <a:pt x="1355598" y="945641"/>
                </a:lnTo>
                <a:lnTo>
                  <a:pt x="1355598" y="929639"/>
                </a:lnTo>
                <a:lnTo>
                  <a:pt x="1370838" y="913638"/>
                </a:lnTo>
                <a:close/>
              </a:path>
              <a:path w="1386839" h="946150">
                <a:moveTo>
                  <a:pt x="31241" y="945641"/>
                </a:moveTo>
                <a:lnTo>
                  <a:pt x="31241" y="929639"/>
                </a:lnTo>
                <a:lnTo>
                  <a:pt x="16001" y="913638"/>
                </a:lnTo>
                <a:lnTo>
                  <a:pt x="16001" y="945641"/>
                </a:lnTo>
                <a:lnTo>
                  <a:pt x="31241" y="945641"/>
                </a:lnTo>
                <a:close/>
              </a:path>
              <a:path w="1386839" h="946150">
                <a:moveTo>
                  <a:pt x="1370838" y="31241"/>
                </a:moveTo>
                <a:lnTo>
                  <a:pt x="1355598" y="15239"/>
                </a:lnTo>
                <a:lnTo>
                  <a:pt x="1355598" y="31241"/>
                </a:lnTo>
                <a:lnTo>
                  <a:pt x="1370838" y="31241"/>
                </a:lnTo>
                <a:close/>
              </a:path>
              <a:path w="1386839" h="946150">
                <a:moveTo>
                  <a:pt x="1370838" y="913638"/>
                </a:moveTo>
                <a:lnTo>
                  <a:pt x="1370838" y="31241"/>
                </a:lnTo>
                <a:lnTo>
                  <a:pt x="1355598" y="31241"/>
                </a:lnTo>
                <a:lnTo>
                  <a:pt x="1355598" y="913638"/>
                </a:lnTo>
                <a:lnTo>
                  <a:pt x="1370838" y="913638"/>
                </a:lnTo>
                <a:close/>
              </a:path>
              <a:path w="1386839" h="946150">
                <a:moveTo>
                  <a:pt x="1370838" y="945641"/>
                </a:moveTo>
                <a:lnTo>
                  <a:pt x="1370838" y="913638"/>
                </a:lnTo>
                <a:lnTo>
                  <a:pt x="1355598" y="929639"/>
                </a:lnTo>
                <a:lnTo>
                  <a:pt x="1355598" y="945641"/>
                </a:lnTo>
                <a:lnTo>
                  <a:pt x="1370838" y="945641"/>
                </a:lnTo>
                <a:close/>
              </a:path>
            </a:pathLst>
          </a:custGeom>
          <a:solidFill>
            <a:srgbClr val="000000"/>
          </a:solidFill>
        </p:spPr>
        <p:txBody>
          <a:bodyPr wrap="square" lIns="0" tIns="0" rIns="0" bIns="0" rtlCol="0"/>
          <a:lstStyle/>
          <a:p>
            <a:endParaRPr/>
          </a:p>
        </p:txBody>
      </p:sp>
      <p:sp>
        <p:nvSpPr>
          <p:cNvPr id="40" name="object 40"/>
          <p:cNvSpPr/>
          <p:nvPr/>
        </p:nvSpPr>
        <p:spPr>
          <a:xfrm>
            <a:off x="4696385" y="3441774"/>
            <a:ext cx="1161826" cy="778585"/>
          </a:xfrm>
          <a:prstGeom prst="rect">
            <a:avLst/>
          </a:prstGeom>
          <a:blipFill>
            <a:blip r:embed="rId12" cstate="print"/>
            <a:stretch>
              <a:fillRect/>
            </a:stretch>
          </a:blipFill>
        </p:spPr>
        <p:txBody>
          <a:bodyPr wrap="square" lIns="0" tIns="0" rIns="0" bIns="0" rtlCol="0"/>
          <a:lstStyle/>
          <a:p>
            <a:endParaRPr/>
          </a:p>
        </p:txBody>
      </p:sp>
      <p:sp>
        <p:nvSpPr>
          <p:cNvPr id="41" name="object 41"/>
          <p:cNvSpPr/>
          <p:nvPr/>
        </p:nvSpPr>
        <p:spPr>
          <a:xfrm>
            <a:off x="4668819" y="3414207"/>
            <a:ext cx="1216959" cy="833718"/>
          </a:xfrm>
          <a:custGeom>
            <a:avLst/>
            <a:gdLst/>
            <a:ahLst/>
            <a:cxnLst/>
            <a:rect l="l" t="t" r="r" b="b"/>
            <a:pathLst>
              <a:path w="1379220" h="944879">
                <a:moveTo>
                  <a:pt x="1379220" y="944880"/>
                </a:moveTo>
                <a:lnTo>
                  <a:pt x="1379220" y="0"/>
                </a:lnTo>
                <a:lnTo>
                  <a:pt x="0" y="0"/>
                </a:lnTo>
                <a:lnTo>
                  <a:pt x="0" y="944880"/>
                </a:lnTo>
                <a:lnTo>
                  <a:pt x="15239" y="944880"/>
                </a:lnTo>
                <a:lnTo>
                  <a:pt x="15239" y="31242"/>
                </a:lnTo>
                <a:lnTo>
                  <a:pt x="31242" y="15240"/>
                </a:lnTo>
                <a:lnTo>
                  <a:pt x="31242" y="31242"/>
                </a:lnTo>
                <a:lnTo>
                  <a:pt x="1347977" y="31242"/>
                </a:lnTo>
                <a:lnTo>
                  <a:pt x="1347977" y="15240"/>
                </a:lnTo>
                <a:lnTo>
                  <a:pt x="1363218" y="31242"/>
                </a:lnTo>
                <a:lnTo>
                  <a:pt x="1363218" y="944880"/>
                </a:lnTo>
                <a:lnTo>
                  <a:pt x="1379220" y="944880"/>
                </a:lnTo>
                <a:close/>
              </a:path>
              <a:path w="1379220" h="944879">
                <a:moveTo>
                  <a:pt x="31242" y="31242"/>
                </a:moveTo>
                <a:lnTo>
                  <a:pt x="31242" y="15240"/>
                </a:lnTo>
                <a:lnTo>
                  <a:pt x="15239" y="31242"/>
                </a:lnTo>
                <a:lnTo>
                  <a:pt x="31242" y="31242"/>
                </a:lnTo>
                <a:close/>
              </a:path>
              <a:path w="1379220" h="944879">
                <a:moveTo>
                  <a:pt x="31242" y="913638"/>
                </a:moveTo>
                <a:lnTo>
                  <a:pt x="31242" y="31242"/>
                </a:lnTo>
                <a:lnTo>
                  <a:pt x="15239" y="31242"/>
                </a:lnTo>
                <a:lnTo>
                  <a:pt x="15239" y="913638"/>
                </a:lnTo>
                <a:lnTo>
                  <a:pt x="31242" y="913638"/>
                </a:lnTo>
                <a:close/>
              </a:path>
              <a:path w="1379220" h="944879">
                <a:moveTo>
                  <a:pt x="1363218" y="913638"/>
                </a:moveTo>
                <a:lnTo>
                  <a:pt x="15239" y="913638"/>
                </a:lnTo>
                <a:lnTo>
                  <a:pt x="31242" y="929640"/>
                </a:lnTo>
                <a:lnTo>
                  <a:pt x="31242" y="944880"/>
                </a:lnTo>
                <a:lnTo>
                  <a:pt x="1347977" y="944880"/>
                </a:lnTo>
                <a:lnTo>
                  <a:pt x="1347977" y="929640"/>
                </a:lnTo>
                <a:lnTo>
                  <a:pt x="1363218" y="913638"/>
                </a:lnTo>
                <a:close/>
              </a:path>
              <a:path w="1379220" h="944879">
                <a:moveTo>
                  <a:pt x="31242" y="944880"/>
                </a:moveTo>
                <a:lnTo>
                  <a:pt x="31242" y="929640"/>
                </a:lnTo>
                <a:lnTo>
                  <a:pt x="15239" y="913638"/>
                </a:lnTo>
                <a:lnTo>
                  <a:pt x="15239" y="944880"/>
                </a:lnTo>
                <a:lnTo>
                  <a:pt x="31242" y="944880"/>
                </a:lnTo>
                <a:close/>
              </a:path>
              <a:path w="1379220" h="944879">
                <a:moveTo>
                  <a:pt x="1363218" y="31242"/>
                </a:moveTo>
                <a:lnTo>
                  <a:pt x="1347977" y="15240"/>
                </a:lnTo>
                <a:lnTo>
                  <a:pt x="1347977" y="31242"/>
                </a:lnTo>
                <a:lnTo>
                  <a:pt x="1363218" y="31242"/>
                </a:lnTo>
                <a:close/>
              </a:path>
              <a:path w="1379220" h="944879">
                <a:moveTo>
                  <a:pt x="1363218" y="913638"/>
                </a:moveTo>
                <a:lnTo>
                  <a:pt x="1363218" y="31242"/>
                </a:lnTo>
                <a:lnTo>
                  <a:pt x="1347977" y="31242"/>
                </a:lnTo>
                <a:lnTo>
                  <a:pt x="1347977" y="913638"/>
                </a:lnTo>
                <a:lnTo>
                  <a:pt x="1363218" y="913638"/>
                </a:lnTo>
                <a:close/>
              </a:path>
              <a:path w="1379220" h="944879">
                <a:moveTo>
                  <a:pt x="1363218" y="944880"/>
                </a:moveTo>
                <a:lnTo>
                  <a:pt x="1363218" y="913638"/>
                </a:lnTo>
                <a:lnTo>
                  <a:pt x="1347977" y="929640"/>
                </a:lnTo>
                <a:lnTo>
                  <a:pt x="1347977" y="944880"/>
                </a:lnTo>
                <a:lnTo>
                  <a:pt x="1363218" y="944880"/>
                </a:lnTo>
                <a:close/>
              </a:path>
            </a:pathLst>
          </a:custGeom>
          <a:solidFill>
            <a:srgbClr val="000000"/>
          </a:solidFill>
        </p:spPr>
        <p:txBody>
          <a:bodyPr wrap="square" lIns="0" tIns="0" rIns="0" bIns="0" rtlCol="0"/>
          <a:lstStyle/>
          <a:p>
            <a:endParaRPr/>
          </a:p>
        </p:txBody>
      </p:sp>
      <p:sp>
        <p:nvSpPr>
          <p:cNvPr id="42" name="object 42"/>
          <p:cNvSpPr/>
          <p:nvPr/>
        </p:nvSpPr>
        <p:spPr>
          <a:xfrm>
            <a:off x="4696385" y="3441774"/>
            <a:ext cx="1161826" cy="778585"/>
          </a:xfrm>
          <a:prstGeom prst="rect">
            <a:avLst/>
          </a:prstGeom>
          <a:blipFill>
            <a:blip r:embed="rId12" cstate="print"/>
            <a:stretch>
              <a:fillRect/>
            </a:stretch>
          </a:blipFill>
        </p:spPr>
        <p:txBody>
          <a:bodyPr wrap="square" lIns="0" tIns="0" rIns="0" bIns="0" rtlCol="0"/>
          <a:lstStyle/>
          <a:p>
            <a:endParaRPr/>
          </a:p>
        </p:txBody>
      </p:sp>
      <p:sp>
        <p:nvSpPr>
          <p:cNvPr id="43" name="object 43"/>
          <p:cNvSpPr/>
          <p:nvPr/>
        </p:nvSpPr>
        <p:spPr>
          <a:xfrm>
            <a:off x="4668819" y="3414207"/>
            <a:ext cx="1216959" cy="833718"/>
          </a:xfrm>
          <a:custGeom>
            <a:avLst/>
            <a:gdLst/>
            <a:ahLst/>
            <a:cxnLst/>
            <a:rect l="l" t="t" r="r" b="b"/>
            <a:pathLst>
              <a:path w="1379220" h="944879">
                <a:moveTo>
                  <a:pt x="1379220" y="944880"/>
                </a:moveTo>
                <a:lnTo>
                  <a:pt x="1379220" y="0"/>
                </a:lnTo>
                <a:lnTo>
                  <a:pt x="0" y="0"/>
                </a:lnTo>
                <a:lnTo>
                  <a:pt x="0" y="944880"/>
                </a:lnTo>
                <a:lnTo>
                  <a:pt x="15239" y="944880"/>
                </a:lnTo>
                <a:lnTo>
                  <a:pt x="15239" y="31242"/>
                </a:lnTo>
                <a:lnTo>
                  <a:pt x="31242" y="15240"/>
                </a:lnTo>
                <a:lnTo>
                  <a:pt x="31242" y="31242"/>
                </a:lnTo>
                <a:lnTo>
                  <a:pt x="1347977" y="31242"/>
                </a:lnTo>
                <a:lnTo>
                  <a:pt x="1347977" y="15240"/>
                </a:lnTo>
                <a:lnTo>
                  <a:pt x="1363218" y="31242"/>
                </a:lnTo>
                <a:lnTo>
                  <a:pt x="1363218" y="944880"/>
                </a:lnTo>
                <a:lnTo>
                  <a:pt x="1379220" y="944880"/>
                </a:lnTo>
                <a:close/>
              </a:path>
              <a:path w="1379220" h="944879">
                <a:moveTo>
                  <a:pt x="31242" y="31242"/>
                </a:moveTo>
                <a:lnTo>
                  <a:pt x="31242" y="15240"/>
                </a:lnTo>
                <a:lnTo>
                  <a:pt x="15239" y="31242"/>
                </a:lnTo>
                <a:lnTo>
                  <a:pt x="31242" y="31242"/>
                </a:lnTo>
                <a:close/>
              </a:path>
              <a:path w="1379220" h="944879">
                <a:moveTo>
                  <a:pt x="31242" y="913638"/>
                </a:moveTo>
                <a:lnTo>
                  <a:pt x="31242" y="31242"/>
                </a:lnTo>
                <a:lnTo>
                  <a:pt x="15239" y="31242"/>
                </a:lnTo>
                <a:lnTo>
                  <a:pt x="15239" y="913638"/>
                </a:lnTo>
                <a:lnTo>
                  <a:pt x="31242" y="913638"/>
                </a:lnTo>
                <a:close/>
              </a:path>
              <a:path w="1379220" h="944879">
                <a:moveTo>
                  <a:pt x="1363218" y="913638"/>
                </a:moveTo>
                <a:lnTo>
                  <a:pt x="15239" y="913638"/>
                </a:lnTo>
                <a:lnTo>
                  <a:pt x="31242" y="929640"/>
                </a:lnTo>
                <a:lnTo>
                  <a:pt x="31242" y="944880"/>
                </a:lnTo>
                <a:lnTo>
                  <a:pt x="1347977" y="944880"/>
                </a:lnTo>
                <a:lnTo>
                  <a:pt x="1347977" y="929640"/>
                </a:lnTo>
                <a:lnTo>
                  <a:pt x="1363218" y="913638"/>
                </a:lnTo>
                <a:close/>
              </a:path>
              <a:path w="1379220" h="944879">
                <a:moveTo>
                  <a:pt x="31242" y="944880"/>
                </a:moveTo>
                <a:lnTo>
                  <a:pt x="31242" y="929640"/>
                </a:lnTo>
                <a:lnTo>
                  <a:pt x="15239" y="913638"/>
                </a:lnTo>
                <a:lnTo>
                  <a:pt x="15239" y="944880"/>
                </a:lnTo>
                <a:lnTo>
                  <a:pt x="31242" y="944880"/>
                </a:lnTo>
                <a:close/>
              </a:path>
              <a:path w="1379220" h="944879">
                <a:moveTo>
                  <a:pt x="1363218" y="31242"/>
                </a:moveTo>
                <a:lnTo>
                  <a:pt x="1347977" y="15240"/>
                </a:lnTo>
                <a:lnTo>
                  <a:pt x="1347977" y="31242"/>
                </a:lnTo>
                <a:lnTo>
                  <a:pt x="1363218" y="31242"/>
                </a:lnTo>
                <a:close/>
              </a:path>
              <a:path w="1379220" h="944879">
                <a:moveTo>
                  <a:pt x="1363218" y="913638"/>
                </a:moveTo>
                <a:lnTo>
                  <a:pt x="1363218" y="31242"/>
                </a:lnTo>
                <a:lnTo>
                  <a:pt x="1347977" y="31242"/>
                </a:lnTo>
                <a:lnTo>
                  <a:pt x="1347977" y="913638"/>
                </a:lnTo>
                <a:lnTo>
                  <a:pt x="1363218" y="913638"/>
                </a:lnTo>
                <a:close/>
              </a:path>
              <a:path w="1379220" h="944879">
                <a:moveTo>
                  <a:pt x="1363218" y="944880"/>
                </a:moveTo>
                <a:lnTo>
                  <a:pt x="1363218" y="913638"/>
                </a:lnTo>
                <a:lnTo>
                  <a:pt x="1347977" y="929640"/>
                </a:lnTo>
                <a:lnTo>
                  <a:pt x="1347977" y="944880"/>
                </a:lnTo>
                <a:lnTo>
                  <a:pt x="1363218" y="944880"/>
                </a:lnTo>
                <a:close/>
              </a:path>
            </a:pathLst>
          </a:custGeom>
          <a:solidFill>
            <a:srgbClr val="000000"/>
          </a:solidFill>
        </p:spPr>
        <p:txBody>
          <a:bodyPr wrap="square" lIns="0" tIns="0" rIns="0" bIns="0" rtlCol="0"/>
          <a:lstStyle/>
          <a:p>
            <a:endParaRPr/>
          </a:p>
        </p:txBody>
      </p:sp>
      <p:sp>
        <p:nvSpPr>
          <p:cNvPr id="44" name="object 44"/>
          <p:cNvSpPr/>
          <p:nvPr/>
        </p:nvSpPr>
        <p:spPr>
          <a:xfrm>
            <a:off x="6110343" y="3443792"/>
            <a:ext cx="1161826" cy="778585"/>
          </a:xfrm>
          <a:prstGeom prst="rect">
            <a:avLst/>
          </a:prstGeom>
          <a:blipFill>
            <a:blip r:embed="rId13" cstate="print"/>
            <a:stretch>
              <a:fillRect/>
            </a:stretch>
          </a:blipFill>
        </p:spPr>
        <p:txBody>
          <a:bodyPr wrap="square" lIns="0" tIns="0" rIns="0" bIns="0" rtlCol="0"/>
          <a:lstStyle/>
          <a:p>
            <a:endParaRPr/>
          </a:p>
        </p:txBody>
      </p:sp>
      <p:sp>
        <p:nvSpPr>
          <p:cNvPr id="45" name="object 45"/>
          <p:cNvSpPr/>
          <p:nvPr/>
        </p:nvSpPr>
        <p:spPr>
          <a:xfrm>
            <a:off x="6082777" y="3416225"/>
            <a:ext cx="1216959" cy="834838"/>
          </a:xfrm>
          <a:custGeom>
            <a:avLst/>
            <a:gdLst/>
            <a:ahLst/>
            <a:cxnLst/>
            <a:rect l="l" t="t" r="r" b="b"/>
            <a:pathLst>
              <a:path w="1379220" h="946150">
                <a:moveTo>
                  <a:pt x="1379220" y="945641"/>
                </a:moveTo>
                <a:lnTo>
                  <a:pt x="1379220" y="0"/>
                </a:lnTo>
                <a:lnTo>
                  <a:pt x="0" y="0"/>
                </a:lnTo>
                <a:lnTo>
                  <a:pt x="0" y="945641"/>
                </a:lnTo>
                <a:lnTo>
                  <a:pt x="16001" y="945641"/>
                </a:lnTo>
                <a:lnTo>
                  <a:pt x="16001" y="31241"/>
                </a:lnTo>
                <a:lnTo>
                  <a:pt x="31241" y="15239"/>
                </a:lnTo>
                <a:lnTo>
                  <a:pt x="31241" y="31241"/>
                </a:lnTo>
                <a:lnTo>
                  <a:pt x="1347977" y="31241"/>
                </a:lnTo>
                <a:lnTo>
                  <a:pt x="1347977" y="15239"/>
                </a:lnTo>
                <a:lnTo>
                  <a:pt x="1363979" y="31241"/>
                </a:lnTo>
                <a:lnTo>
                  <a:pt x="1363979" y="945641"/>
                </a:lnTo>
                <a:lnTo>
                  <a:pt x="1379220" y="945641"/>
                </a:lnTo>
                <a:close/>
              </a:path>
              <a:path w="1379220" h="946150">
                <a:moveTo>
                  <a:pt x="31241" y="31241"/>
                </a:moveTo>
                <a:lnTo>
                  <a:pt x="31241" y="15239"/>
                </a:lnTo>
                <a:lnTo>
                  <a:pt x="16001" y="31241"/>
                </a:lnTo>
                <a:lnTo>
                  <a:pt x="31241" y="31241"/>
                </a:lnTo>
                <a:close/>
              </a:path>
              <a:path w="1379220" h="946150">
                <a:moveTo>
                  <a:pt x="31241" y="913638"/>
                </a:moveTo>
                <a:lnTo>
                  <a:pt x="31241" y="31241"/>
                </a:lnTo>
                <a:lnTo>
                  <a:pt x="16001" y="31241"/>
                </a:lnTo>
                <a:lnTo>
                  <a:pt x="16001" y="913638"/>
                </a:lnTo>
                <a:lnTo>
                  <a:pt x="31241" y="913638"/>
                </a:lnTo>
                <a:close/>
              </a:path>
              <a:path w="1379220" h="946150">
                <a:moveTo>
                  <a:pt x="1363979" y="913638"/>
                </a:moveTo>
                <a:lnTo>
                  <a:pt x="16001" y="913638"/>
                </a:lnTo>
                <a:lnTo>
                  <a:pt x="31241" y="929639"/>
                </a:lnTo>
                <a:lnTo>
                  <a:pt x="31241" y="945641"/>
                </a:lnTo>
                <a:lnTo>
                  <a:pt x="1347977" y="945641"/>
                </a:lnTo>
                <a:lnTo>
                  <a:pt x="1347977" y="929639"/>
                </a:lnTo>
                <a:lnTo>
                  <a:pt x="1363979" y="913638"/>
                </a:lnTo>
                <a:close/>
              </a:path>
              <a:path w="1379220" h="946150">
                <a:moveTo>
                  <a:pt x="31241" y="945641"/>
                </a:moveTo>
                <a:lnTo>
                  <a:pt x="31241" y="929639"/>
                </a:lnTo>
                <a:lnTo>
                  <a:pt x="16001" y="913638"/>
                </a:lnTo>
                <a:lnTo>
                  <a:pt x="16001" y="945641"/>
                </a:lnTo>
                <a:lnTo>
                  <a:pt x="31241" y="945641"/>
                </a:lnTo>
                <a:close/>
              </a:path>
              <a:path w="1379220" h="946150">
                <a:moveTo>
                  <a:pt x="1363979" y="31241"/>
                </a:moveTo>
                <a:lnTo>
                  <a:pt x="1347977" y="15239"/>
                </a:lnTo>
                <a:lnTo>
                  <a:pt x="1347977" y="31241"/>
                </a:lnTo>
                <a:lnTo>
                  <a:pt x="1363979" y="31241"/>
                </a:lnTo>
                <a:close/>
              </a:path>
              <a:path w="1379220" h="946150">
                <a:moveTo>
                  <a:pt x="1363979" y="913638"/>
                </a:moveTo>
                <a:lnTo>
                  <a:pt x="1363979" y="31241"/>
                </a:lnTo>
                <a:lnTo>
                  <a:pt x="1347977" y="31241"/>
                </a:lnTo>
                <a:lnTo>
                  <a:pt x="1347977" y="913638"/>
                </a:lnTo>
                <a:lnTo>
                  <a:pt x="1363979" y="913638"/>
                </a:lnTo>
                <a:close/>
              </a:path>
              <a:path w="1379220" h="946150">
                <a:moveTo>
                  <a:pt x="1363979" y="945641"/>
                </a:moveTo>
                <a:lnTo>
                  <a:pt x="1363979" y="913638"/>
                </a:lnTo>
                <a:lnTo>
                  <a:pt x="1347977" y="929639"/>
                </a:lnTo>
                <a:lnTo>
                  <a:pt x="1347977" y="945641"/>
                </a:lnTo>
                <a:lnTo>
                  <a:pt x="1363979" y="945641"/>
                </a:lnTo>
                <a:close/>
              </a:path>
            </a:pathLst>
          </a:custGeom>
          <a:solidFill>
            <a:srgbClr val="000000"/>
          </a:solidFill>
        </p:spPr>
        <p:txBody>
          <a:bodyPr wrap="square" lIns="0" tIns="0" rIns="0" bIns="0" rtlCol="0"/>
          <a:lstStyle/>
          <a:p>
            <a:endParaRPr/>
          </a:p>
        </p:txBody>
      </p:sp>
      <p:sp>
        <p:nvSpPr>
          <p:cNvPr id="46" name="object 46"/>
          <p:cNvSpPr/>
          <p:nvPr/>
        </p:nvSpPr>
        <p:spPr>
          <a:xfrm>
            <a:off x="6110343" y="3443792"/>
            <a:ext cx="1161826" cy="778585"/>
          </a:xfrm>
          <a:prstGeom prst="rect">
            <a:avLst/>
          </a:prstGeom>
          <a:blipFill>
            <a:blip r:embed="rId13" cstate="print"/>
            <a:stretch>
              <a:fillRect/>
            </a:stretch>
          </a:blipFill>
        </p:spPr>
        <p:txBody>
          <a:bodyPr wrap="square" lIns="0" tIns="0" rIns="0" bIns="0" rtlCol="0"/>
          <a:lstStyle/>
          <a:p>
            <a:endParaRPr/>
          </a:p>
        </p:txBody>
      </p:sp>
      <p:sp>
        <p:nvSpPr>
          <p:cNvPr id="47" name="object 47"/>
          <p:cNvSpPr/>
          <p:nvPr/>
        </p:nvSpPr>
        <p:spPr>
          <a:xfrm>
            <a:off x="6082777" y="3416225"/>
            <a:ext cx="1216959" cy="834838"/>
          </a:xfrm>
          <a:custGeom>
            <a:avLst/>
            <a:gdLst/>
            <a:ahLst/>
            <a:cxnLst/>
            <a:rect l="l" t="t" r="r" b="b"/>
            <a:pathLst>
              <a:path w="1379220" h="946150">
                <a:moveTo>
                  <a:pt x="1379220" y="945641"/>
                </a:moveTo>
                <a:lnTo>
                  <a:pt x="1379220" y="0"/>
                </a:lnTo>
                <a:lnTo>
                  <a:pt x="0" y="0"/>
                </a:lnTo>
                <a:lnTo>
                  <a:pt x="0" y="945641"/>
                </a:lnTo>
                <a:lnTo>
                  <a:pt x="16001" y="945641"/>
                </a:lnTo>
                <a:lnTo>
                  <a:pt x="16001" y="31241"/>
                </a:lnTo>
                <a:lnTo>
                  <a:pt x="31241" y="15239"/>
                </a:lnTo>
                <a:lnTo>
                  <a:pt x="31241" y="31241"/>
                </a:lnTo>
                <a:lnTo>
                  <a:pt x="1347977" y="31241"/>
                </a:lnTo>
                <a:lnTo>
                  <a:pt x="1347977" y="15239"/>
                </a:lnTo>
                <a:lnTo>
                  <a:pt x="1363979" y="31241"/>
                </a:lnTo>
                <a:lnTo>
                  <a:pt x="1363979" y="945641"/>
                </a:lnTo>
                <a:lnTo>
                  <a:pt x="1379220" y="945641"/>
                </a:lnTo>
                <a:close/>
              </a:path>
              <a:path w="1379220" h="946150">
                <a:moveTo>
                  <a:pt x="31241" y="31241"/>
                </a:moveTo>
                <a:lnTo>
                  <a:pt x="31241" y="15239"/>
                </a:lnTo>
                <a:lnTo>
                  <a:pt x="16001" y="31241"/>
                </a:lnTo>
                <a:lnTo>
                  <a:pt x="31241" y="31241"/>
                </a:lnTo>
                <a:close/>
              </a:path>
              <a:path w="1379220" h="946150">
                <a:moveTo>
                  <a:pt x="31241" y="913638"/>
                </a:moveTo>
                <a:lnTo>
                  <a:pt x="31241" y="31241"/>
                </a:lnTo>
                <a:lnTo>
                  <a:pt x="16001" y="31241"/>
                </a:lnTo>
                <a:lnTo>
                  <a:pt x="16001" y="913638"/>
                </a:lnTo>
                <a:lnTo>
                  <a:pt x="31241" y="913638"/>
                </a:lnTo>
                <a:close/>
              </a:path>
              <a:path w="1379220" h="946150">
                <a:moveTo>
                  <a:pt x="1363979" y="913638"/>
                </a:moveTo>
                <a:lnTo>
                  <a:pt x="16001" y="913638"/>
                </a:lnTo>
                <a:lnTo>
                  <a:pt x="31241" y="929639"/>
                </a:lnTo>
                <a:lnTo>
                  <a:pt x="31241" y="945641"/>
                </a:lnTo>
                <a:lnTo>
                  <a:pt x="1347977" y="945641"/>
                </a:lnTo>
                <a:lnTo>
                  <a:pt x="1347977" y="929639"/>
                </a:lnTo>
                <a:lnTo>
                  <a:pt x="1363979" y="913638"/>
                </a:lnTo>
                <a:close/>
              </a:path>
              <a:path w="1379220" h="946150">
                <a:moveTo>
                  <a:pt x="31241" y="945641"/>
                </a:moveTo>
                <a:lnTo>
                  <a:pt x="31241" y="929639"/>
                </a:lnTo>
                <a:lnTo>
                  <a:pt x="16001" y="913638"/>
                </a:lnTo>
                <a:lnTo>
                  <a:pt x="16001" y="945641"/>
                </a:lnTo>
                <a:lnTo>
                  <a:pt x="31241" y="945641"/>
                </a:lnTo>
                <a:close/>
              </a:path>
              <a:path w="1379220" h="946150">
                <a:moveTo>
                  <a:pt x="1363979" y="31241"/>
                </a:moveTo>
                <a:lnTo>
                  <a:pt x="1347977" y="15239"/>
                </a:lnTo>
                <a:lnTo>
                  <a:pt x="1347977" y="31241"/>
                </a:lnTo>
                <a:lnTo>
                  <a:pt x="1363979" y="31241"/>
                </a:lnTo>
                <a:close/>
              </a:path>
              <a:path w="1379220" h="946150">
                <a:moveTo>
                  <a:pt x="1363979" y="913638"/>
                </a:moveTo>
                <a:lnTo>
                  <a:pt x="1363979" y="31241"/>
                </a:lnTo>
                <a:lnTo>
                  <a:pt x="1347977" y="31241"/>
                </a:lnTo>
                <a:lnTo>
                  <a:pt x="1347977" y="913638"/>
                </a:lnTo>
                <a:lnTo>
                  <a:pt x="1363979" y="913638"/>
                </a:lnTo>
                <a:close/>
              </a:path>
              <a:path w="1379220" h="946150">
                <a:moveTo>
                  <a:pt x="1363979" y="945641"/>
                </a:moveTo>
                <a:lnTo>
                  <a:pt x="1363979" y="913638"/>
                </a:lnTo>
                <a:lnTo>
                  <a:pt x="1347977" y="929639"/>
                </a:lnTo>
                <a:lnTo>
                  <a:pt x="1347977" y="945641"/>
                </a:lnTo>
                <a:lnTo>
                  <a:pt x="1363979" y="945641"/>
                </a:lnTo>
                <a:close/>
              </a:path>
            </a:pathLst>
          </a:custGeom>
          <a:solidFill>
            <a:srgbClr val="000000"/>
          </a:solidFill>
        </p:spPr>
        <p:txBody>
          <a:bodyPr wrap="square" lIns="0" tIns="0" rIns="0" bIns="0" rtlCol="0"/>
          <a:lstStyle/>
          <a:p>
            <a:endParaRPr/>
          </a:p>
        </p:txBody>
      </p:sp>
      <p:sp>
        <p:nvSpPr>
          <p:cNvPr id="48" name="object 48"/>
          <p:cNvSpPr/>
          <p:nvPr/>
        </p:nvSpPr>
        <p:spPr>
          <a:xfrm>
            <a:off x="7513544" y="3441774"/>
            <a:ext cx="1163171" cy="778585"/>
          </a:xfrm>
          <a:prstGeom prst="rect">
            <a:avLst/>
          </a:prstGeom>
          <a:blipFill>
            <a:blip r:embed="rId14" cstate="print"/>
            <a:stretch>
              <a:fillRect/>
            </a:stretch>
          </a:blipFill>
        </p:spPr>
        <p:txBody>
          <a:bodyPr wrap="square" lIns="0" tIns="0" rIns="0" bIns="0" rtlCol="0"/>
          <a:lstStyle/>
          <a:p>
            <a:endParaRPr/>
          </a:p>
        </p:txBody>
      </p:sp>
      <p:sp>
        <p:nvSpPr>
          <p:cNvPr id="49" name="object 49"/>
          <p:cNvSpPr/>
          <p:nvPr/>
        </p:nvSpPr>
        <p:spPr>
          <a:xfrm>
            <a:off x="7485977" y="3414207"/>
            <a:ext cx="1218640" cy="833718"/>
          </a:xfrm>
          <a:custGeom>
            <a:avLst/>
            <a:gdLst/>
            <a:ahLst/>
            <a:cxnLst/>
            <a:rect l="l" t="t" r="r" b="b"/>
            <a:pathLst>
              <a:path w="1381125" h="944879">
                <a:moveTo>
                  <a:pt x="1380744" y="944880"/>
                </a:moveTo>
                <a:lnTo>
                  <a:pt x="1380744" y="0"/>
                </a:lnTo>
                <a:lnTo>
                  <a:pt x="0" y="0"/>
                </a:lnTo>
                <a:lnTo>
                  <a:pt x="0" y="944880"/>
                </a:lnTo>
                <a:lnTo>
                  <a:pt x="15240" y="944880"/>
                </a:lnTo>
                <a:lnTo>
                  <a:pt x="15240" y="31242"/>
                </a:lnTo>
                <a:lnTo>
                  <a:pt x="31242" y="15240"/>
                </a:lnTo>
                <a:lnTo>
                  <a:pt x="31242" y="31242"/>
                </a:lnTo>
                <a:lnTo>
                  <a:pt x="1349502" y="31242"/>
                </a:lnTo>
                <a:lnTo>
                  <a:pt x="1349502" y="15240"/>
                </a:lnTo>
                <a:lnTo>
                  <a:pt x="1365503" y="31242"/>
                </a:lnTo>
                <a:lnTo>
                  <a:pt x="1365503" y="944880"/>
                </a:lnTo>
                <a:lnTo>
                  <a:pt x="1380744" y="944880"/>
                </a:lnTo>
                <a:close/>
              </a:path>
              <a:path w="1381125" h="944879">
                <a:moveTo>
                  <a:pt x="31242" y="31242"/>
                </a:moveTo>
                <a:lnTo>
                  <a:pt x="31242" y="15240"/>
                </a:lnTo>
                <a:lnTo>
                  <a:pt x="15240" y="31242"/>
                </a:lnTo>
                <a:lnTo>
                  <a:pt x="31242" y="31242"/>
                </a:lnTo>
                <a:close/>
              </a:path>
              <a:path w="1381125" h="944879">
                <a:moveTo>
                  <a:pt x="31242" y="913638"/>
                </a:moveTo>
                <a:lnTo>
                  <a:pt x="31242" y="31242"/>
                </a:lnTo>
                <a:lnTo>
                  <a:pt x="15240" y="31242"/>
                </a:lnTo>
                <a:lnTo>
                  <a:pt x="15240" y="913638"/>
                </a:lnTo>
                <a:lnTo>
                  <a:pt x="31242" y="913638"/>
                </a:lnTo>
                <a:close/>
              </a:path>
              <a:path w="1381125" h="944879">
                <a:moveTo>
                  <a:pt x="1365503" y="913638"/>
                </a:moveTo>
                <a:lnTo>
                  <a:pt x="15240" y="913638"/>
                </a:lnTo>
                <a:lnTo>
                  <a:pt x="31242" y="929640"/>
                </a:lnTo>
                <a:lnTo>
                  <a:pt x="31242" y="944880"/>
                </a:lnTo>
                <a:lnTo>
                  <a:pt x="1349502" y="944880"/>
                </a:lnTo>
                <a:lnTo>
                  <a:pt x="1349502" y="929640"/>
                </a:lnTo>
                <a:lnTo>
                  <a:pt x="1365503" y="913638"/>
                </a:lnTo>
                <a:close/>
              </a:path>
              <a:path w="1381125" h="944879">
                <a:moveTo>
                  <a:pt x="31242" y="944880"/>
                </a:moveTo>
                <a:lnTo>
                  <a:pt x="31242" y="929640"/>
                </a:lnTo>
                <a:lnTo>
                  <a:pt x="15240" y="913638"/>
                </a:lnTo>
                <a:lnTo>
                  <a:pt x="15240" y="944880"/>
                </a:lnTo>
                <a:lnTo>
                  <a:pt x="31242" y="944880"/>
                </a:lnTo>
                <a:close/>
              </a:path>
              <a:path w="1381125" h="944879">
                <a:moveTo>
                  <a:pt x="1365503" y="31242"/>
                </a:moveTo>
                <a:lnTo>
                  <a:pt x="1349502" y="15240"/>
                </a:lnTo>
                <a:lnTo>
                  <a:pt x="1349502" y="31242"/>
                </a:lnTo>
                <a:lnTo>
                  <a:pt x="1365503" y="31242"/>
                </a:lnTo>
                <a:close/>
              </a:path>
              <a:path w="1381125" h="944879">
                <a:moveTo>
                  <a:pt x="1365503" y="913638"/>
                </a:moveTo>
                <a:lnTo>
                  <a:pt x="1365503" y="31242"/>
                </a:lnTo>
                <a:lnTo>
                  <a:pt x="1349502" y="31242"/>
                </a:lnTo>
                <a:lnTo>
                  <a:pt x="1349502" y="913638"/>
                </a:lnTo>
                <a:lnTo>
                  <a:pt x="1365503" y="913638"/>
                </a:lnTo>
                <a:close/>
              </a:path>
              <a:path w="1381125" h="944879">
                <a:moveTo>
                  <a:pt x="1365503" y="944880"/>
                </a:moveTo>
                <a:lnTo>
                  <a:pt x="1365503" y="913638"/>
                </a:lnTo>
                <a:lnTo>
                  <a:pt x="1349502" y="929640"/>
                </a:lnTo>
                <a:lnTo>
                  <a:pt x="1349502" y="944880"/>
                </a:lnTo>
                <a:lnTo>
                  <a:pt x="1365503" y="944880"/>
                </a:lnTo>
                <a:close/>
              </a:path>
            </a:pathLst>
          </a:custGeom>
          <a:solidFill>
            <a:srgbClr val="000000"/>
          </a:solidFill>
        </p:spPr>
        <p:txBody>
          <a:bodyPr wrap="square" lIns="0" tIns="0" rIns="0" bIns="0" rtlCol="0"/>
          <a:lstStyle/>
          <a:p>
            <a:endParaRPr/>
          </a:p>
        </p:txBody>
      </p:sp>
      <p:sp>
        <p:nvSpPr>
          <p:cNvPr id="50" name="object 50"/>
          <p:cNvSpPr/>
          <p:nvPr/>
        </p:nvSpPr>
        <p:spPr>
          <a:xfrm>
            <a:off x="7513544" y="3441774"/>
            <a:ext cx="1163171" cy="778585"/>
          </a:xfrm>
          <a:prstGeom prst="rect">
            <a:avLst/>
          </a:prstGeom>
          <a:blipFill>
            <a:blip r:embed="rId14" cstate="print"/>
            <a:stretch>
              <a:fillRect/>
            </a:stretch>
          </a:blipFill>
        </p:spPr>
        <p:txBody>
          <a:bodyPr wrap="square" lIns="0" tIns="0" rIns="0" bIns="0" rtlCol="0"/>
          <a:lstStyle/>
          <a:p>
            <a:endParaRPr/>
          </a:p>
        </p:txBody>
      </p:sp>
      <p:sp>
        <p:nvSpPr>
          <p:cNvPr id="51" name="object 51"/>
          <p:cNvSpPr/>
          <p:nvPr/>
        </p:nvSpPr>
        <p:spPr>
          <a:xfrm>
            <a:off x="7485977" y="3414207"/>
            <a:ext cx="1218640" cy="833718"/>
          </a:xfrm>
          <a:custGeom>
            <a:avLst/>
            <a:gdLst/>
            <a:ahLst/>
            <a:cxnLst/>
            <a:rect l="l" t="t" r="r" b="b"/>
            <a:pathLst>
              <a:path w="1381125" h="944879">
                <a:moveTo>
                  <a:pt x="1380744" y="944880"/>
                </a:moveTo>
                <a:lnTo>
                  <a:pt x="1380744" y="0"/>
                </a:lnTo>
                <a:lnTo>
                  <a:pt x="0" y="0"/>
                </a:lnTo>
                <a:lnTo>
                  <a:pt x="0" y="944880"/>
                </a:lnTo>
                <a:lnTo>
                  <a:pt x="15240" y="944880"/>
                </a:lnTo>
                <a:lnTo>
                  <a:pt x="15240" y="31242"/>
                </a:lnTo>
                <a:lnTo>
                  <a:pt x="31242" y="15240"/>
                </a:lnTo>
                <a:lnTo>
                  <a:pt x="31242" y="31242"/>
                </a:lnTo>
                <a:lnTo>
                  <a:pt x="1349502" y="31242"/>
                </a:lnTo>
                <a:lnTo>
                  <a:pt x="1349502" y="15240"/>
                </a:lnTo>
                <a:lnTo>
                  <a:pt x="1365503" y="31242"/>
                </a:lnTo>
                <a:lnTo>
                  <a:pt x="1365503" y="944880"/>
                </a:lnTo>
                <a:lnTo>
                  <a:pt x="1380744" y="944880"/>
                </a:lnTo>
                <a:close/>
              </a:path>
              <a:path w="1381125" h="944879">
                <a:moveTo>
                  <a:pt x="31242" y="31242"/>
                </a:moveTo>
                <a:lnTo>
                  <a:pt x="31242" y="15240"/>
                </a:lnTo>
                <a:lnTo>
                  <a:pt x="15240" y="31242"/>
                </a:lnTo>
                <a:lnTo>
                  <a:pt x="31242" y="31242"/>
                </a:lnTo>
                <a:close/>
              </a:path>
              <a:path w="1381125" h="944879">
                <a:moveTo>
                  <a:pt x="31242" y="913638"/>
                </a:moveTo>
                <a:lnTo>
                  <a:pt x="31242" y="31242"/>
                </a:lnTo>
                <a:lnTo>
                  <a:pt x="15240" y="31242"/>
                </a:lnTo>
                <a:lnTo>
                  <a:pt x="15240" y="913638"/>
                </a:lnTo>
                <a:lnTo>
                  <a:pt x="31242" y="913638"/>
                </a:lnTo>
                <a:close/>
              </a:path>
              <a:path w="1381125" h="944879">
                <a:moveTo>
                  <a:pt x="1365503" y="913638"/>
                </a:moveTo>
                <a:lnTo>
                  <a:pt x="15240" y="913638"/>
                </a:lnTo>
                <a:lnTo>
                  <a:pt x="31242" y="929640"/>
                </a:lnTo>
                <a:lnTo>
                  <a:pt x="31242" y="944880"/>
                </a:lnTo>
                <a:lnTo>
                  <a:pt x="1349502" y="944880"/>
                </a:lnTo>
                <a:lnTo>
                  <a:pt x="1349502" y="929640"/>
                </a:lnTo>
                <a:lnTo>
                  <a:pt x="1365503" y="913638"/>
                </a:lnTo>
                <a:close/>
              </a:path>
              <a:path w="1381125" h="944879">
                <a:moveTo>
                  <a:pt x="31242" y="944880"/>
                </a:moveTo>
                <a:lnTo>
                  <a:pt x="31242" y="929640"/>
                </a:lnTo>
                <a:lnTo>
                  <a:pt x="15240" y="913638"/>
                </a:lnTo>
                <a:lnTo>
                  <a:pt x="15240" y="944880"/>
                </a:lnTo>
                <a:lnTo>
                  <a:pt x="31242" y="944880"/>
                </a:lnTo>
                <a:close/>
              </a:path>
              <a:path w="1381125" h="944879">
                <a:moveTo>
                  <a:pt x="1365503" y="31242"/>
                </a:moveTo>
                <a:lnTo>
                  <a:pt x="1349502" y="15240"/>
                </a:lnTo>
                <a:lnTo>
                  <a:pt x="1349502" y="31242"/>
                </a:lnTo>
                <a:lnTo>
                  <a:pt x="1365503" y="31242"/>
                </a:lnTo>
                <a:close/>
              </a:path>
              <a:path w="1381125" h="944879">
                <a:moveTo>
                  <a:pt x="1365503" y="913638"/>
                </a:moveTo>
                <a:lnTo>
                  <a:pt x="1365503" y="31242"/>
                </a:lnTo>
                <a:lnTo>
                  <a:pt x="1349502" y="31242"/>
                </a:lnTo>
                <a:lnTo>
                  <a:pt x="1349502" y="913638"/>
                </a:lnTo>
                <a:lnTo>
                  <a:pt x="1365503" y="913638"/>
                </a:lnTo>
                <a:close/>
              </a:path>
              <a:path w="1381125" h="944879">
                <a:moveTo>
                  <a:pt x="1365503" y="944880"/>
                </a:moveTo>
                <a:lnTo>
                  <a:pt x="1365503" y="913638"/>
                </a:lnTo>
                <a:lnTo>
                  <a:pt x="1349502" y="929640"/>
                </a:lnTo>
                <a:lnTo>
                  <a:pt x="1349502" y="944880"/>
                </a:lnTo>
                <a:lnTo>
                  <a:pt x="1365503" y="944880"/>
                </a:lnTo>
                <a:close/>
              </a:path>
            </a:pathLst>
          </a:custGeom>
          <a:solidFill>
            <a:srgbClr val="000000"/>
          </a:solidFill>
        </p:spPr>
        <p:txBody>
          <a:bodyPr wrap="square" lIns="0" tIns="0" rIns="0" bIns="0" rtlCol="0"/>
          <a:lstStyle/>
          <a:p>
            <a:endParaRPr/>
          </a:p>
        </p:txBody>
      </p:sp>
      <p:sp>
        <p:nvSpPr>
          <p:cNvPr id="53" name="object 53"/>
          <p:cNvSpPr/>
          <p:nvPr/>
        </p:nvSpPr>
        <p:spPr>
          <a:xfrm>
            <a:off x="666301" y="5027182"/>
            <a:ext cx="7812069" cy="898264"/>
          </a:xfrm>
          <a:prstGeom prst="rect">
            <a:avLst/>
          </a:prstGeom>
          <a:blipFill>
            <a:blip r:embed="rId15" cstate="print"/>
            <a:stretch>
              <a:fillRect/>
            </a:stretch>
          </a:blipFill>
        </p:spPr>
        <p:txBody>
          <a:bodyPr wrap="square" lIns="0" tIns="0" rIns="0" bIns="0" rtlCol="0"/>
          <a:lstStyle/>
          <a:p>
            <a:endParaRPr/>
          </a:p>
        </p:txBody>
      </p:sp>
      <p:graphicFrame>
        <p:nvGraphicFramePr>
          <p:cNvPr id="27" name="object 27"/>
          <p:cNvGraphicFramePr>
            <a:graphicFrameLocks noGrp="1"/>
          </p:cNvGraphicFramePr>
          <p:nvPr/>
        </p:nvGraphicFramePr>
        <p:xfrm>
          <a:off x="294042" y="2547731"/>
          <a:ext cx="8364986" cy="899199"/>
        </p:xfrm>
        <a:graphic>
          <a:graphicData uri="http://schemas.openxmlformats.org/drawingml/2006/table">
            <a:tbl>
              <a:tblPr firstRow="1" bandRow="1">
                <a:tableStyleId>{2D5ABB26-0587-4C30-8999-92F81FD0307C}</a:tableStyleId>
              </a:tblPr>
              <a:tblGrid>
                <a:gridCol w="1458694">
                  <a:extLst>
                    <a:ext uri="{9D8B030D-6E8A-4147-A177-3AD203B41FA5}">
                      <a16:colId xmlns:a16="http://schemas.microsoft.com/office/drawing/2014/main" val="20000"/>
                    </a:ext>
                  </a:extLst>
                </a:gridCol>
                <a:gridCol w="1048256">
                  <a:extLst>
                    <a:ext uri="{9D8B030D-6E8A-4147-A177-3AD203B41FA5}">
                      <a16:colId xmlns:a16="http://schemas.microsoft.com/office/drawing/2014/main" val="20001"/>
                    </a:ext>
                  </a:extLst>
                </a:gridCol>
                <a:gridCol w="1600543">
                  <a:extLst>
                    <a:ext uri="{9D8B030D-6E8A-4147-A177-3AD203B41FA5}">
                      <a16:colId xmlns:a16="http://schemas.microsoft.com/office/drawing/2014/main" val="20002"/>
                    </a:ext>
                  </a:extLst>
                </a:gridCol>
                <a:gridCol w="1370636">
                  <a:extLst>
                    <a:ext uri="{9D8B030D-6E8A-4147-A177-3AD203B41FA5}">
                      <a16:colId xmlns:a16="http://schemas.microsoft.com/office/drawing/2014/main" val="20003"/>
                    </a:ext>
                  </a:extLst>
                </a:gridCol>
                <a:gridCol w="1458349">
                  <a:extLst>
                    <a:ext uri="{9D8B030D-6E8A-4147-A177-3AD203B41FA5}">
                      <a16:colId xmlns:a16="http://schemas.microsoft.com/office/drawing/2014/main" val="20004"/>
                    </a:ext>
                  </a:extLst>
                </a:gridCol>
                <a:gridCol w="1428508">
                  <a:extLst>
                    <a:ext uri="{9D8B030D-6E8A-4147-A177-3AD203B41FA5}">
                      <a16:colId xmlns:a16="http://schemas.microsoft.com/office/drawing/2014/main" val="20005"/>
                    </a:ext>
                  </a:extLst>
                </a:gridCol>
              </a:tblGrid>
              <a:tr h="349624">
                <a:tc>
                  <a:txBody>
                    <a:bodyPr/>
                    <a:lstStyle/>
                    <a:p>
                      <a:pPr marL="285750" indent="-139700">
                        <a:lnSpc>
                          <a:spcPct val="100000"/>
                        </a:lnSpc>
                        <a:buFont typeface="Arial"/>
                        <a:buChar char="•"/>
                        <a:tabLst>
                          <a:tab pos="286385" algn="l"/>
                        </a:tabLst>
                      </a:pPr>
                      <a:r>
                        <a:rPr sz="1100" dirty="0">
                          <a:latin typeface="Times New Roman"/>
                          <a:cs typeface="Times New Roman"/>
                        </a:rPr>
                        <a:t>I</a:t>
                      </a:r>
                      <a:r>
                        <a:rPr sz="1100" spc="-10" dirty="0">
                          <a:latin typeface="Times New Roman"/>
                          <a:cs typeface="Times New Roman"/>
                        </a:rPr>
                        <a:t>n</a:t>
                      </a:r>
                      <a:r>
                        <a:rPr sz="1100" dirty="0">
                          <a:latin typeface="Times New Roman"/>
                          <a:cs typeface="Times New Roman"/>
                        </a:rPr>
                        <a:t>stituti</a:t>
                      </a:r>
                      <a:r>
                        <a:rPr sz="1100" spc="-5" dirty="0">
                          <a:latin typeface="Times New Roman"/>
                          <a:cs typeface="Times New Roman"/>
                        </a:rPr>
                        <a:t>o</a:t>
                      </a:r>
                      <a:r>
                        <a:rPr sz="1100" spc="-10" dirty="0">
                          <a:latin typeface="Times New Roman"/>
                          <a:cs typeface="Times New Roman"/>
                        </a:rPr>
                        <a:t>n</a:t>
                      </a:r>
                      <a:r>
                        <a:rPr sz="1100" dirty="0">
                          <a:latin typeface="Times New Roman"/>
                          <a:cs typeface="Times New Roman"/>
                        </a:rPr>
                        <a:t>al</a:t>
                      </a:r>
                      <a:r>
                        <a:rPr sz="1100" spc="-55" dirty="0">
                          <a:latin typeface="Times New Roman"/>
                          <a:cs typeface="Times New Roman"/>
                        </a:rPr>
                        <a:t> </a:t>
                      </a:r>
                      <a:r>
                        <a:rPr sz="1100" dirty="0">
                          <a:latin typeface="Times New Roman"/>
                          <a:cs typeface="Times New Roman"/>
                        </a:rPr>
                        <a:t>A</a:t>
                      </a:r>
                      <a:r>
                        <a:rPr sz="1100" spc="-10" dirty="0">
                          <a:latin typeface="Times New Roman"/>
                          <a:cs typeface="Times New Roman"/>
                        </a:rPr>
                        <a:t>n</a:t>
                      </a:r>
                      <a:r>
                        <a:rPr sz="1100" dirty="0">
                          <a:latin typeface="Times New Roman"/>
                          <a:cs typeface="Times New Roman"/>
                        </a:rPr>
                        <a:t>imal</a:t>
                      </a:r>
                      <a:r>
                        <a:rPr sz="1100" spc="-80" dirty="0">
                          <a:latin typeface="Times New Roman"/>
                          <a:cs typeface="Times New Roman"/>
                        </a:rPr>
                        <a:t> </a:t>
                      </a:r>
                      <a:r>
                        <a:rPr sz="1100" spc="-5" dirty="0">
                          <a:latin typeface="Times New Roman"/>
                          <a:cs typeface="Times New Roman"/>
                        </a:rPr>
                        <a:t>C</a:t>
                      </a:r>
                      <a:r>
                        <a:rPr sz="1100" dirty="0">
                          <a:latin typeface="Times New Roman"/>
                          <a:cs typeface="Times New Roman"/>
                        </a:rPr>
                        <a:t>a</a:t>
                      </a:r>
                      <a:r>
                        <a:rPr sz="1100" spc="-5" dirty="0">
                          <a:latin typeface="Times New Roman"/>
                          <a:cs typeface="Times New Roman"/>
                        </a:rPr>
                        <a:t>r</a:t>
                      </a:r>
                      <a:r>
                        <a:rPr sz="1100" dirty="0">
                          <a:latin typeface="Times New Roman"/>
                          <a:cs typeface="Times New Roman"/>
                        </a:rPr>
                        <a:t>e</a:t>
                      </a:r>
                      <a:endParaRPr sz="1100">
                        <a:latin typeface="Times New Roman"/>
                        <a:cs typeface="Times New Roman"/>
                      </a:endParaRPr>
                    </a:p>
                  </a:txBody>
                  <a:tcPr marL="0" marR="0" marT="0" marB="0"/>
                </a:tc>
                <a:tc>
                  <a:txBody>
                    <a:bodyPr/>
                    <a:lstStyle/>
                    <a:p>
                      <a:pPr marL="208279" indent="-139700">
                        <a:lnSpc>
                          <a:spcPct val="100000"/>
                        </a:lnSpc>
                        <a:buFont typeface="Arial"/>
                        <a:buChar char="•"/>
                        <a:tabLst>
                          <a:tab pos="208915" algn="l"/>
                        </a:tabLst>
                      </a:pPr>
                      <a:r>
                        <a:rPr sz="1100" spc="-5" dirty="0">
                          <a:latin typeface="Times New Roman"/>
                          <a:cs typeface="Times New Roman"/>
                        </a:rPr>
                        <a:t>B</a:t>
                      </a:r>
                      <a:r>
                        <a:rPr sz="1100" dirty="0">
                          <a:latin typeface="Times New Roman"/>
                          <a:cs typeface="Times New Roman"/>
                        </a:rPr>
                        <a:t>i</a:t>
                      </a:r>
                      <a:r>
                        <a:rPr sz="1100" spc="-5" dirty="0">
                          <a:latin typeface="Times New Roman"/>
                          <a:cs typeface="Times New Roman"/>
                        </a:rPr>
                        <a:t>osafety</a:t>
                      </a:r>
                      <a:endParaRPr sz="1100">
                        <a:latin typeface="Times New Roman"/>
                        <a:cs typeface="Times New Roman"/>
                      </a:endParaRPr>
                    </a:p>
                  </a:txBody>
                  <a:tcPr marL="0" marR="0" marT="0" marB="0"/>
                </a:tc>
                <a:tc>
                  <a:txBody>
                    <a:bodyPr/>
                    <a:lstStyle/>
                    <a:p>
                      <a:pPr marL="628015" indent="-139700">
                        <a:lnSpc>
                          <a:spcPct val="100000"/>
                        </a:lnSpc>
                        <a:buFont typeface="Arial"/>
                        <a:buChar char="•"/>
                        <a:tabLst>
                          <a:tab pos="628650" algn="l"/>
                        </a:tabLst>
                      </a:pPr>
                      <a:r>
                        <a:rPr sz="1100" dirty="0">
                          <a:latin typeface="Times New Roman"/>
                          <a:cs typeface="Times New Roman"/>
                        </a:rPr>
                        <a:t>Et</a:t>
                      </a:r>
                      <a:r>
                        <a:rPr sz="1100" spc="-10" dirty="0">
                          <a:latin typeface="Times New Roman"/>
                          <a:cs typeface="Times New Roman"/>
                        </a:rPr>
                        <a:t>h</a:t>
                      </a:r>
                      <a:r>
                        <a:rPr sz="1100" dirty="0">
                          <a:latin typeface="Times New Roman"/>
                          <a:cs typeface="Times New Roman"/>
                        </a:rPr>
                        <a:t>ics</a:t>
                      </a:r>
                      <a:r>
                        <a:rPr sz="1100" spc="-65" dirty="0">
                          <a:latin typeface="Times New Roman"/>
                          <a:cs typeface="Times New Roman"/>
                        </a:rPr>
                        <a:t> </a:t>
                      </a:r>
                      <a:r>
                        <a:rPr sz="1100" dirty="0">
                          <a:latin typeface="Times New Roman"/>
                          <a:cs typeface="Times New Roman"/>
                        </a:rPr>
                        <a:t>in</a:t>
                      </a:r>
                      <a:r>
                        <a:rPr sz="1100" spc="-75" dirty="0">
                          <a:latin typeface="Times New Roman"/>
                          <a:cs typeface="Times New Roman"/>
                        </a:rPr>
                        <a:t> </a:t>
                      </a:r>
                      <a:r>
                        <a:rPr sz="1100" dirty="0">
                          <a:latin typeface="Times New Roman"/>
                          <a:cs typeface="Times New Roman"/>
                        </a:rPr>
                        <a:t>I</a:t>
                      </a:r>
                      <a:r>
                        <a:rPr sz="1100" spc="-10" dirty="0">
                          <a:latin typeface="Times New Roman"/>
                          <a:cs typeface="Times New Roman"/>
                        </a:rPr>
                        <a:t>n</a:t>
                      </a:r>
                      <a:r>
                        <a:rPr sz="1100" dirty="0">
                          <a:latin typeface="Times New Roman"/>
                          <a:cs typeface="Times New Roman"/>
                        </a:rPr>
                        <a:t>dust</a:t>
                      </a:r>
                      <a:r>
                        <a:rPr sz="1100" spc="-5" dirty="0">
                          <a:latin typeface="Times New Roman"/>
                          <a:cs typeface="Times New Roman"/>
                        </a:rPr>
                        <a:t>r</a:t>
                      </a:r>
                      <a:r>
                        <a:rPr sz="1100" dirty="0">
                          <a:latin typeface="Times New Roman"/>
                          <a:cs typeface="Times New Roman"/>
                        </a:rPr>
                        <a:t>y</a:t>
                      </a:r>
                      <a:endParaRPr sz="1100">
                        <a:latin typeface="Times New Roman"/>
                        <a:cs typeface="Times New Roman"/>
                      </a:endParaRPr>
                    </a:p>
                  </a:txBody>
                  <a:tcPr marL="0" marR="0" marT="0" marB="0"/>
                </a:tc>
                <a:tc>
                  <a:txBody>
                    <a:bodyPr/>
                    <a:lstStyle/>
                    <a:p>
                      <a:pPr marL="408305" indent="-139700">
                        <a:lnSpc>
                          <a:spcPct val="100000"/>
                        </a:lnSpc>
                        <a:buFont typeface="Arial"/>
                        <a:buChar char="•"/>
                        <a:tabLst>
                          <a:tab pos="408940" algn="l"/>
                        </a:tabLst>
                      </a:pPr>
                      <a:r>
                        <a:rPr sz="1100" dirty="0">
                          <a:latin typeface="Times New Roman"/>
                          <a:cs typeface="Times New Roman"/>
                        </a:rPr>
                        <a:t>E</a:t>
                      </a:r>
                      <a:r>
                        <a:rPr sz="1100" spc="-5" dirty="0">
                          <a:latin typeface="Times New Roman"/>
                          <a:cs typeface="Times New Roman"/>
                        </a:rPr>
                        <a:t>xpor</a:t>
                      </a:r>
                      <a:r>
                        <a:rPr sz="1100" dirty="0">
                          <a:latin typeface="Times New Roman"/>
                          <a:cs typeface="Times New Roman"/>
                        </a:rPr>
                        <a:t>t</a:t>
                      </a:r>
                      <a:r>
                        <a:rPr sz="1100" spc="-60" dirty="0">
                          <a:latin typeface="Times New Roman"/>
                          <a:cs typeface="Times New Roman"/>
                        </a:rPr>
                        <a:t> </a:t>
                      </a:r>
                      <a:r>
                        <a:rPr sz="1100" spc="-5" dirty="0">
                          <a:latin typeface="Times New Roman"/>
                          <a:cs typeface="Times New Roman"/>
                        </a:rPr>
                        <a:t>Contro</a:t>
                      </a:r>
                      <a:r>
                        <a:rPr sz="1100" dirty="0">
                          <a:latin typeface="Times New Roman"/>
                          <a:cs typeface="Times New Roman"/>
                        </a:rPr>
                        <a:t>ls</a:t>
                      </a:r>
                      <a:endParaRPr sz="1100">
                        <a:latin typeface="Times New Roman"/>
                        <a:cs typeface="Times New Roman"/>
                      </a:endParaRPr>
                    </a:p>
                  </a:txBody>
                  <a:tcPr marL="0" marR="0" marT="0" marB="0"/>
                </a:tc>
                <a:tc>
                  <a:txBody>
                    <a:bodyPr/>
                    <a:lstStyle/>
                    <a:p>
                      <a:pPr marL="462915" indent="-140335">
                        <a:lnSpc>
                          <a:spcPct val="100000"/>
                        </a:lnSpc>
                        <a:buFont typeface="Arial"/>
                        <a:buChar char="•"/>
                        <a:tabLst>
                          <a:tab pos="463550" algn="l"/>
                        </a:tabLst>
                      </a:pPr>
                      <a:r>
                        <a:rPr sz="1100" spc="-5" dirty="0">
                          <a:latin typeface="Times New Roman"/>
                          <a:cs typeface="Times New Roman"/>
                        </a:rPr>
                        <a:t>Gover</a:t>
                      </a:r>
                      <a:r>
                        <a:rPr sz="1100" spc="-10" dirty="0">
                          <a:latin typeface="Times New Roman"/>
                          <a:cs typeface="Times New Roman"/>
                        </a:rPr>
                        <a:t>n</a:t>
                      </a:r>
                      <a:r>
                        <a:rPr sz="1100" spc="-5" dirty="0">
                          <a:latin typeface="Times New Roman"/>
                          <a:cs typeface="Times New Roman"/>
                        </a:rPr>
                        <a:t>me</a:t>
                      </a:r>
                      <a:r>
                        <a:rPr sz="1100" spc="-10" dirty="0">
                          <a:latin typeface="Times New Roman"/>
                          <a:cs typeface="Times New Roman"/>
                        </a:rPr>
                        <a:t>n</a:t>
                      </a:r>
                      <a:r>
                        <a:rPr sz="1100" dirty="0">
                          <a:latin typeface="Times New Roman"/>
                          <a:cs typeface="Times New Roman"/>
                        </a:rPr>
                        <a:t>t</a:t>
                      </a:r>
                      <a:r>
                        <a:rPr sz="1100" spc="-50" dirty="0">
                          <a:latin typeface="Times New Roman"/>
                          <a:cs typeface="Times New Roman"/>
                        </a:rPr>
                        <a:t> </a:t>
                      </a:r>
                      <a:r>
                        <a:rPr sz="1100" dirty="0">
                          <a:latin typeface="Times New Roman"/>
                          <a:cs typeface="Times New Roman"/>
                        </a:rPr>
                        <a:t>Cost</a:t>
                      </a:r>
                      <a:endParaRPr sz="1100">
                        <a:latin typeface="Times New Roman"/>
                        <a:cs typeface="Times New Roman"/>
                      </a:endParaRPr>
                    </a:p>
                  </a:txBody>
                  <a:tcPr marL="0" marR="0" marT="0" marB="0"/>
                </a:tc>
                <a:tc>
                  <a:txBody>
                    <a:bodyPr/>
                    <a:lstStyle/>
                    <a:p>
                      <a:pPr marL="417830" indent="-140335">
                        <a:lnSpc>
                          <a:spcPct val="100000"/>
                        </a:lnSpc>
                        <a:buFont typeface="Arial"/>
                        <a:buChar char="•"/>
                        <a:tabLst>
                          <a:tab pos="418465" algn="l"/>
                        </a:tabLst>
                      </a:pPr>
                      <a:r>
                        <a:rPr sz="1100" spc="-5" dirty="0">
                          <a:latin typeface="Times New Roman"/>
                          <a:cs typeface="Times New Roman"/>
                        </a:rPr>
                        <a:t>Huma</a:t>
                      </a:r>
                      <a:r>
                        <a:rPr sz="1100" dirty="0">
                          <a:latin typeface="Times New Roman"/>
                          <a:cs typeface="Times New Roman"/>
                        </a:rPr>
                        <a:t>n</a:t>
                      </a:r>
                      <a:r>
                        <a:rPr sz="1100" spc="-70" dirty="0">
                          <a:latin typeface="Times New Roman"/>
                          <a:cs typeface="Times New Roman"/>
                        </a:rPr>
                        <a:t> </a:t>
                      </a:r>
                      <a:r>
                        <a:rPr sz="1100" spc="-5" dirty="0">
                          <a:latin typeface="Times New Roman"/>
                          <a:cs typeface="Times New Roman"/>
                        </a:rPr>
                        <a:t>Research</a:t>
                      </a:r>
                      <a:endParaRPr sz="1100">
                        <a:latin typeface="Times New Roman"/>
                        <a:cs typeface="Times New Roman"/>
                      </a:endParaRPr>
                    </a:p>
                  </a:txBody>
                  <a:tcPr marL="0" marR="0" marT="0" marB="0"/>
                </a:tc>
                <a:extLst>
                  <a:ext uri="{0D108BD9-81ED-4DB2-BD59-A6C34878D82A}">
                    <a16:rowId xmlns:a16="http://schemas.microsoft.com/office/drawing/2014/main" val="10000"/>
                  </a:ext>
                </a:extLst>
              </a:tr>
              <a:tr h="349624">
                <a:tc>
                  <a:txBody>
                    <a:bodyPr/>
                    <a:lstStyle/>
                    <a:p>
                      <a:pPr marL="285750">
                        <a:lnSpc>
                          <a:spcPct val="100000"/>
                        </a:lnSpc>
                      </a:pPr>
                      <a:r>
                        <a:rPr sz="1100" spc="-5" dirty="0">
                          <a:latin typeface="Times New Roman"/>
                          <a:cs typeface="Times New Roman"/>
                        </a:rPr>
                        <a:t>an</a:t>
                      </a:r>
                      <a:r>
                        <a:rPr sz="1100" dirty="0">
                          <a:latin typeface="Times New Roman"/>
                          <a:cs typeface="Times New Roman"/>
                        </a:rPr>
                        <a:t>d</a:t>
                      </a:r>
                      <a:r>
                        <a:rPr sz="1100" spc="-70" dirty="0">
                          <a:latin typeface="Times New Roman"/>
                          <a:cs typeface="Times New Roman"/>
                        </a:rPr>
                        <a:t> </a:t>
                      </a:r>
                      <a:r>
                        <a:rPr sz="1100" spc="-5" dirty="0">
                          <a:latin typeface="Times New Roman"/>
                          <a:cs typeface="Times New Roman"/>
                        </a:rPr>
                        <a:t>Us</a:t>
                      </a:r>
                      <a:r>
                        <a:rPr sz="1100" dirty="0">
                          <a:latin typeface="Times New Roman"/>
                          <a:cs typeface="Times New Roman"/>
                        </a:rPr>
                        <a:t>e</a:t>
                      </a:r>
                      <a:r>
                        <a:rPr sz="1100" spc="-70" dirty="0">
                          <a:latin typeface="Times New Roman"/>
                          <a:cs typeface="Times New Roman"/>
                        </a:rPr>
                        <a:t> </a:t>
                      </a:r>
                      <a:r>
                        <a:rPr sz="1100" dirty="0">
                          <a:latin typeface="Times New Roman"/>
                          <a:cs typeface="Times New Roman"/>
                        </a:rPr>
                        <a:t>Committee</a:t>
                      </a:r>
                      <a:endParaRPr sz="1100">
                        <a:latin typeface="Times New Roman"/>
                        <a:cs typeface="Times New Roman"/>
                      </a:endParaRPr>
                    </a:p>
                  </a:txBody>
                  <a:tcPr marL="0" marR="0" marT="0" marB="0"/>
                </a:tc>
                <a:tc>
                  <a:txBody>
                    <a:bodyPr/>
                    <a:lstStyle/>
                    <a:p>
                      <a:endParaRPr sz="1100">
                        <a:latin typeface="Times New Roman"/>
                        <a:cs typeface="Times New Roman"/>
                      </a:endParaRPr>
                    </a:p>
                  </a:txBody>
                  <a:tcPr marL="0" marR="0" marT="0" marB="0"/>
                </a:tc>
                <a:tc>
                  <a:txBody>
                    <a:bodyPr/>
                    <a:lstStyle/>
                    <a:p>
                      <a:pPr marL="628015">
                        <a:lnSpc>
                          <a:spcPct val="100000"/>
                        </a:lnSpc>
                      </a:pPr>
                      <a:r>
                        <a:rPr sz="1100" dirty="0">
                          <a:latin typeface="Times New Roman"/>
                          <a:cs typeface="Times New Roman"/>
                        </a:rPr>
                        <a:t>E</a:t>
                      </a:r>
                      <a:r>
                        <a:rPr sz="1100" spc="-10" dirty="0">
                          <a:latin typeface="Times New Roman"/>
                          <a:cs typeface="Times New Roman"/>
                        </a:rPr>
                        <a:t>n</a:t>
                      </a:r>
                      <a:r>
                        <a:rPr sz="1100" dirty="0">
                          <a:latin typeface="Times New Roman"/>
                          <a:cs typeface="Times New Roman"/>
                        </a:rPr>
                        <a:t>gageme</a:t>
                      </a:r>
                      <a:r>
                        <a:rPr sz="1100" spc="-10" dirty="0">
                          <a:latin typeface="Times New Roman"/>
                          <a:cs typeface="Times New Roman"/>
                        </a:rPr>
                        <a:t>n</a:t>
                      </a:r>
                      <a:r>
                        <a:rPr sz="1100" dirty="0">
                          <a:latin typeface="Times New Roman"/>
                          <a:cs typeface="Times New Roman"/>
                        </a:rPr>
                        <a:t>t</a:t>
                      </a:r>
                      <a:endParaRPr sz="1100">
                        <a:latin typeface="Times New Roman"/>
                        <a:cs typeface="Times New Roman"/>
                      </a:endParaRPr>
                    </a:p>
                  </a:txBody>
                  <a:tcPr marL="0" marR="0" marT="0" marB="0"/>
                </a:tc>
                <a:tc>
                  <a:txBody>
                    <a:bodyPr/>
                    <a:lstStyle/>
                    <a:p>
                      <a:endParaRPr sz="1100">
                        <a:latin typeface="Times New Roman"/>
                        <a:cs typeface="Times New Roman"/>
                      </a:endParaRPr>
                    </a:p>
                  </a:txBody>
                  <a:tcPr marL="0" marR="0" marT="0" marB="0"/>
                </a:tc>
                <a:tc>
                  <a:txBody>
                    <a:bodyPr/>
                    <a:lstStyle/>
                    <a:p>
                      <a:pPr marL="462915">
                        <a:lnSpc>
                          <a:spcPct val="100000"/>
                        </a:lnSpc>
                      </a:pPr>
                      <a:r>
                        <a:rPr sz="1100" spc="-5" dirty="0">
                          <a:latin typeface="Times New Roman"/>
                          <a:cs typeface="Times New Roman"/>
                        </a:rPr>
                        <a:t>Co</a:t>
                      </a:r>
                      <a:r>
                        <a:rPr sz="1100" dirty="0">
                          <a:latin typeface="Times New Roman"/>
                          <a:cs typeface="Times New Roman"/>
                        </a:rPr>
                        <a:t>mplia</a:t>
                      </a:r>
                      <a:r>
                        <a:rPr sz="1100" spc="-10" dirty="0">
                          <a:latin typeface="Times New Roman"/>
                          <a:cs typeface="Times New Roman"/>
                        </a:rPr>
                        <a:t>n</a:t>
                      </a:r>
                      <a:r>
                        <a:rPr sz="1100" spc="-5" dirty="0">
                          <a:latin typeface="Times New Roman"/>
                          <a:cs typeface="Times New Roman"/>
                        </a:rPr>
                        <a:t>c</a:t>
                      </a:r>
                      <a:r>
                        <a:rPr sz="1100" dirty="0">
                          <a:latin typeface="Times New Roman"/>
                          <a:cs typeface="Times New Roman"/>
                        </a:rPr>
                        <a:t>e</a:t>
                      </a:r>
                      <a:endParaRPr sz="1100">
                        <a:latin typeface="Times New Roman"/>
                        <a:cs typeface="Times New Roman"/>
                      </a:endParaRPr>
                    </a:p>
                  </a:txBody>
                  <a:tcPr marL="0" marR="0" marT="0" marB="0"/>
                </a:tc>
                <a:tc>
                  <a:txBody>
                    <a:bodyPr/>
                    <a:lstStyle/>
                    <a:p>
                      <a:pPr marL="417830">
                        <a:lnSpc>
                          <a:spcPct val="100000"/>
                        </a:lnSpc>
                      </a:pPr>
                      <a:r>
                        <a:rPr sz="1100" spc="-5" dirty="0">
                          <a:latin typeface="Times New Roman"/>
                          <a:cs typeface="Times New Roman"/>
                        </a:rPr>
                        <a:t>Protect</a:t>
                      </a:r>
                      <a:r>
                        <a:rPr sz="1100" spc="5" dirty="0">
                          <a:latin typeface="Times New Roman"/>
                          <a:cs typeface="Times New Roman"/>
                        </a:rPr>
                        <a:t>i</a:t>
                      </a:r>
                      <a:r>
                        <a:rPr sz="1100" spc="-5" dirty="0">
                          <a:latin typeface="Times New Roman"/>
                          <a:cs typeface="Times New Roman"/>
                        </a:rPr>
                        <a:t>o</a:t>
                      </a:r>
                      <a:r>
                        <a:rPr sz="1100" dirty="0">
                          <a:latin typeface="Times New Roman"/>
                          <a:cs typeface="Times New Roman"/>
                        </a:rPr>
                        <a:t>n</a:t>
                      </a:r>
                      <a:r>
                        <a:rPr sz="1100" spc="-40" dirty="0">
                          <a:latin typeface="Times New Roman"/>
                          <a:cs typeface="Times New Roman"/>
                        </a:rPr>
                        <a:t> </a:t>
                      </a:r>
                      <a:r>
                        <a:rPr sz="1100" spc="-5" dirty="0">
                          <a:latin typeface="Times New Roman"/>
                          <a:cs typeface="Times New Roman"/>
                        </a:rPr>
                        <a:t>Program</a:t>
                      </a:r>
                      <a:endParaRPr sz="1100">
                        <a:latin typeface="Times New Roman"/>
                        <a:cs typeface="Times New Roman"/>
                      </a:endParaRPr>
                    </a:p>
                  </a:txBody>
                  <a:tcPr marL="0" marR="0" marT="0" marB="0"/>
                </a:tc>
                <a:extLst>
                  <a:ext uri="{0D108BD9-81ED-4DB2-BD59-A6C34878D82A}">
                    <a16:rowId xmlns:a16="http://schemas.microsoft.com/office/drawing/2014/main" val="10001"/>
                  </a:ext>
                </a:extLst>
              </a:tr>
              <a:tr h="199951">
                <a:tc>
                  <a:txBody>
                    <a:bodyPr/>
                    <a:lstStyle/>
                    <a:p>
                      <a:pPr marL="285750">
                        <a:lnSpc>
                          <a:spcPct val="100000"/>
                        </a:lnSpc>
                      </a:pPr>
                      <a:r>
                        <a:rPr sz="1100" dirty="0">
                          <a:latin typeface="Times New Roman"/>
                          <a:cs typeface="Times New Roman"/>
                        </a:rPr>
                        <a:t>(IACUC)/LAMS</a:t>
                      </a:r>
                      <a:endParaRPr sz="1100">
                        <a:latin typeface="Times New Roman"/>
                        <a:cs typeface="Times New Roman"/>
                      </a:endParaRPr>
                    </a:p>
                  </a:txBody>
                  <a:tcPr marL="0" marR="0" marT="0" marB="0"/>
                </a:tc>
                <a:tc>
                  <a:txBody>
                    <a:bodyPr/>
                    <a:lstStyle/>
                    <a:p>
                      <a:endParaRPr sz="1100">
                        <a:latin typeface="Times New Roman"/>
                        <a:cs typeface="Times New Roman"/>
                      </a:endParaRPr>
                    </a:p>
                  </a:txBody>
                  <a:tcPr marL="0" marR="0" marT="0" marB="0"/>
                </a:tc>
                <a:tc>
                  <a:txBody>
                    <a:bodyPr/>
                    <a:lstStyle/>
                    <a:p>
                      <a:endParaRPr sz="1100">
                        <a:latin typeface="Times New Roman"/>
                        <a:cs typeface="Times New Roman"/>
                      </a:endParaRPr>
                    </a:p>
                  </a:txBody>
                  <a:tcPr marL="0" marR="0" marT="0" marB="0"/>
                </a:tc>
                <a:tc>
                  <a:txBody>
                    <a:bodyPr/>
                    <a:lstStyle/>
                    <a:p>
                      <a:endParaRPr sz="1100">
                        <a:latin typeface="Times New Roman"/>
                        <a:cs typeface="Times New Roman"/>
                      </a:endParaRPr>
                    </a:p>
                  </a:txBody>
                  <a:tcPr marL="0" marR="0" marT="0" marB="0"/>
                </a:tc>
                <a:tc>
                  <a:txBody>
                    <a:bodyPr/>
                    <a:lstStyle/>
                    <a:p>
                      <a:endParaRPr sz="1100">
                        <a:latin typeface="Times New Roman"/>
                        <a:cs typeface="Times New Roman"/>
                      </a:endParaRPr>
                    </a:p>
                  </a:txBody>
                  <a:tcPr marL="0" marR="0" marT="0" marB="0"/>
                </a:tc>
                <a:tc>
                  <a:txBody>
                    <a:bodyPr/>
                    <a:lstStyle/>
                    <a:p>
                      <a:pPr marL="417830">
                        <a:lnSpc>
                          <a:spcPct val="100000"/>
                        </a:lnSpc>
                      </a:pPr>
                      <a:r>
                        <a:rPr sz="1100" spc="-5" dirty="0">
                          <a:latin typeface="Times New Roman"/>
                          <a:cs typeface="Times New Roman"/>
                        </a:rPr>
                        <a:t>(HRPP)</a:t>
                      </a:r>
                      <a:endParaRPr sz="1100">
                        <a:latin typeface="Times New Roman"/>
                        <a:cs typeface="Times New Roman"/>
                      </a:endParaRPr>
                    </a:p>
                  </a:txBody>
                  <a:tcPr marL="0" marR="0" marT="0" marB="0"/>
                </a:tc>
                <a:extLst>
                  <a:ext uri="{0D108BD9-81ED-4DB2-BD59-A6C34878D82A}">
                    <a16:rowId xmlns:a16="http://schemas.microsoft.com/office/drawing/2014/main" val="10002"/>
                  </a:ext>
                </a:extLst>
              </a:tr>
            </a:tbl>
          </a:graphicData>
        </a:graphic>
      </p:graphicFrame>
      <p:graphicFrame>
        <p:nvGraphicFramePr>
          <p:cNvPr id="52" name="object 52"/>
          <p:cNvGraphicFramePr>
            <a:graphicFrameLocks noGrp="1"/>
          </p:cNvGraphicFramePr>
          <p:nvPr/>
        </p:nvGraphicFramePr>
        <p:xfrm>
          <a:off x="400849" y="4284207"/>
          <a:ext cx="8322653" cy="699248"/>
        </p:xfrm>
        <a:graphic>
          <a:graphicData uri="http://schemas.openxmlformats.org/drawingml/2006/table">
            <a:tbl>
              <a:tblPr firstRow="1" bandRow="1">
                <a:tableStyleId>{2D5ABB26-0587-4C30-8999-92F81FD0307C}</a:tableStyleId>
              </a:tblPr>
              <a:tblGrid>
                <a:gridCol w="1205858">
                  <a:extLst>
                    <a:ext uri="{9D8B030D-6E8A-4147-A177-3AD203B41FA5}">
                      <a16:colId xmlns:a16="http://schemas.microsoft.com/office/drawing/2014/main" val="20000"/>
                    </a:ext>
                  </a:extLst>
                </a:gridCol>
                <a:gridCol w="1526599">
                  <a:extLst>
                    <a:ext uri="{9D8B030D-6E8A-4147-A177-3AD203B41FA5}">
                      <a16:colId xmlns:a16="http://schemas.microsoft.com/office/drawing/2014/main" val="20001"/>
                    </a:ext>
                  </a:extLst>
                </a:gridCol>
                <a:gridCol w="1316999">
                  <a:extLst>
                    <a:ext uri="{9D8B030D-6E8A-4147-A177-3AD203B41FA5}">
                      <a16:colId xmlns:a16="http://schemas.microsoft.com/office/drawing/2014/main" val="20002"/>
                    </a:ext>
                  </a:extLst>
                </a:gridCol>
                <a:gridCol w="1454407">
                  <a:extLst>
                    <a:ext uri="{9D8B030D-6E8A-4147-A177-3AD203B41FA5}">
                      <a16:colId xmlns:a16="http://schemas.microsoft.com/office/drawing/2014/main" val="20003"/>
                    </a:ext>
                  </a:extLst>
                </a:gridCol>
                <a:gridCol w="1358358">
                  <a:extLst>
                    <a:ext uri="{9D8B030D-6E8A-4147-A177-3AD203B41FA5}">
                      <a16:colId xmlns:a16="http://schemas.microsoft.com/office/drawing/2014/main" val="20004"/>
                    </a:ext>
                  </a:extLst>
                </a:gridCol>
                <a:gridCol w="1460432">
                  <a:extLst>
                    <a:ext uri="{9D8B030D-6E8A-4147-A177-3AD203B41FA5}">
                      <a16:colId xmlns:a16="http://schemas.microsoft.com/office/drawing/2014/main" val="20005"/>
                    </a:ext>
                  </a:extLst>
                </a:gridCol>
              </a:tblGrid>
              <a:tr h="349624">
                <a:tc>
                  <a:txBody>
                    <a:bodyPr/>
                    <a:lstStyle/>
                    <a:p>
                      <a:pPr marL="174625" indent="-139700">
                        <a:lnSpc>
                          <a:spcPct val="100000"/>
                        </a:lnSpc>
                        <a:buFont typeface="Arial"/>
                        <a:buChar char="•"/>
                        <a:tabLst>
                          <a:tab pos="175260" algn="l"/>
                        </a:tabLst>
                      </a:pPr>
                      <a:r>
                        <a:rPr sz="1100" dirty="0">
                          <a:latin typeface="Times New Roman"/>
                          <a:cs typeface="Times New Roman"/>
                        </a:rPr>
                        <a:t>Leat</a:t>
                      </a:r>
                      <a:r>
                        <a:rPr sz="1100" spc="-10" dirty="0">
                          <a:latin typeface="Times New Roman"/>
                          <a:cs typeface="Times New Roman"/>
                        </a:rPr>
                        <a:t>h</a:t>
                      </a:r>
                      <a:r>
                        <a:rPr sz="1100" spc="-5" dirty="0">
                          <a:latin typeface="Times New Roman"/>
                          <a:cs typeface="Times New Roman"/>
                        </a:rPr>
                        <a:t>e</a:t>
                      </a:r>
                      <a:r>
                        <a:rPr sz="1100" dirty="0">
                          <a:latin typeface="Times New Roman"/>
                          <a:cs typeface="Times New Roman"/>
                        </a:rPr>
                        <a:t>r</a:t>
                      </a:r>
                      <a:r>
                        <a:rPr sz="1100" spc="-60" dirty="0">
                          <a:latin typeface="Times New Roman"/>
                          <a:cs typeface="Times New Roman"/>
                        </a:rPr>
                        <a:t> </a:t>
                      </a:r>
                      <a:r>
                        <a:rPr sz="1100" dirty="0">
                          <a:latin typeface="Times New Roman"/>
                          <a:cs typeface="Times New Roman"/>
                        </a:rPr>
                        <a:t>Resea</a:t>
                      </a:r>
                      <a:r>
                        <a:rPr sz="1100" spc="-10" dirty="0">
                          <a:latin typeface="Times New Roman"/>
                          <a:cs typeface="Times New Roman"/>
                        </a:rPr>
                        <a:t>r</a:t>
                      </a:r>
                      <a:r>
                        <a:rPr sz="1100" dirty="0">
                          <a:latin typeface="Times New Roman"/>
                          <a:cs typeface="Times New Roman"/>
                        </a:rPr>
                        <a:t>ch</a:t>
                      </a:r>
                      <a:endParaRPr sz="1100">
                        <a:latin typeface="Times New Roman"/>
                        <a:cs typeface="Times New Roman"/>
                      </a:endParaRPr>
                    </a:p>
                  </a:txBody>
                  <a:tcPr marL="0" marR="0" marT="0" marB="0"/>
                </a:tc>
                <a:tc>
                  <a:txBody>
                    <a:bodyPr/>
                    <a:lstStyle/>
                    <a:p>
                      <a:pPr marL="392430" indent="-140335">
                        <a:lnSpc>
                          <a:spcPct val="100000"/>
                        </a:lnSpc>
                        <a:buFont typeface="Arial"/>
                        <a:buChar char="•"/>
                        <a:tabLst>
                          <a:tab pos="393065" algn="l"/>
                        </a:tabLst>
                      </a:pPr>
                      <a:r>
                        <a:rPr sz="1100" dirty="0">
                          <a:latin typeface="Times New Roman"/>
                          <a:cs typeface="Times New Roman"/>
                        </a:rPr>
                        <a:t>Research</a:t>
                      </a:r>
                      <a:r>
                        <a:rPr sz="1100" spc="-65" dirty="0">
                          <a:latin typeface="Times New Roman"/>
                          <a:cs typeface="Times New Roman"/>
                        </a:rPr>
                        <a:t> </a:t>
                      </a:r>
                      <a:r>
                        <a:rPr sz="1100" spc="-5" dirty="0">
                          <a:latin typeface="Times New Roman"/>
                          <a:cs typeface="Times New Roman"/>
                        </a:rPr>
                        <a:t>Developme</a:t>
                      </a:r>
                      <a:r>
                        <a:rPr sz="1100" spc="-10" dirty="0">
                          <a:latin typeface="Times New Roman"/>
                          <a:cs typeface="Times New Roman"/>
                        </a:rPr>
                        <a:t>n</a:t>
                      </a:r>
                      <a:r>
                        <a:rPr sz="1100" dirty="0">
                          <a:latin typeface="Times New Roman"/>
                          <a:cs typeface="Times New Roman"/>
                        </a:rPr>
                        <a:t>t</a:t>
                      </a:r>
                      <a:endParaRPr sz="1100">
                        <a:latin typeface="Times New Roman"/>
                        <a:cs typeface="Times New Roman"/>
                      </a:endParaRPr>
                    </a:p>
                  </a:txBody>
                  <a:tcPr marL="0" marR="0" marT="0" marB="0"/>
                </a:tc>
                <a:tc>
                  <a:txBody>
                    <a:bodyPr/>
                    <a:lstStyle/>
                    <a:p>
                      <a:pPr marL="266065" indent="-140335">
                        <a:lnSpc>
                          <a:spcPct val="100000"/>
                        </a:lnSpc>
                        <a:buFont typeface="Arial"/>
                        <a:buChar char="•"/>
                        <a:tabLst>
                          <a:tab pos="266700" algn="l"/>
                        </a:tabLst>
                      </a:pPr>
                      <a:r>
                        <a:rPr sz="1100" dirty="0">
                          <a:latin typeface="Times New Roman"/>
                          <a:cs typeface="Times New Roman"/>
                        </a:rPr>
                        <a:t>Radiati</a:t>
                      </a:r>
                      <a:r>
                        <a:rPr sz="1100" spc="-5" dirty="0">
                          <a:latin typeface="Times New Roman"/>
                          <a:cs typeface="Times New Roman"/>
                        </a:rPr>
                        <a:t>o</a:t>
                      </a:r>
                      <a:r>
                        <a:rPr sz="1100" dirty="0">
                          <a:latin typeface="Times New Roman"/>
                          <a:cs typeface="Times New Roman"/>
                        </a:rPr>
                        <a:t>n</a:t>
                      </a:r>
                      <a:r>
                        <a:rPr sz="1100" spc="-75" dirty="0">
                          <a:latin typeface="Times New Roman"/>
                          <a:cs typeface="Times New Roman"/>
                        </a:rPr>
                        <a:t> </a:t>
                      </a:r>
                      <a:r>
                        <a:rPr sz="1100" dirty="0">
                          <a:latin typeface="Times New Roman"/>
                          <a:cs typeface="Times New Roman"/>
                        </a:rPr>
                        <a:t>Se</a:t>
                      </a:r>
                      <a:r>
                        <a:rPr sz="1100" spc="-10" dirty="0">
                          <a:latin typeface="Times New Roman"/>
                          <a:cs typeface="Times New Roman"/>
                        </a:rPr>
                        <a:t>r</a:t>
                      </a:r>
                      <a:r>
                        <a:rPr sz="1100" dirty="0">
                          <a:latin typeface="Times New Roman"/>
                          <a:cs typeface="Times New Roman"/>
                        </a:rPr>
                        <a:t>vices</a:t>
                      </a:r>
                      <a:endParaRPr sz="1100">
                        <a:latin typeface="Times New Roman"/>
                        <a:cs typeface="Times New Roman"/>
                      </a:endParaRPr>
                    </a:p>
                  </a:txBody>
                  <a:tcPr marL="0" marR="0" marT="0" marB="0"/>
                </a:tc>
                <a:tc>
                  <a:txBody>
                    <a:bodyPr/>
                    <a:lstStyle/>
                    <a:p>
                      <a:pPr marL="381635" indent="-140335">
                        <a:lnSpc>
                          <a:spcPct val="100000"/>
                        </a:lnSpc>
                        <a:buFont typeface="Arial"/>
                        <a:buChar char="•"/>
                        <a:tabLst>
                          <a:tab pos="382270" algn="l"/>
                        </a:tabLst>
                      </a:pPr>
                      <a:r>
                        <a:rPr sz="1100" spc="-5" dirty="0">
                          <a:latin typeface="Times New Roman"/>
                          <a:cs typeface="Times New Roman"/>
                        </a:rPr>
                        <a:t>Spo</a:t>
                      </a:r>
                      <a:r>
                        <a:rPr sz="1100" spc="-10" dirty="0">
                          <a:latin typeface="Times New Roman"/>
                          <a:cs typeface="Times New Roman"/>
                        </a:rPr>
                        <a:t>n</a:t>
                      </a:r>
                      <a:r>
                        <a:rPr sz="1100" spc="-5" dirty="0">
                          <a:latin typeface="Times New Roman"/>
                          <a:cs typeface="Times New Roman"/>
                        </a:rPr>
                        <a:t>sore</a:t>
                      </a:r>
                      <a:r>
                        <a:rPr sz="1100" dirty="0">
                          <a:latin typeface="Times New Roman"/>
                          <a:cs typeface="Times New Roman"/>
                        </a:rPr>
                        <a:t>d</a:t>
                      </a:r>
                      <a:r>
                        <a:rPr sz="1100" spc="-50" dirty="0">
                          <a:latin typeface="Times New Roman"/>
                          <a:cs typeface="Times New Roman"/>
                        </a:rPr>
                        <a:t> </a:t>
                      </a:r>
                      <a:r>
                        <a:rPr sz="1100" spc="-5" dirty="0">
                          <a:latin typeface="Times New Roman"/>
                          <a:cs typeface="Times New Roman"/>
                        </a:rPr>
                        <a:t>Research</a:t>
                      </a:r>
                      <a:endParaRPr sz="1100">
                        <a:latin typeface="Times New Roman"/>
                        <a:cs typeface="Times New Roman"/>
                      </a:endParaRPr>
                    </a:p>
                  </a:txBody>
                  <a:tcPr marL="0" marR="0" marT="0" marB="0"/>
                </a:tc>
                <a:tc>
                  <a:txBody>
                    <a:bodyPr/>
                    <a:lstStyle/>
                    <a:p>
                      <a:pPr marL="307975" indent="-140335">
                        <a:lnSpc>
                          <a:spcPct val="100000"/>
                        </a:lnSpc>
                        <a:buFont typeface="Arial"/>
                        <a:buChar char="•"/>
                        <a:tabLst>
                          <a:tab pos="308610" algn="l"/>
                        </a:tabLst>
                      </a:pPr>
                      <a:r>
                        <a:rPr sz="1100" dirty="0">
                          <a:latin typeface="Times New Roman"/>
                          <a:cs typeface="Times New Roman"/>
                        </a:rPr>
                        <a:t>Research</a:t>
                      </a:r>
                      <a:r>
                        <a:rPr sz="1100" spc="-65" dirty="0">
                          <a:latin typeface="Times New Roman"/>
                          <a:cs typeface="Times New Roman"/>
                        </a:rPr>
                        <a:t> </a:t>
                      </a:r>
                      <a:r>
                        <a:rPr sz="1100" spc="-5" dirty="0">
                          <a:latin typeface="Times New Roman"/>
                          <a:cs typeface="Times New Roman"/>
                        </a:rPr>
                        <a:t>I</a:t>
                      </a:r>
                      <a:r>
                        <a:rPr sz="1100" spc="-10" dirty="0">
                          <a:latin typeface="Times New Roman"/>
                          <a:cs typeface="Times New Roman"/>
                        </a:rPr>
                        <a:t>n</a:t>
                      </a:r>
                      <a:r>
                        <a:rPr sz="1100" dirty="0">
                          <a:latin typeface="Times New Roman"/>
                          <a:cs typeface="Times New Roman"/>
                        </a:rPr>
                        <a:t>tegrity</a:t>
                      </a:r>
                      <a:endParaRPr sz="1100">
                        <a:latin typeface="Times New Roman"/>
                        <a:cs typeface="Times New Roman"/>
                      </a:endParaRPr>
                    </a:p>
                  </a:txBody>
                  <a:tcPr marL="0" marR="0" marT="0" marB="0"/>
                </a:tc>
                <a:tc>
                  <a:txBody>
                    <a:bodyPr/>
                    <a:lstStyle/>
                    <a:p>
                      <a:pPr marL="386715" indent="-139700">
                        <a:lnSpc>
                          <a:spcPct val="100000"/>
                        </a:lnSpc>
                        <a:buFont typeface="Arial"/>
                        <a:buChar char="•"/>
                        <a:tabLst>
                          <a:tab pos="387350" algn="l"/>
                        </a:tabLst>
                      </a:pPr>
                      <a:r>
                        <a:rPr sz="1100" spc="-5" dirty="0">
                          <a:latin typeface="Times New Roman"/>
                          <a:cs typeface="Times New Roman"/>
                        </a:rPr>
                        <a:t>Offic</a:t>
                      </a:r>
                      <a:r>
                        <a:rPr sz="1100" dirty="0">
                          <a:latin typeface="Times New Roman"/>
                          <a:cs typeface="Times New Roman"/>
                        </a:rPr>
                        <a:t>e</a:t>
                      </a:r>
                      <a:r>
                        <a:rPr sz="1100" spc="-75" dirty="0">
                          <a:latin typeface="Times New Roman"/>
                          <a:cs typeface="Times New Roman"/>
                        </a:rPr>
                        <a:t> </a:t>
                      </a:r>
                      <a:r>
                        <a:rPr sz="1100" spc="-5" dirty="0">
                          <a:latin typeface="Times New Roman"/>
                          <a:cs typeface="Times New Roman"/>
                        </a:rPr>
                        <a:t>o</a:t>
                      </a:r>
                      <a:r>
                        <a:rPr sz="1100" dirty="0">
                          <a:latin typeface="Times New Roman"/>
                          <a:cs typeface="Times New Roman"/>
                        </a:rPr>
                        <a:t>f</a:t>
                      </a:r>
                      <a:r>
                        <a:rPr sz="1100" spc="-65" dirty="0">
                          <a:latin typeface="Times New Roman"/>
                          <a:cs typeface="Times New Roman"/>
                        </a:rPr>
                        <a:t> </a:t>
                      </a:r>
                      <a:r>
                        <a:rPr sz="1100" spc="-5" dirty="0">
                          <a:latin typeface="Times New Roman"/>
                          <a:cs typeface="Times New Roman"/>
                        </a:rPr>
                        <a:t>th</a:t>
                      </a:r>
                      <a:r>
                        <a:rPr sz="1100" dirty="0">
                          <a:latin typeface="Times New Roman"/>
                          <a:cs typeface="Times New Roman"/>
                        </a:rPr>
                        <a:t>e</a:t>
                      </a:r>
                      <a:r>
                        <a:rPr sz="1100" spc="-65" dirty="0">
                          <a:latin typeface="Times New Roman"/>
                          <a:cs typeface="Times New Roman"/>
                        </a:rPr>
                        <a:t> </a:t>
                      </a:r>
                      <a:r>
                        <a:rPr sz="1100" spc="-5" dirty="0">
                          <a:latin typeface="Times New Roman"/>
                          <a:cs typeface="Times New Roman"/>
                        </a:rPr>
                        <a:t>Vice</a:t>
                      </a:r>
                      <a:endParaRPr sz="1100">
                        <a:latin typeface="Times New Roman"/>
                        <a:cs typeface="Times New Roman"/>
                      </a:endParaRPr>
                    </a:p>
                  </a:txBody>
                  <a:tcPr marL="0" marR="0" marT="0" marB="0"/>
                </a:tc>
                <a:extLst>
                  <a:ext uri="{0D108BD9-81ED-4DB2-BD59-A6C34878D82A}">
                    <a16:rowId xmlns:a16="http://schemas.microsoft.com/office/drawing/2014/main" val="10000"/>
                  </a:ext>
                </a:extLst>
              </a:tr>
              <a:tr h="349624">
                <a:tc>
                  <a:txBody>
                    <a:bodyPr/>
                    <a:lstStyle/>
                    <a:p>
                      <a:pPr marL="174625">
                        <a:lnSpc>
                          <a:spcPct val="100000"/>
                        </a:lnSpc>
                      </a:pPr>
                      <a:r>
                        <a:rPr sz="1100" spc="-5" dirty="0">
                          <a:latin typeface="Times New Roman"/>
                          <a:cs typeface="Times New Roman"/>
                        </a:rPr>
                        <a:t>Laboratory</a:t>
                      </a:r>
                      <a:endParaRPr sz="1100">
                        <a:latin typeface="Times New Roman"/>
                        <a:cs typeface="Times New Roman"/>
                      </a:endParaRPr>
                    </a:p>
                  </a:txBody>
                  <a:tcPr marL="0" marR="0" marT="0" marB="0"/>
                </a:tc>
                <a:tc>
                  <a:txBody>
                    <a:bodyPr/>
                    <a:lstStyle/>
                    <a:p>
                      <a:endParaRPr sz="1100">
                        <a:latin typeface="Times New Roman"/>
                        <a:cs typeface="Times New Roman"/>
                      </a:endParaRPr>
                    </a:p>
                  </a:txBody>
                  <a:tcPr marL="0" marR="0" marT="0" marB="0"/>
                </a:tc>
                <a:tc>
                  <a:txBody>
                    <a:bodyPr/>
                    <a:lstStyle/>
                    <a:p>
                      <a:endParaRPr sz="1100">
                        <a:latin typeface="Times New Roman"/>
                        <a:cs typeface="Times New Roman"/>
                      </a:endParaRPr>
                    </a:p>
                  </a:txBody>
                  <a:tcPr marL="0" marR="0" marT="0" marB="0"/>
                </a:tc>
                <a:tc>
                  <a:txBody>
                    <a:bodyPr/>
                    <a:lstStyle/>
                    <a:p>
                      <a:pPr marL="381000">
                        <a:lnSpc>
                          <a:spcPct val="100000"/>
                        </a:lnSpc>
                      </a:pPr>
                      <a:r>
                        <a:rPr sz="1100" dirty="0">
                          <a:latin typeface="Times New Roman"/>
                          <a:cs typeface="Times New Roman"/>
                        </a:rPr>
                        <a:t>Services</a:t>
                      </a:r>
                      <a:endParaRPr sz="1100">
                        <a:latin typeface="Times New Roman"/>
                        <a:cs typeface="Times New Roman"/>
                      </a:endParaRPr>
                    </a:p>
                  </a:txBody>
                  <a:tcPr marL="0" marR="0" marT="0" marB="0"/>
                </a:tc>
                <a:tc>
                  <a:txBody>
                    <a:bodyPr/>
                    <a:lstStyle/>
                    <a:p>
                      <a:endParaRPr sz="1100">
                        <a:latin typeface="Times New Roman"/>
                        <a:cs typeface="Times New Roman"/>
                      </a:endParaRPr>
                    </a:p>
                  </a:txBody>
                  <a:tcPr marL="0" marR="0" marT="0" marB="0"/>
                </a:tc>
                <a:tc>
                  <a:txBody>
                    <a:bodyPr/>
                    <a:lstStyle/>
                    <a:p>
                      <a:pPr marL="386715">
                        <a:lnSpc>
                          <a:spcPct val="100000"/>
                        </a:lnSpc>
                      </a:pPr>
                      <a:r>
                        <a:rPr sz="1100" spc="-5" dirty="0">
                          <a:latin typeface="Times New Roman"/>
                          <a:cs typeface="Times New Roman"/>
                        </a:rPr>
                        <a:t>Presiden</a:t>
                      </a:r>
                      <a:r>
                        <a:rPr sz="1100" dirty="0">
                          <a:latin typeface="Times New Roman"/>
                          <a:cs typeface="Times New Roman"/>
                        </a:rPr>
                        <a:t>t</a:t>
                      </a:r>
                      <a:r>
                        <a:rPr sz="1100" spc="-50" dirty="0">
                          <a:latin typeface="Times New Roman"/>
                          <a:cs typeface="Times New Roman"/>
                        </a:rPr>
                        <a:t> </a:t>
                      </a:r>
                      <a:r>
                        <a:rPr sz="1100" spc="-5" dirty="0">
                          <a:latin typeface="Times New Roman"/>
                          <a:cs typeface="Times New Roman"/>
                        </a:rPr>
                        <a:t>fo</a:t>
                      </a:r>
                      <a:r>
                        <a:rPr sz="1100" dirty="0">
                          <a:latin typeface="Times New Roman"/>
                          <a:cs typeface="Times New Roman"/>
                        </a:rPr>
                        <a:t>r</a:t>
                      </a:r>
                      <a:r>
                        <a:rPr sz="1100" spc="-70" dirty="0">
                          <a:latin typeface="Times New Roman"/>
                          <a:cs typeface="Times New Roman"/>
                        </a:rPr>
                        <a:t> </a:t>
                      </a:r>
                      <a:r>
                        <a:rPr sz="1100" spc="-5" dirty="0">
                          <a:latin typeface="Times New Roman"/>
                          <a:cs typeface="Times New Roman"/>
                        </a:rPr>
                        <a:t>Research</a:t>
                      </a:r>
                      <a:endParaRPr sz="1100">
                        <a:latin typeface="Times New Roman"/>
                        <a:cs typeface="Times New Roman"/>
                      </a:endParaRPr>
                    </a:p>
                  </a:txBody>
                  <a:tcPr marL="0" marR="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453432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7882" y="505692"/>
            <a:ext cx="7261412" cy="400559"/>
          </a:xfrm>
          <a:prstGeom prst="rect">
            <a:avLst/>
          </a:prstGeom>
        </p:spPr>
        <p:txBody>
          <a:bodyPr vert="horz" wrap="square" lIns="0" tIns="0" rIns="0" bIns="0" numCol="1" rtlCol="0" anchor="ctr" anchorCtr="0" compatLnSpc="1">
            <a:prstTxWarp prst="textNoShape">
              <a:avLst/>
            </a:prstTxWarp>
            <a:spAutoFit/>
          </a:bodyPr>
          <a:lstStyle/>
          <a:p>
            <a:pPr marL="11206"/>
            <a:r>
              <a:rPr spc="-26" dirty="0"/>
              <a:t>O</a:t>
            </a:r>
            <a:r>
              <a:rPr spc="-49" dirty="0"/>
              <a:t>f</a:t>
            </a:r>
            <a:r>
              <a:rPr spc="-13" dirty="0"/>
              <a:t>f</a:t>
            </a:r>
            <a:r>
              <a:rPr spc="-9" dirty="0"/>
              <a:t>i</a:t>
            </a:r>
            <a:r>
              <a:rPr spc="-26" dirty="0"/>
              <a:t>ce</a:t>
            </a:r>
            <a:r>
              <a:rPr b="1" spc="-88" dirty="0">
                <a:latin typeface="Times New Roman"/>
                <a:cs typeface="Times New Roman"/>
              </a:rPr>
              <a:t> </a:t>
            </a:r>
            <a:r>
              <a:rPr spc="-26" dirty="0"/>
              <a:t>of</a:t>
            </a:r>
            <a:r>
              <a:rPr b="1" spc="-66" dirty="0">
                <a:latin typeface="Times New Roman"/>
                <a:cs typeface="Times New Roman"/>
              </a:rPr>
              <a:t> </a:t>
            </a:r>
            <a:r>
              <a:rPr spc="-75" dirty="0"/>
              <a:t>R</a:t>
            </a:r>
            <a:r>
              <a:rPr spc="-22" dirty="0"/>
              <a:t>e</a:t>
            </a:r>
            <a:r>
              <a:rPr spc="-26" dirty="0"/>
              <a:t>sea</a:t>
            </a:r>
            <a:r>
              <a:rPr spc="-57" dirty="0"/>
              <a:t>r</a:t>
            </a:r>
            <a:r>
              <a:rPr spc="-26" dirty="0"/>
              <a:t>ch</a:t>
            </a:r>
            <a:r>
              <a:rPr b="1" spc="-88" dirty="0">
                <a:latin typeface="Times New Roman"/>
                <a:cs typeface="Times New Roman"/>
              </a:rPr>
              <a:t> </a:t>
            </a:r>
            <a:r>
              <a:rPr spc="-75" dirty="0"/>
              <a:t>R</a:t>
            </a:r>
            <a:r>
              <a:rPr spc="-26" dirty="0"/>
              <a:t>esou</a:t>
            </a:r>
            <a:r>
              <a:rPr spc="-57" dirty="0"/>
              <a:t>r</a:t>
            </a:r>
            <a:r>
              <a:rPr spc="-26" dirty="0"/>
              <a:t>ces</a:t>
            </a:r>
          </a:p>
        </p:txBody>
      </p:sp>
      <p:sp>
        <p:nvSpPr>
          <p:cNvPr id="3" name="object 3"/>
          <p:cNvSpPr txBox="1">
            <a:spLocks noGrp="1"/>
          </p:cNvSpPr>
          <p:nvPr>
            <p:ph type="body" idx="1"/>
          </p:nvPr>
        </p:nvSpPr>
        <p:spPr>
          <a:xfrm>
            <a:off x="537881" y="1283074"/>
            <a:ext cx="8155845" cy="3603551"/>
          </a:xfrm>
          <a:prstGeom prst="rect">
            <a:avLst/>
          </a:prstGeom>
        </p:spPr>
        <p:txBody>
          <a:bodyPr vert="horz" wrap="square" lIns="0" tIns="0" rIns="0" bIns="0" numCol="1" rtlCol="0" anchor="t" anchorCtr="0" compatLnSpc="1">
            <a:prstTxWarp prst="textNoShape">
              <a:avLst/>
            </a:prstTxWarp>
            <a:spAutoFit/>
          </a:bodyPr>
          <a:lstStyle/>
          <a:p>
            <a:pPr marL="183226"/>
            <a:r>
              <a:rPr sz="2000" b="0" spc="-199" dirty="0">
                <a:latin typeface="Arial" panose="020B0604020202020204" pitchFamily="34" charset="0"/>
                <a:cs typeface="Arial" panose="020B0604020202020204" pitchFamily="34" charset="0"/>
              </a:rPr>
              <a:t>Office</a:t>
            </a:r>
            <a:r>
              <a:rPr sz="2000" b="0" spc="-79" dirty="0">
                <a:latin typeface="Arial" panose="020B0604020202020204" pitchFamily="34" charset="0"/>
                <a:cs typeface="Arial" panose="020B0604020202020204" pitchFamily="34" charset="0"/>
              </a:rPr>
              <a:t> </a:t>
            </a:r>
            <a:r>
              <a:rPr sz="2000" b="0" spc="-180" dirty="0">
                <a:latin typeface="Arial" panose="020B0604020202020204" pitchFamily="34" charset="0"/>
                <a:cs typeface="Arial" panose="020B0604020202020204" pitchFamily="34" charset="0"/>
              </a:rPr>
              <a:t>of</a:t>
            </a:r>
            <a:r>
              <a:rPr sz="2000" b="0" spc="-75" dirty="0">
                <a:latin typeface="Arial" panose="020B0604020202020204" pitchFamily="34" charset="0"/>
                <a:cs typeface="Arial" panose="020B0604020202020204" pitchFamily="34" charset="0"/>
              </a:rPr>
              <a:t> </a:t>
            </a:r>
            <a:r>
              <a:rPr sz="2000" b="0" spc="-146" dirty="0">
                <a:latin typeface="Arial" panose="020B0604020202020204" pitchFamily="34" charset="0"/>
                <a:cs typeface="Arial" panose="020B0604020202020204" pitchFamily="34" charset="0"/>
              </a:rPr>
              <a:t>Research</a:t>
            </a:r>
            <a:r>
              <a:rPr sz="2000" b="0" spc="-79" dirty="0">
                <a:latin typeface="Arial" panose="020B0604020202020204" pitchFamily="34" charset="0"/>
                <a:cs typeface="Arial" panose="020B0604020202020204" pitchFamily="34" charset="0"/>
              </a:rPr>
              <a:t> </a:t>
            </a:r>
            <a:r>
              <a:rPr sz="2000" b="0" spc="-340" dirty="0">
                <a:latin typeface="Arial" panose="020B0604020202020204" pitchFamily="34" charset="0"/>
                <a:cs typeface="Arial" panose="020B0604020202020204" pitchFamily="34" charset="0"/>
              </a:rPr>
              <a:t>Web</a:t>
            </a:r>
            <a:r>
              <a:rPr sz="2000" b="0" spc="-79" dirty="0">
                <a:latin typeface="Arial" panose="020B0604020202020204" pitchFamily="34" charset="0"/>
                <a:cs typeface="Arial" panose="020B0604020202020204" pitchFamily="34" charset="0"/>
              </a:rPr>
              <a:t> </a:t>
            </a:r>
            <a:r>
              <a:rPr sz="2000" b="0" spc="-141" dirty="0">
                <a:latin typeface="Arial" panose="020B0604020202020204" pitchFamily="34" charset="0"/>
                <a:cs typeface="Arial" panose="020B0604020202020204" pitchFamily="34" charset="0"/>
              </a:rPr>
              <a:t>Sit</a:t>
            </a:r>
            <a:r>
              <a:rPr sz="2000" b="0" spc="-163" dirty="0">
                <a:latin typeface="Arial" panose="020B0604020202020204" pitchFamily="34" charset="0"/>
                <a:cs typeface="Arial" panose="020B0604020202020204" pitchFamily="34" charset="0"/>
              </a:rPr>
              <a:t>e</a:t>
            </a:r>
            <a:r>
              <a:rPr sz="2000" b="0" spc="-88" dirty="0">
                <a:latin typeface="Arial" panose="020B0604020202020204" pitchFamily="34" charset="0"/>
                <a:cs typeface="Arial" panose="020B0604020202020204" pitchFamily="34" charset="0"/>
              </a:rPr>
              <a:t> </a:t>
            </a:r>
            <a:r>
              <a:rPr sz="2000" b="0" spc="-97" dirty="0">
                <a:latin typeface="Arial" panose="020B0604020202020204" pitchFamily="34" charset="0"/>
                <a:cs typeface="Arial" panose="020B0604020202020204" pitchFamily="34" charset="0"/>
              </a:rPr>
              <a:t>(</a:t>
            </a:r>
            <a:r>
              <a:rPr sz="2000" b="0" u="sng" spc="-106" dirty="0">
                <a:solidFill>
                  <a:srgbClr val="0563C1"/>
                </a:solidFill>
                <a:latin typeface="Arial" panose="020B0604020202020204" pitchFamily="34" charset="0"/>
                <a:cs typeface="Arial" panose="020B0604020202020204" pitchFamily="34" charset="0"/>
              </a:rPr>
              <a:t>research.uc.ed</a:t>
            </a:r>
            <a:r>
              <a:rPr sz="2000" b="0" u="sng" spc="-124" dirty="0">
                <a:solidFill>
                  <a:srgbClr val="0563C1"/>
                </a:solidFill>
                <a:latin typeface="Arial" panose="020B0604020202020204" pitchFamily="34" charset="0"/>
                <a:cs typeface="Arial" panose="020B0604020202020204" pitchFamily="34" charset="0"/>
              </a:rPr>
              <a:t>u</a:t>
            </a:r>
            <a:r>
              <a:rPr sz="2000" b="0" spc="-97" dirty="0">
                <a:latin typeface="Arial" panose="020B0604020202020204" pitchFamily="34" charset="0"/>
                <a:cs typeface="Arial" panose="020B0604020202020204" pitchFamily="34" charset="0"/>
              </a:rPr>
              <a:t>)</a:t>
            </a:r>
            <a:endParaRPr sz="2000" dirty="0">
              <a:latin typeface="Arial" panose="020B0604020202020204" pitchFamily="34" charset="0"/>
              <a:cs typeface="Arial" panose="020B0604020202020204" pitchFamily="34" charset="0"/>
            </a:endParaRPr>
          </a:p>
          <a:p>
            <a:pPr marL="183226">
              <a:spcBef>
                <a:spcPts val="693"/>
              </a:spcBef>
            </a:pPr>
            <a:r>
              <a:rPr sz="2000" b="0" spc="-199" dirty="0">
                <a:latin typeface="Arial" panose="020B0604020202020204" pitchFamily="34" charset="0"/>
                <a:cs typeface="Arial" panose="020B0604020202020204" pitchFamily="34" charset="0"/>
              </a:rPr>
              <a:t>Office</a:t>
            </a:r>
            <a:r>
              <a:rPr sz="2000" b="0" spc="-75" dirty="0">
                <a:latin typeface="Arial" panose="020B0604020202020204" pitchFamily="34" charset="0"/>
                <a:cs typeface="Arial" panose="020B0604020202020204" pitchFamily="34" charset="0"/>
              </a:rPr>
              <a:t> </a:t>
            </a:r>
            <a:r>
              <a:rPr sz="2000" b="0" spc="-180" dirty="0">
                <a:latin typeface="Arial" panose="020B0604020202020204" pitchFamily="34" charset="0"/>
                <a:cs typeface="Arial" panose="020B0604020202020204" pitchFamily="34" charset="0"/>
              </a:rPr>
              <a:t>of</a:t>
            </a:r>
            <a:r>
              <a:rPr sz="2000" b="0" spc="-75" dirty="0">
                <a:latin typeface="Arial" panose="020B0604020202020204" pitchFamily="34" charset="0"/>
                <a:cs typeface="Arial" panose="020B0604020202020204" pitchFamily="34" charset="0"/>
              </a:rPr>
              <a:t> </a:t>
            </a:r>
            <a:r>
              <a:rPr sz="2000" b="0" spc="-146" dirty="0">
                <a:latin typeface="Arial" panose="020B0604020202020204" pitchFamily="34" charset="0"/>
                <a:cs typeface="Arial" panose="020B0604020202020204" pitchFamily="34" charset="0"/>
              </a:rPr>
              <a:t>Research</a:t>
            </a:r>
            <a:r>
              <a:rPr sz="2000" b="0" spc="-79" dirty="0">
                <a:latin typeface="Arial" panose="020B0604020202020204" pitchFamily="34" charset="0"/>
                <a:cs typeface="Arial" panose="020B0604020202020204" pitchFamily="34" charset="0"/>
              </a:rPr>
              <a:t> </a:t>
            </a:r>
            <a:r>
              <a:rPr sz="2000" b="0" spc="-309" dirty="0">
                <a:latin typeface="Arial" panose="020B0604020202020204" pitchFamily="34" charset="0"/>
                <a:cs typeface="Arial" panose="020B0604020202020204" pitchFamily="34" charset="0"/>
              </a:rPr>
              <a:t>How2</a:t>
            </a:r>
            <a:r>
              <a:rPr sz="2000" b="0" spc="-88" dirty="0">
                <a:latin typeface="Arial" panose="020B0604020202020204" pitchFamily="34" charset="0"/>
                <a:cs typeface="Arial" panose="020B0604020202020204" pitchFamily="34" charset="0"/>
              </a:rPr>
              <a:t> </a:t>
            </a:r>
            <a:r>
              <a:rPr sz="2000" b="0" spc="-97" dirty="0">
                <a:latin typeface="Arial" panose="020B0604020202020204" pitchFamily="34" charset="0"/>
                <a:cs typeface="Arial" panose="020B0604020202020204" pitchFamily="34" charset="0"/>
              </a:rPr>
              <a:t>(</a:t>
            </a:r>
            <a:r>
              <a:rPr sz="2000" b="0" u="sng" spc="-128" dirty="0">
                <a:solidFill>
                  <a:srgbClr val="0563C1"/>
                </a:solidFill>
                <a:latin typeface="Arial" panose="020B0604020202020204" pitchFamily="34" charset="0"/>
                <a:cs typeface="Arial" panose="020B0604020202020204" pitchFamily="34" charset="0"/>
              </a:rPr>
              <a:t>researchhow2.uc.ed</a:t>
            </a:r>
            <a:r>
              <a:rPr sz="2000" b="0" u="sng" spc="-132" dirty="0">
                <a:solidFill>
                  <a:srgbClr val="0563C1"/>
                </a:solidFill>
                <a:latin typeface="Arial" panose="020B0604020202020204" pitchFamily="34" charset="0"/>
                <a:cs typeface="Arial" panose="020B0604020202020204" pitchFamily="34" charset="0"/>
              </a:rPr>
              <a:t>u</a:t>
            </a:r>
            <a:r>
              <a:rPr sz="2000" b="0" spc="-97" dirty="0">
                <a:latin typeface="Arial" panose="020B0604020202020204" pitchFamily="34" charset="0"/>
                <a:cs typeface="Arial" panose="020B0604020202020204" pitchFamily="34" charset="0"/>
              </a:rPr>
              <a:t>)</a:t>
            </a:r>
            <a:endParaRPr sz="2000" dirty="0">
              <a:latin typeface="Arial" panose="020B0604020202020204" pitchFamily="34" charset="0"/>
              <a:cs typeface="Arial" panose="020B0604020202020204" pitchFamily="34" charset="0"/>
            </a:endParaRPr>
          </a:p>
          <a:p>
            <a:pPr marL="183226">
              <a:spcBef>
                <a:spcPts val="697"/>
              </a:spcBef>
            </a:pPr>
            <a:r>
              <a:rPr sz="2000" b="0" spc="-199" dirty="0">
                <a:latin typeface="Arial" panose="020B0604020202020204" pitchFamily="34" charset="0"/>
                <a:cs typeface="Arial" panose="020B0604020202020204" pitchFamily="34" charset="0"/>
              </a:rPr>
              <a:t>Office</a:t>
            </a:r>
            <a:r>
              <a:rPr sz="2000" b="0" spc="-79" dirty="0">
                <a:latin typeface="Arial" panose="020B0604020202020204" pitchFamily="34" charset="0"/>
                <a:cs typeface="Arial" panose="020B0604020202020204" pitchFamily="34" charset="0"/>
              </a:rPr>
              <a:t> </a:t>
            </a:r>
            <a:r>
              <a:rPr sz="2000" b="0" spc="-180" dirty="0">
                <a:latin typeface="Arial" panose="020B0604020202020204" pitchFamily="34" charset="0"/>
                <a:cs typeface="Arial" panose="020B0604020202020204" pitchFamily="34" charset="0"/>
              </a:rPr>
              <a:t>of</a:t>
            </a:r>
            <a:r>
              <a:rPr sz="2000" b="0" spc="-75" dirty="0">
                <a:latin typeface="Arial" panose="020B0604020202020204" pitchFamily="34" charset="0"/>
                <a:cs typeface="Arial" panose="020B0604020202020204" pitchFamily="34" charset="0"/>
              </a:rPr>
              <a:t> </a:t>
            </a:r>
            <a:r>
              <a:rPr sz="2000" b="0" spc="-146" dirty="0">
                <a:latin typeface="Arial" panose="020B0604020202020204" pitchFamily="34" charset="0"/>
                <a:cs typeface="Arial" panose="020B0604020202020204" pitchFamily="34" charset="0"/>
              </a:rPr>
              <a:t>Research</a:t>
            </a:r>
            <a:r>
              <a:rPr sz="2000" b="0" spc="-79" dirty="0">
                <a:latin typeface="Arial" panose="020B0604020202020204" pitchFamily="34" charset="0"/>
                <a:cs typeface="Arial" panose="020B0604020202020204" pitchFamily="34" charset="0"/>
              </a:rPr>
              <a:t> </a:t>
            </a:r>
            <a:r>
              <a:rPr sz="2000" b="0" spc="-146" dirty="0">
                <a:latin typeface="Arial" panose="020B0604020202020204" pitchFamily="34" charset="0"/>
                <a:cs typeface="Arial" panose="020B0604020202020204" pitchFamily="34" charset="0"/>
              </a:rPr>
              <a:t>Interna</a:t>
            </a:r>
            <a:r>
              <a:rPr sz="2000" b="0" spc="-97" dirty="0">
                <a:latin typeface="Arial" panose="020B0604020202020204" pitchFamily="34" charset="0"/>
                <a:cs typeface="Arial" panose="020B0604020202020204" pitchFamily="34" charset="0"/>
              </a:rPr>
              <a:t>l</a:t>
            </a:r>
            <a:r>
              <a:rPr sz="2000" b="0" spc="-75" dirty="0">
                <a:latin typeface="Arial" panose="020B0604020202020204" pitchFamily="34" charset="0"/>
                <a:cs typeface="Arial" panose="020B0604020202020204" pitchFamily="34" charset="0"/>
              </a:rPr>
              <a:t> </a:t>
            </a:r>
            <a:r>
              <a:rPr sz="2000" b="0" spc="-159" dirty="0">
                <a:latin typeface="Arial" panose="020B0604020202020204" pitchFamily="34" charset="0"/>
                <a:cs typeface="Arial" panose="020B0604020202020204" pitchFamily="34" charset="0"/>
              </a:rPr>
              <a:t>Support</a:t>
            </a:r>
            <a:r>
              <a:rPr sz="2000" b="0" spc="-75" dirty="0">
                <a:latin typeface="Arial" panose="020B0604020202020204" pitchFamily="34" charset="0"/>
                <a:cs typeface="Arial" panose="020B0604020202020204" pitchFamily="34" charset="0"/>
              </a:rPr>
              <a:t> </a:t>
            </a:r>
            <a:r>
              <a:rPr sz="2000" b="0" spc="-180" dirty="0">
                <a:latin typeface="Arial" panose="020B0604020202020204" pitchFamily="34" charset="0"/>
                <a:cs typeface="Arial" panose="020B0604020202020204" pitchFamily="34" charset="0"/>
              </a:rPr>
              <a:t>Dashboard</a:t>
            </a:r>
            <a:r>
              <a:rPr sz="2000" b="0" spc="-79" dirty="0">
                <a:latin typeface="Arial" panose="020B0604020202020204" pitchFamily="34" charset="0"/>
                <a:cs typeface="Arial" panose="020B0604020202020204" pitchFamily="34" charset="0"/>
              </a:rPr>
              <a:t> </a:t>
            </a:r>
            <a:r>
              <a:rPr sz="2000" b="0" spc="-97" dirty="0">
                <a:latin typeface="Arial" panose="020B0604020202020204" pitchFamily="34" charset="0"/>
                <a:cs typeface="Arial" panose="020B0604020202020204" pitchFamily="34" charset="0"/>
              </a:rPr>
              <a:t>(</a:t>
            </a:r>
            <a:r>
              <a:rPr sz="2000" b="0" u="sng" spc="-88" dirty="0">
                <a:solidFill>
                  <a:srgbClr val="0563C1"/>
                </a:solidFill>
                <a:latin typeface="Arial" panose="020B0604020202020204" pitchFamily="34" charset="0"/>
                <a:cs typeface="Arial" panose="020B0604020202020204" pitchFamily="34" charset="0"/>
              </a:rPr>
              <a:t>dataanalytics.uc.edu/t/Research/vie</a:t>
            </a:r>
            <a:r>
              <a:rPr sz="2000" b="0" u="sng" spc="-163" dirty="0">
                <a:solidFill>
                  <a:srgbClr val="0563C1"/>
                </a:solidFill>
                <a:latin typeface="Arial" panose="020B0604020202020204" pitchFamily="34" charset="0"/>
                <a:cs typeface="Arial" panose="020B0604020202020204" pitchFamily="34" charset="0"/>
              </a:rPr>
              <a:t>w</a:t>
            </a:r>
            <a:r>
              <a:rPr sz="2000" b="0" u="sng" spc="-119" dirty="0">
                <a:solidFill>
                  <a:srgbClr val="0563C1"/>
                </a:solidFill>
                <a:latin typeface="Arial" panose="020B0604020202020204" pitchFamily="34" charset="0"/>
                <a:cs typeface="Arial" panose="020B0604020202020204" pitchFamily="34" charset="0"/>
              </a:rPr>
              <a:t>s/InternalSupportByFiscalYear/Dar</a:t>
            </a:r>
            <a:r>
              <a:rPr sz="2000" b="0" u="sng" spc="-150" dirty="0">
                <a:solidFill>
                  <a:srgbClr val="0563C1"/>
                </a:solidFill>
                <a:latin typeface="Arial" panose="020B0604020202020204" pitchFamily="34" charset="0"/>
                <a:cs typeface="Arial" panose="020B0604020202020204" pitchFamily="34" charset="0"/>
              </a:rPr>
              <a:t>k</a:t>
            </a:r>
            <a:r>
              <a:rPr sz="2000" b="0" spc="-97" dirty="0">
                <a:latin typeface="Arial" panose="020B0604020202020204" pitchFamily="34" charset="0"/>
                <a:cs typeface="Arial" panose="020B0604020202020204" pitchFamily="34" charset="0"/>
              </a:rPr>
              <a:t>)</a:t>
            </a:r>
            <a:endParaRPr sz="2000" dirty="0">
              <a:latin typeface="Arial" panose="020B0604020202020204" pitchFamily="34" charset="0"/>
              <a:cs typeface="Arial" panose="020B0604020202020204" pitchFamily="34" charset="0"/>
            </a:endParaRPr>
          </a:p>
          <a:p>
            <a:pPr marL="183226">
              <a:spcBef>
                <a:spcPts val="693"/>
              </a:spcBef>
            </a:pPr>
            <a:r>
              <a:rPr sz="2000" b="0" spc="-146" dirty="0">
                <a:latin typeface="Arial" panose="020B0604020202020204" pitchFamily="34" charset="0"/>
                <a:cs typeface="Arial" panose="020B0604020202020204" pitchFamily="34" charset="0"/>
              </a:rPr>
              <a:t>Research</a:t>
            </a:r>
            <a:r>
              <a:rPr sz="2000" b="0" spc="-71" dirty="0">
                <a:latin typeface="Arial" panose="020B0604020202020204" pitchFamily="34" charset="0"/>
                <a:cs typeface="Arial" panose="020B0604020202020204" pitchFamily="34" charset="0"/>
              </a:rPr>
              <a:t> </a:t>
            </a:r>
            <a:r>
              <a:rPr sz="2000" b="0" spc="-159" dirty="0">
                <a:latin typeface="Arial" panose="020B0604020202020204" pitchFamily="34" charset="0"/>
                <a:cs typeface="Arial" panose="020B0604020202020204" pitchFamily="34" charset="0"/>
              </a:rPr>
              <a:t>Director</a:t>
            </a:r>
            <a:r>
              <a:rPr sz="2000" b="0" spc="-180" dirty="0">
                <a:latin typeface="Arial" panose="020B0604020202020204" pitchFamily="34" charset="0"/>
                <a:cs typeface="Arial" panose="020B0604020202020204" pitchFamily="34" charset="0"/>
              </a:rPr>
              <a:t>y</a:t>
            </a:r>
            <a:r>
              <a:rPr sz="2000" b="0" spc="-71" dirty="0">
                <a:latin typeface="Arial" panose="020B0604020202020204" pitchFamily="34" charset="0"/>
                <a:cs typeface="Arial" panose="020B0604020202020204" pitchFamily="34" charset="0"/>
              </a:rPr>
              <a:t> </a:t>
            </a:r>
            <a:r>
              <a:rPr sz="2000" b="0" spc="-97" dirty="0">
                <a:latin typeface="Arial" panose="020B0604020202020204" pitchFamily="34" charset="0"/>
                <a:cs typeface="Arial" panose="020B0604020202020204" pitchFamily="34" charset="0"/>
              </a:rPr>
              <a:t>(</a:t>
            </a:r>
            <a:r>
              <a:rPr sz="2000" b="0" u="sng" spc="-106" dirty="0">
                <a:solidFill>
                  <a:srgbClr val="0563C1"/>
                </a:solidFill>
                <a:latin typeface="Arial" panose="020B0604020202020204" pitchFamily="34" charset="0"/>
                <a:cs typeface="Arial" panose="020B0604020202020204" pitchFamily="34" charset="0"/>
              </a:rPr>
              <a:t>researchdirectory.uc.ed</a:t>
            </a:r>
            <a:r>
              <a:rPr sz="2000" b="0" u="sng" spc="-119" dirty="0">
                <a:solidFill>
                  <a:srgbClr val="0563C1"/>
                </a:solidFill>
                <a:latin typeface="Arial" panose="020B0604020202020204" pitchFamily="34" charset="0"/>
                <a:cs typeface="Arial" panose="020B0604020202020204" pitchFamily="34" charset="0"/>
              </a:rPr>
              <a:t>u</a:t>
            </a:r>
            <a:r>
              <a:rPr sz="2000" b="0" spc="-97" dirty="0">
                <a:latin typeface="Arial" panose="020B0604020202020204" pitchFamily="34" charset="0"/>
                <a:cs typeface="Arial" panose="020B0604020202020204" pitchFamily="34" charset="0"/>
              </a:rPr>
              <a:t>)</a:t>
            </a:r>
            <a:endParaRPr sz="2000" dirty="0">
              <a:latin typeface="Arial" panose="020B0604020202020204" pitchFamily="34" charset="0"/>
              <a:cs typeface="Arial" panose="020B0604020202020204" pitchFamily="34" charset="0"/>
            </a:endParaRPr>
          </a:p>
          <a:p>
            <a:pPr marL="183226">
              <a:spcBef>
                <a:spcPts val="693"/>
              </a:spcBef>
            </a:pPr>
            <a:r>
              <a:rPr sz="2000" b="0" spc="-274" dirty="0">
                <a:latin typeface="Arial" panose="020B0604020202020204" pitchFamily="34" charset="0"/>
                <a:cs typeface="Arial" panose="020B0604020202020204" pitchFamily="34" charset="0"/>
              </a:rPr>
              <a:t>SPI</a:t>
            </a:r>
            <a:r>
              <a:rPr sz="2000" b="0" spc="-401" dirty="0">
                <a:latin typeface="Arial" panose="020B0604020202020204" pitchFamily="34" charset="0"/>
                <a:cs typeface="Arial" panose="020B0604020202020204" pitchFamily="34" charset="0"/>
              </a:rPr>
              <a:t>N</a:t>
            </a:r>
            <a:r>
              <a:rPr sz="2000" b="0" spc="-88" dirty="0">
                <a:latin typeface="Arial" panose="020B0604020202020204" pitchFamily="34" charset="0"/>
                <a:cs typeface="Arial" panose="020B0604020202020204" pitchFamily="34" charset="0"/>
              </a:rPr>
              <a:t> </a:t>
            </a:r>
            <a:r>
              <a:rPr sz="2000" b="0" spc="-97" dirty="0">
                <a:latin typeface="Arial" panose="020B0604020202020204" pitchFamily="34" charset="0"/>
                <a:cs typeface="Arial" panose="020B0604020202020204" pitchFamily="34" charset="0"/>
              </a:rPr>
              <a:t>(</a:t>
            </a:r>
            <a:r>
              <a:rPr sz="2000" b="0" u="sng" spc="-97" dirty="0">
                <a:solidFill>
                  <a:srgbClr val="0563C1"/>
                </a:solidFill>
                <a:latin typeface="Arial" panose="020B0604020202020204" pitchFamily="34" charset="0"/>
                <a:cs typeface="Arial" panose="020B0604020202020204" pitchFamily="34" charset="0"/>
              </a:rPr>
              <a:t>research.uc.edu/funding/spin</a:t>
            </a:r>
            <a:r>
              <a:rPr sz="2000" b="0" spc="-97" dirty="0">
                <a:latin typeface="Arial" panose="020B0604020202020204" pitchFamily="34" charset="0"/>
                <a:cs typeface="Arial" panose="020B0604020202020204" pitchFamily="34" charset="0"/>
              </a:rPr>
              <a:t>)</a:t>
            </a:r>
            <a:endParaRPr sz="2000" dirty="0">
              <a:latin typeface="Arial" panose="020B0604020202020204" pitchFamily="34" charset="0"/>
              <a:cs typeface="Arial" panose="020B0604020202020204" pitchFamily="34" charset="0"/>
            </a:endParaRPr>
          </a:p>
          <a:p>
            <a:pPr marL="183226">
              <a:spcBef>
                <a:spcPts val="697"/>
              </a:spcBef>
            </a:pPr>
            <a:r>
              <a:rPr sz="2000" b="0" spc="-287" dirty="0">
                <a:latin typeface="Arial" panose="020B0604020202020204" pitchFamily="34" charset="0"/>
                <a:cs typeface="Arial" panose="020B0604020202020204" pitchFamily="34" charset="0"/>
              </a:rPr>
              <a:t>SRS</a:t>
            </a:r>
            <a:r>
              <a:rPr sz="2000" b="0" spc="-93" dirty="0">
                <a:latin typeface="Arial" panose="020B0604020202020204" pitchFamily="34" charset="0"/>
                <a:cs typeface="Arial" panose="020B0604020202020204" pitchFamily="34" charset="0"/>
              </a:rPr>
              <a:t> </a:t>
            </a:r>
            <a:r>
              <a:rPr sz="2000" b="0" spc="-247" dirty="0">
                <a:latin typeface="Arial" panose="020B0604020202020204" pitchFamily="34" charset="0"/>
                <a:cs typeface="Arial" panose="020B0604020202020204" pitchFamily="34" charset="0"/>
              </a:rPr>
              <a:t>Annual</a:t>
            </a:r>
            <a:r>
              <a:rPr sz="2000" b="0" spc="-79" dirty="0">
                <a:latin typeface="Arial" panose="020B0604020202020204" pitchFamily="34" charset="0"/>
                <a:cs typeface="Arial" panose="020B0604020202020204" pitchFamily="34" charset="0"/>
              </a:rPr>
              <a:t> </a:t>
            </a:r>
            <a:r>
              <a:rPr sz="2000" b="0" spc="-168" dirty="0">
                <a:latin typeface="Arial" panose="020B0604020202020204" pitchFamily="34" charset="0"/>
                <a:cs typeface="Arial" panose="020B0604020202020204" pitchFamily="34" charset="0"/>
              </a:rPr>
              <a:t>Report</a:t>
            </a:r>
            <a:r>
              <a:rPr sz="2000" b="0" spc="-84" dirty="0">
                <a:latin typeface="Arial" panose="020B0604020202020204" pitchFamily="34" charset="0"/>
                <a:cs typeface="Arial" panose="020B0604020202020204" pitchFamily="34" charset="0"/>
              </a:rPr>
              <a:t> </a:t>
            </a:r>
            <a:r>
              <a:rPr sz="2000" b="0" spc="-97" dirty="0">
                <a:latin typeface="Arial" panose="020B0604020202020204" pitchFamily="34" charset="0"/>
                <a:cs typeface="Arial" panose="020B0604020202020204" pitchFamily="34" charset="0"/>
              </a:rPr>
              <a:t>(</a:t>
            </a:r>
            <a:r>
              <a:rPr sz="2000" b="0" u="sng" spc="-106" dirty="0">
                <a:solidFill>
                  <a:srgbClr val="0563C1"/>
                </a:solidFill>
                <a:latin typeface="Arial" panose="020B0604020202020204" pitchFamily="34" charset="0"/>
                <a:cs typeface="Arial" panose="020B0604020202020204" pitchFamily="34" charset="0"/>
              </a:rPr>
              <a:t>research.uc.edu/annual-sponsored-award-repor</a:t>
            </a:r>
            <a:r>
              <a:rPr sz="2000" b="0" u="sng" spc="-66" dirty="0">
                <a:solidFill>
                  <a:srgbClr val="0563C1"/>
                </a:solidFill>
                <a:latin typeface="Arial" panose="020B0604020202020204" pitchFamily="34" charset="0"/>
                <a:cs typeface="Arial" panose="020B0604020202020204" pitchFamily="34" charset="0"/>
              </a:rPr>
              <a:t>t</a:t>
            </a:r>
            <a:r>
              <a:rPr sz="2000" b="0" spc="-97" dirty="0">
                <a:latin typeface="Arial" panose="020B0604020202020204" pitchFamily="34" charset="0"/>
                <a:cs typeface="Arial" panose="020B0604020202020204" pitchFamily="34" charset="0"/>
              </a:rPr>
              <a:t>)</a:t>
            </a:r>
            <a:endParaRPr sz="2000" dirty="0">
              <a:latin typeface="Arial" panose="020B0604020202020204" pitchFamily="34" charset="0"/>
              <a:cs typeface="Arial" panose="020B0604020202020204" pitchFamily="34" charset="0"/>
            </a:endParaRPr>
          </a:p>
          <a:p>
            <a:pPr marL="183226">
              <a:spcBef>
                <a:spcPts val="693"/>
              </a:spcBef>
            </a:pPr>
            <a:r>
              <a:rPr sz="2000" b="0" spc="-300" dirty="0">
                <a:latin typeface="Arial" panose="020B0604020202020204" pitchFamily="34" charset="0"/>
                <a:cs typeface="Arial" panose="020B0604020202020204" pitchFamily="34" charset="0"/>
              </a:rPr>
              <a:t>SR</a:t>
            </a:r>
            <a:r>
              <a:rPr sz="2000" b="0" spc="-269" dirty="0">
                <a:latin typeface="Arial" panose="020B0604020202020204" pitchFamily="34" charset="0"/>
                <a:cs typeface="Arial" panose="020B0604020202020204" pitchFamily="34" charset="0"/>
              </a:rPr>
              <a:t>S</a:t>
            </a:r>
            <a:r>
              <a:rPr sz="2000" b="0" spc="-93" dirty="0">
                <a:latin typeface="Arial" panose="020B0604020202020204" pitchFamily="34" charset="0"/>
                <a:cs typeface="Arial" panose="020B0604020202020204" pitchFamily="34" charset="0"/>
              </a:rPr>
              <a:t> </a:t>
            </a:r>
            <a:r>
              <a:rPr sz="2000" b="0" spc="-150" dirty="0">
                <a:latin typeface="Arial" panose="020B0604020202020204" pitchFamily="34" charset="0"/>
                <a:cs typeface="Arial" panose="020B0604020202020204" pitchFamily="34" charset="0"/>
              </a:rPr>
              <a:t>Proposals/Award</a:t>
            </a:r>
            <a:r>
              <a:rPr sz="2000" b="0" spc="-124" dirty="0">
                <a:latin typeface="Arial" panose="020B0604020202020204" pitchFamily="34" charset="0"/>
                <a:cs typeface="Arial" panose="020B0604020202020204" pitchFamily="34" charset="0"/>
              </a:rPr>
              <a:t>s</a:t>
            </a:r>
            <a:r>
              <a:rPr sz="2000" b="0" spc="-62" dirty="0">
                <a:latin typeface="Arial" panose="020B0604020202020204" pitchFamily="34" charset="0"/>
                <a:cs typeface="Arial" panose="020B0604020202020204" pitchFamily="34" charset="0"/>
              </a:rPr>
              <a:t> </a:t>
            </a:r>
            <a:r>
              <a:rPr sz="2000" b="0" spc="-256" dirty="0">
                <a:latin typeface="Arial" panose="020B0604020202020204" pitchFamily="34" charset="0"/>
                <a:cs typeface="Arial" panose="020B0604020202020204" pitchFamily="34" charset="0"/>
              </a:rPr>
              <a:t>Live</a:t>
            </a:r>
            <a:r>
              <a:rPr sz="2000" b="0" spc="-79" dirty="0">
                <a:latin typeface="Arial" panose="020B0604020202020204" pitchFamily="34" charset="0"/>
                <a:cs typeface="Arial" panose="020B0604020202020204" pitchFamily="34" charset="0"/>
              </a:rPr>
              <a:t> </a:t>
            </a:r>
            <a:r>
              <a:rPr sz="2000" b="0" spc="-180" dirty="0">
                <a:latin typeface="Arial" panose="020B0604020202020204" pitchFamily="34" charset="0"/>
                <a:cs typeface="Arial" panose="020B0604020202020204" pitchFamily="34" charset="0"/>
              </a:rPr>
              <a:t>Dashboard</a:t>
            </a:r>
            <a:r>
              <a:rPr sz="2000" b="0" spc="-79" dirty="0">
                <a:latin typeface="Arial" panose="020B0604020202020204" pitchFamily="34" charset="0"/>
                <a:cs typeface="Arial" panose="020B0604020202020204" pitchFamily="34" charset="0"/>
              </a:rPr>
              <a:t> </a:t>
            </a:r>
            <a:r>
              <a:rPr sz="2000" b="0" spc="-97" dirty="0">
                <a:latin typeface="Arial" panose="020B0604020202020204" pitchFamily="34" charset="0"/>
                <a:cs typeface="Arial" panose="020B0604020202020204" pitchFamily="34" charset="0"/>
              </a:rPr>
              <a:t>(</a:t>
            </a:r>
            <a:r>
              <a:rPr sz="2000" b="0" u="sng" spc="-101" dirty="0">
                <a:solidFill>
                  <a:srgbClr val="0563C1"/>
                </a:solidFill>
                <a:latin typeface="Arial" panose="020B0604020202020204" pitchFamily="34" charset="0"/>
                <a:cs typeface="Arial" panose="020B0604020202020204" pitchFamily="34" charset="0"/>
              </a:rPr>
              <a:t>researchhow2.uc.edu/tableau</a:t>
            </a:r>
            <a:r>
              <a:rPr sz="2000" b="0" u="sng" spc="-62" dirty="0">
                <a:solidFill>
                  <a:srgbClr val="0563C1"/>
                </a:solidFill>
                <a:latin typeface="Arial" panose="020B0604020202020204" pitchFamily="34" charset="0"/>
                <a:cs typeface="Arial" panose="020B0604020202020204" pitchFamily="34" charset="0"/>
              </a:rPr>
              <a:t>/</a:t>
            </a:r>
            <a:r>
              <a:rPr sz="2000" b="0" spc="-97" dirty="0">
                <a:latin typeface="Arial" panose="020B0604020202020204" pitchFamily="34" charset="0"/>
                <a:cs typeface="Arial" panose="020B0604020202020204" pitchFamily="34" charset="0"/>
              </a:rPr>
              <a:t>)</a:t>
            </a:r>
            <a:endParaRPr sz="2000" dirty="0">
              <a:latin typeface="Arial" panose="020B0604020202020204" pitchFamily="34" charset="0"/>
              <a:cs typeface="Arial" panose="020B0604020202020204" pitchFamily="34" charset="0"/>
            </a:endParaRPr>
          </a:p>
          <a:p>
            <a:pPr marL="183226">
              <a:lnSpc>
                <a:spcPts val="2016"/>
              </a:lnSpc>
              <a:spcBef>
                <a:spcPts val="697"/>
              </a:spcBef>
            </a:pPr>
            <a:r>
              <a:rPr sz="2000" b="0" spc="-300" dirty="0">
                <a:latin typeface="Arial" panose="020B0604020202020204" pitchFamily="34" charset="0"/>
                <a:cs typeface="Arial" panose="020B0604020202020204" pitchFamily="34" charset="0"/>
              </a:rPr>
              <a:t>SR</a:t>
            </a:r>
            <a:r>
              <a:rPr sz="2000" b="0" spc="-269" dirty="0">
                <a:latin typeface="Arial" panose="020B0604020202020204" pitchFamily="34" charset="0"/>
                <a:cs typeface="Arial" panose="020B0604020202020204" pitchFamily="34" charset="0"/>
              </a:rPr>
              <a:t>S</a:t>
            </a:r>
            <a:r>
              <a:rPr sz="2000" b="0" spc="-93" dirty="0">
                <a:latin typeface="Arial" panose="020B0604020202020204" pitchFamily="34" charset="0"/>
                <a:cs typeface="Arial" panose="020B0604020202020204" pitchFamily="34" charset="0"/>
              </a:rPr>
              <a:t> </a:t>
            </a:r>
            <a:r>
              <a:rPr sz="2000" b="0" spc="-247" dirty="0">
                <a:latin typeface="Arial" panose="020B0604020202020204" pitchFamily="34" charset="0"/>
                <a:cs typeface="Arial" panose="020B0604020202020204" pitchFamily="34" charset="0"/>
              </a:rPr>
              <a:t>Award</a:t>
            </a:r>
            <a:r>
              <a:rPr sz="2000" b="0" spc="-79" dirty="0">
                <a:latin typeface="Arial" panose="020B0604020202020204" pitchFamily="34" charset="0"/>
                <a:cs typeface="Arial" panose="020B0604020202020204" pitchFamily="34" charset="0"/>
              </a:rPr>
              <a:t> </a:t>
            </a:r>
            <a:r>
              <a:rPr sz="2000" b="0" spc="-132" dirty="0">
                <a:latin typeface="Arial" panose="020B0604020202020204" pitchFamily="34" charset="0"/>
                <a:cs typeface="Arial" panose="020B0604020202020204" pitchFamily="34" charset="0"/>
              </a:rPr>
              <a:t>Succes</a:t>
            </a:r>
            <a:r>
              <a:rPr sz="2000" b="0" spc="-110" dirty="0">
                <a:latin typeface="Arial" panose="020B0604020202020204" pitchFamily="34" charset="0"/>
                <a:cs typeface="Arial" panose="020B0604020202020204" pitchFamily="34" charset="0"/>
              </a:rPr>
              <a:t>s</a:t>
            </a:r>
            <a:r>
              <a:rPr sz="2000" b="0" spc="-79" dirty="0">
                <a:latin typeface="Arial" panose="020B0604020202020204" pitchFamily="34" charset="0"/>
                <a:cs typeface="Arial" panose="020B0604020202020204" pitchFamily="34" charset="0"/>
              </a:rPr>
              <a:t> </a:t>
            </a:r>
            <a:r>
              <a:rPr sz="2000" b="0" spc="-282" dirty="0">
                <a:latin typeface="Arial" panose="020B0604020202020204" pitchFamily="34" charset="0"/>
                <a:cs typeface="Arial" panose="020B0604020202020204" pitchFamily="34" charset="0"/>
              </a:rPr>
              <a:t>(&gt;$150K</a:t>
            </a:r>
            <a:r>
              <a:rPr sz="2000" b="0" spc="-180" dirty="0">
                <a:latin typeface="Arial" panose="020B0604020202020204" pitchFamily="34" charset="0"/>
                <a:cs typeface="Arial" panose="020B0604020202020204" pitchFamily="34" charset="0"/>
              </a:rPr>
              <a:t>)</a:t>
            </a:r>
            <a:r>
              <a:rPr sz="2000" b="0" spc="-79" dirty="0">
                <a:latin typeface="Arial" panose="020B0604020202020204" pitchFamily="34" charset="0"/>
                <a:cs typeface="Arial" panose="020B0604020202020204" pitchFamily="34" charset="0"/>
              </a:rPr>
              <a:t> </a:t>
            </a:r>
            <a:r>
              <a:rPr sz="2000" b="0" spc="-180" dirty="0">
                <a:latin typeface="Arial" panose="020B0604020202020204" pitchFamily="34" charset="0"/>
                <a:cs typeface="Arial" panose="020B0604020202020204" pitchFamily="34" charset="0"/>
              </a:rPr>
              <a:t>Dashboard</a:t>
            </a:r>
            <a:r>
              <a:rPr sz="2000" b="0" spc="-75" dirty="0">
                <a:latin typeface="Arial" panose="020B0604020202020204" pitchFamily="34" charset="0"/>
                <a:cs typeface="Arial" panose="020B0604020202020204" pitchFamily="34" charset="0"/>
              </a:rPr>
              <a:t> </a:t>
            </a:r>
            <a:r>
              <a:rPr sz="2000" b="0" spc="-97" dirty="0">
                <a:latin typeface="Arial" panose="020B0604020202020204" pitchFamily="34" charset="0"/>
                <a:cs typeface="Arial" panose="020B0604020202020204" pitchFamily="34" charset="0"/>
              </a:rPr>
              <a:t>(</a:t>
            </a:r>
            <a:r>
              <a:rPr sz="2000" b="0" u="sng" spc="-93" dirty="0">
                <a:solidFill>
                  <a:srgbClr val="0563C1"/>
                </a:solidFill>
                <a:latin typeface="Arial" panose="020B0604020202020204" pitchFamily="34" charset="0"/>
                <a:cs typeface="Arial" panose="020B0604020202020204" pitchFamily="34" charset="0"/>
              </a:rPr>
              <a:t>dataanalytics.uc.edu/t/Research/view</a:t>
            </a:r>
            <a:r>
              <a:rPr sz="2000" b="0" u="sng" spc="97" dirty="0">
                <a:solidFill>
                  <a:srgbClr val="0563C1"/>
                </a:solidFill>
                <a:latin typeface="Arial" panose="020B0604020202020204" pitchFamily="34" charset="0"/>
                <a:cs typeface="Arial" panose="020B0604020202020204" pitchFamily="34" charset="0"/>
              </a:rPr>
              <a:t>s</a:t>
            </a:r>
            <a:r>
              <a:rPr sz="2000" b="0" u="sng" spc="75" dirty="0">
                <a:solidFill>
                  <a:srgbClr val="0563C1"/>
                </a:solidFill>
                <a:latin typeface="Arial" panose="020B0604020202020204" pitchFamily="34" charset="0"/>
                <a:cs typeface="Arial" panose="020B0604020202020204" pitchFamily="34" charset="0"/>
              </a:rPr>
              <a:t>/</a:t>
            </a:r>
            <a:r>
              <a:rPr sz="2000" b="0" u="sng" spc="-110" dirty="0">
                <a:solidFill>
                  <a:srgbClr val="0563C1"/>
                </a:solidFill>
                <a:latin typeface="Arial" panose="020B0604020202020204" pitchFamily="34" charset="0"/>
                <a:cs typeface="Arial" panose="020B0604020202020204" pitchFamily="34" charset="0"/>
              </a:rPr>
              <a:t>Succes</a:t>
            </a:r>
            <a:r>
              <a:rPr sz="2000" b="0" u="sng" spc="-88" dirty="0">
                <a:solidFill>
                  <a:srgbClr val="0563C1"/>
                </a:solidFill>
                <a:latin typeface="Arial" panose="020B0604020202020204" pitchFamily="34" charset="0"/>
                <a:cs typeface="Arial" panose="020B0604020202020204" pitchFamily="34" charset="0"/>
              </a:rPr>
              <a:t>s</a:t>
            </a:r>
            <a:r>
              <a:rPr sz="2000" b="0" u="sng" spc="-256" dirty="0">
                <a:solidFill>
                  <a:srgbClr val="0563C1"/>
                </a:solidFill>
                <a:latin typeface="Arial" panose="020B0604020202020204" pitchFamily="34" charset="0"/>
                <a:cs typeface="Arial" panose="020B0604020202020204" pitchFamily="34" charset="0"/>
              </a:rPr>
              <a:t>R</a:t>
            </a:r>
            <a:r>
              <a:rPr sz="2000" b="0" u="sng" spc="-168" dirty="0">
                <a:solidFill>
                  <a:srgbClr val="0563C1"/>
                </a:solidFill>
                <a:latin typeface="Arial" panose="020B0604020202020204" pitchFamily="34" charset="0"/>
                <a:cs typeface="Arial" panose="020B0604020202020204" pitchFamily="34" charset="0"/>
              </a:rPr>
              <a:t>a</a:t>
            </a:r>
            <a:r>
              <a:rPr sz="2000" b="0" u="sng" spc="-18" dirty="0">
                <a:solidFill>
                  <a:srgbClr val="0563C1"/>
                </a:solidFill>
                <a:latin typeface="Arial" panose="020B0604020202020204" pitchFamily="34" charset="0"/>
                <a:cs typeface="Arial" panose="020B0604020202020204" pitchFamily="34" charset="0"/>
              </a:rPr>
              <a:t>te2</a:t>
            </a:r>
            <a:r>
              <a:rPr sz="2000" b="0" u="sng" spc="-9" dirty="0">
                <a:solidFill>
                  <a:srgbClr val="0563C1"/>
                </a:solidFill>
                <a:latin typeface="Arial" panose="020B0604020202020204" pitchFamily="34" charset="0"/>
                <a:cs typeface="Arial" panose="020B0604020202020204" pitchFamily="34" charset="0"/>
              </a:rPr>
              <a:t>/</a:t>
            </a:r>
            <a:r>
              <a:rPr sz="2000" b="0" u="sng" spc="-349" dirty="0">
                <a:solidFill>
                  <a:srgbClr val="0563C1"/>
                </a:solidFill>
                <a:latin typeface="Arial" panose="020B0604020202020204" pitchFamily="34" charset="0"/>
                <a:cs typeface="Arial" panose="020B0604020202020204" pitchFamily="34" charset="0"/>
              </a:rPr>
              <a:t>O</a:t>
            </a:r>
            <a:r>
              <a:rPr sz="2000" b="0" u="sng" spc="-238" dirty="0">
                <a:solidFill>
                  <a:srgbClr val="0563C1"/>
                </a:solidFill>
                <a:latin typeface="Arial" panose="020B0604020202020204" pitchFamily="34" charset="0"/>
                <a:cs typeface="Arial" panose="020B0604020202020204" pitchFamily="34" charset="0"/>
              </a:rPr>
              <a:t>v</a:t>
            </a:r>
            <a:r>
              <a:rPr sz="2000" b="0" u="sng" spc="-124" dirty="0">
                <a:solidFill>
                  <a:srgbClr val="0563C1"/>
                </a:solidFill>
                <a:latin typeface="Arial" panose="020B0604020202020204" pitchFamily="34" charset="0"/>
                <a:cs typeface="Arial" panose="020B0604020202020204" pitchFamily="34" charset="0"/>
              </a:rPr>
              <a:t>ervie</a:t>
            </a:r>
            <a:r>
              <a:rPr sz="2000" b="0" u="sng" spc="-224" dirty="0">
                <a:solidFill>
                  <a:srgbClr val="0563C1"/>
                </a:solidFill>
                <a:latin typeface="Arial" panose="020B0604020202020204" pitchFamily="34" charset="0"/>
                <a:cs typeface="Arial" panose="020B0604020202020204" pitchFamily="34" charset="0"/>
              </a:rPr>
              <a:t>w</a:t>
            </a:r>
            <a:r>
              <a:rPr sz="2000" b="0" spc="-97" dirty="0">
                <a:latin typeface="Arial" panose="020B0604020202020204" pitchFamily="34" charset="0"/>
                <a:cs typeface="Arial" panose="020B0604020202020204" pitchFamily="34" charset="0"/>
              </a:rPr>
              <a:t>)</a:t>
            </a:r>
            <a:endParaRPr sz="2000" dirty="0">
              <a:latin typeface="Arial" panose="020B0604020202020204" pitchFamily="34" charset="0"/>
              <a:cs typeface="Arial" panose="020B0604020202020204" pitchFamily="34" charset="0"/>
            </a:endParaRPr>
          </a:p>
        </p:txBody>
      </p:sp>
      <p:sp>
        <p:nvSpPr>
          <p:cNvPr id="4" name="object 4"/>
          <p:cNvSpPr/>
          <p:nvPr/>
        </p:nvSpPr>
        <p:spPr>
          <a:xfrm>
            <a:off x="666301" y="5027182"/>
            <a:ext cx="7812069" cy="89826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221611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7882" y="505692"/>
            <a:ext cx="7261412" cy="400559"/>
          </a:xfrm>
          <a:prstGeom prst="rect">
            <a:avLst/>
          </a:prstGeom>
        </p:spPr>
        <p:txBody>
          <a:bodyPr vert="horz" wrap="square" lIns="0" tIns="0" rIns="0" bIns="0" numCol="1" rtlCol="0" anchor="ctr" anchorCtr="0" compatLnSpc="1">
            <a:prstTxWarp prst="textNoShape">
              <a:avLst/>
            </a:prstTxWarp>
            <a:spAutoFit/>
          </a:bodyPr>
          <a:lstStyle/>
          <a:p>
            <a:pPr marL="11206"/>
            <a:r>
              <a:rPr spc="-22" dirty="0"/>
              <a:t>O</a:t>
            </a:r>
            <a:r>
              <a:rPr spc="-49" dirty="0"/>
              <a:t>f</a:t>
            </a:r>
            <a:r>
              <a:rPr spc="-13" dirty="0"/>
              <a:t>f</a:t>
            </a:r>
            <a:r>
              <a:rPr spc="-9" dirty="0"/>
              <a:t>i</a:t>
            </a:r>
            <a:r>
              <a:rPr spc="-22" dirty="0"/>
              <a:t>ce</a:t>
            </a:r>
            <a:r>
              <a:rPr b="1" spc="-88" dirty="0">
                <a:latin typeface="Times New Roman"/>
                <a:cs typeface="Times New Roman"/>
              </a:rPr>
              <a:t> </a:t>
            </a:r>
            <a:r>
              <a:rPr spc="-22" dirty="0"/>
              <a:t>of</a:t>
            </a:r>
            <a:r>
              <a:rPr b="1" spc="-71" dirty="0">
                <a:latin typeface="Times New Roman"/>
                <a:cs typeface="Times New Roman"/>
              </a:rPr>
              <a:t> </a:t>
            </a:r>
            <a:r>
              <a:rPr spc="-75" dirty="0"/>
              <a:t>R</a:t>
            </a:r>
            <a:r>
              <a:rPr spc="-22" dirty="0"/>
              <a:t>esea</a:t>
            </a:r>
            <a:r>
              <a:rPr spc="-57" dirty="0"/>
              <a:t>r</a:t>
            </a:r>
            <a:r>
              <a:rPr spc="-22" dirty="0"/>
              <a:t>ch</a:t>
            </a:r>
            <a:r>
              <a:rPr b="1" spc="-88" dirty="0">
                <a:latin typeface="Times New Roman"/>
                <a:cs typeface="Times New Roman"/>
              </a:rPr>
              <a:t> </a:t>
            </a:r>
            <a:r>
              <a:rPr spc="-4" dirty="0"/>
              <a:t>I</a:t>
            </a:r>
            <a:r>
              <a:rPr spc="-22" dirty="0"/>
              <a:t>n</a:t>
            </a:r>
            <a:r>
              <a:rPr spc="-13" dirty="0"/>
              <a:t>i</a:t>
            </a:r>
            <a:r>
              <a:rPr spc="-22" dirty="0"/>
              <a:t>t</a:t>
            </a:r>
            <a:r>
              <a:rPr spc="-13" dirty="0"/>
              <a:t>i</a:t>
            </a:r>
            <a:r>
              <a:rPr spc="-49" dirty="0"/>
              <a:t>a</a:t>
            </a:r>
            <a:r>
              <a:rPr spc="-18" dirty="0"/>
              <a:t>t</a:t>
            </a:r>
            <a:r>
              <a:rPr spc="-22" dirty="0"/>
              <a:t>i</a:t>
            </a:r>
            <a:r>
              <a:rPr spc="-49" dirty="0"/>
              <a:t>v</a:t>
            </a:r>
            <a:r>
              <a:rPr spc="-22" dirty="0"/>
              <a:t>es</a:t>
            </a:r>
          </a:p>
        </p:txBody>
      </p:sp>
      <p:sp>
        <p:nvSpPr>
          <p:cNvPr id="3" name="object 3"/>
          <p:cNvSpPr txBox="1"/>
          <p:nvPr/>
        </p:nvSpPr>
        <p:spPr>
          <a:xfrm>
            <a:off x="632235" y="1656366"/>
            <a:ext cx="7274299" cy="2881302"/>
          </a:xfrm>
          <a:prstGeom prst="rect">
            <a:avLst/>
          </a:prstGeom>
        </p:spPr>
        <p:txBody>
          <a:bodyPr vert="horz" wrap="square" lIns="0" tIns="0" rIns="0" bIns="0" rtlCol="0">
            <a:spAutoFit/>
          </a:bodyPr>
          <a:lstStyle/>
          <a:p>
            <a:pPr marL="180984" marR="4102132" indent="-170338">
              <a:lnSpc>
                <a:spcPct val="134100"/>
              </a:lnSpc>
            </a:pPr>
            <a:r>
              <a:rPr sz="1721" b="1" spc="-106" dirty="0">
                <a:latin typeface="Cambria"/>
                <a:cs typeface="Cambria"/>
              </a:rPr>
              <a:t>R</a:t>
            </a:r>
            <a:r>
              <a:rPr sz="1721" b="1" spc="-79" dirty="0">
                <a:latin typeface="Cambria"/>
                <a:cs typeface="Cambria"/>
              </a:rPr>
              <a:t>esea</a:t>
            </a:r>
            <a:r>
              <a:rPr sz="1721" b="1" spc="-97" dirty="0">
                <a:latin typeface="Cambria"/>
                <a:cs typeface="Cambria"/>
              </a:rPr>
              <a:t>r</a:t>
            </a:r>
            <a:r>
              <a:rPr sz="1721" b="1" spc="-66" dirty="0">
                <a:latin typeface="Cambria"/>
                <a:cs typeface="Cambria"/>
              </a:rPr>
              <a:t>c</a:t>
            </a:r>
            <a:r>
              <a:rPr sz="1721" b="1" spc="-62" dirty="0">
                <a:latin typeface="Cambria"/>
                <a:cs typeface="Cambria"/>
              </a:rPr>
              <a:t>h</a:t>
            </a:r>
            <a:r>
              <a:rPr sz="1721" b="1" spc="-18" dirty="0">
                <a:latin typeface="Cambria"/>
                <a:cs typeface="Cambria"/>
              </a:rPr>
              <a:t> </a:t>
            </a:r>
            <a:r>
              <a:rPr sz="1721" b="1" spc="-106" dirty="0">
                <a:latin typeface="Cambria"/>
                <a:cs typeface="Cambria"/>
              </a:rPr>
              <a:t>P</a:t>
            </a:r>
            <a:r>
              <a:rPr sz="1721" b="1" spc="-101" dirty="0">
                <a:latin typeface="Cambria"/>
                <a:cs typeface="Cambria"/>
              </a:rPr>
              <a:t>r</a:t>
            </a:r>
            <a:r>
              <a:rPr sz="1721" b="1" spc="-75" dirty="0">
                <a:latin typeface="Cambria"/>
                <a:cs typeface="Cambria"/>
              </a:rPr>
              <a:t>og</a:t>
            </a:r>
            <a:r>
              <a:rPr sz="1721" b="1" spc="-88" dirty="0">
                <a:latin typeface="Cambria"/>
                <a:cs typeface="Cambria"/>
              </a:rPr>
              <a:t>r</a:t>
            </a:r>
            <a:r>
              <a:rPr sz="1721" b="1" spc="-75" dirty="0">
                <a:latin typeface="Cambria"/>
                <a:cs typeface="Cambria"/>
              </a:rPr>
              <a:t>a</a:t>
            </a:r>
            <a:r>
              <a:rPr sz="1721" b="1" spc="-93" dirty="0">
                <a:latin typeface="Cambria"/>
                <a:cs typeface="Cambria"/>
              </a:rPr>
              <a:t>m</a:t>
            </a:r>
            <a:r>
              <a:rPr sz="1721" b="1" spc="-31" dirty="0">
                <a:latin typeface="Cambria"/>
                <a:cs typeface="Cambria"/>
              </a:rPr>
              <a:t> </a:t>
            </a:r>
            <a:r>
              <a:rPr sz="1721" b="1" spc="-93" dirty="0">
                <a:latin typeface="Cambria"/>
                <a:cs typeface="Cambria"/>
              </a:rPr>
              <a:t>D</a:t>
            </a:r>
            <a:r>
              <a:rPr sz="1721" b="1" spc="-84" dirty="0">
                <a:latin typeface="Cambria"/>
                <a:cs typeface="Cambria"/>
              </a:rPr>
              <a:t>evelopment</a:t>
            </a:r>
            <a:r>
              <a:rPr sz="1721" b="1" spc="-44" dirty="0">
                <a:latin typeface="Cambria"/>
                <a:cs typeface="Cambria"/>
              </a:rPr>
              <a:t> </a:t>
            </a:r>
            <a:r>
              <a:rPr sz="1721" dirty="0">
                <a:latin typeface="Cambria"/>
                <a:cs typeface="Cambria"/>
              </a:rPr>
              <a:t>In</a:t>
            </a:r>
            <a:r>
              <a:rPr sz="1721" spc="-13" dirty="0">
                <a:latin typeface="Cambria"/>
                <a:cs typeface="Cambria"/>
              </a:rPr>
              <a:t>t</a:t>
            </a:r>
            <a:r>
              <a:rPr sz="1721" dirty="0">
                <a:latin typeface="Cambria"/>
                <a:cs typeface="Cambria"/>
              </a:rPr>
              <a:t>erna</a:t>
            </a:r>
            <a:r>
              <a:rPr sz="1721" spc="4" dirty="0">
                <a:latin typeface="Cambria"/>
                <a:cs typeface="Cambria"/>
              </a:rPr>
              <a:t>l </a:t>
            </a:r>
            <a:r>
              <a:rPr sz="1721" spc="-22" dirty="0">
                <a:latin typeface="Cambria"/>
                <a:cs typeface="Cambria"/>
              </a:rPr>
              <a:t>F</a:t>
            </a:r>
            <a:r>
              <a:rPr sz="1721" dirty="0">
                <a:latin typeface="Cambria"/>
                <a:cs typeface="Cambria"/>
              </a:rPr>
              <a:t>undin</a:t>
            </a:r>
            <a:r>
              <a:rPr sz="1721" spc="4" dirty="0">
                <a:latin typeface="Cambria"/>
                <a:cs typeface="Cambria"/>
              </a:rPr>
              <a:t>g </a:t>
            </a:r>
            <a:r>
              <a:rPr sz="1721" dirty="0">
                <a:latin typeface="Cambria"/>
                <a:cs typeface="Cambria"/>
              </a:rPr>
              <a:t>Opportunities</a:t>
            </a:r>
            <a:r>
              <a:rPr sz="1721" spc="-4" dirty="0">
                <a:latin typeface="Cambria"/>
                <a:cs typeface="Cambria"/>
              </a:rPr>
              <a:t> </a:t>
            </a:r>
            <a:r>
              <a:rPr sz="1721" spc="9" dirty="0">
                <a:latin typeface="Cambria"/>
                <a:cs typeface="Cambria"/>
              </a:rPr>
              <a:t>P</a:t>
            </a:r>
            <a:r>
              <a:rPr sz="1721" spc="-26" dirty="0">
                <a:latin typeface="Cambria"/>
                <a:cs typeface="Cambria"/>
              </a:rPr>
              <a:t>r</a:t>
            </a:r>
            <a:r>
              <a:rPr sz="1721" spc="4" dirty="0">
                <a:latin typeface="Cambria"/>
                <a:cs typeface="Cambria"/>
              </a:rPr>
              <a:t>oposal </a:t>
            </a:r>
            <a:r>
              <a:rPr sz="1721" spc="9" dirty="0">
                <a:latin typeface="Cambria"/>
                <a:cs typeface="Cambria"/>
              </a:rPr>
              <a:t>D</a:t>
            </a:r>
            <a:r>
              <a:rPr sz="1721" spc="-13" dirty="0">
                <a:latin typeface="Cambria"/>
                <a:cs typeface="Cambria"/>
              </a:rPr>
              <a:t>e</a:t>
            </a:r>
            <a:r>
              <a:rPr sz="1721" spc="-31" dirty="0">
                <a:latin typeface="Cambria"/>
                <a:cs typeface="Cambria"/>
              </a:rPr>
              <a:t>v</a:t>
            </a:r>
            <a:r>
              <a:rPr sz="1721" spc="9" dirty="0">
                <a:latin typeface="Cambria"/>
                <a:cs typeface="Cambria"/>
              </a:rPr>
              <a:t>elopment</a:t>
            </a:r>
            <a:r>
              <a:rPr sz="1721" spc="4" dirty="0">
                <a:latin typeface="Cambria"/>
                <a:cs typeface="Cambria"/>
              </a:rPr>
              <a:t> Services</a:t>
            </a:r>
            <a:r>
              <a:rPr sz="1721" dirty="0">
                <a:latin typeface="Cambria"/>
                <a:cs typeface="Cambria"/>
              </a:rPr>
              <a:t> Signatu</a:t>
            </a:r>
            <a:r>
              <a:rPr sz="1721" spc="-26" dirty="0">
                <a:latin typeface="Cambria"/>
                <a:cs typeface="Cambria"/>
              </a:rPr>
              <a:t>r</a:t>
            </a:r>
            <a:r>
              <a:rPr sz="1721" spc="4" dirty="0">
                <a:latin typeface="Cambria"/>
                <a:cs typeface="Cambria"/>
              </a:rPr>
              <a:t>e P</a:t>
            </a:r>
            <a:r>
              <a:rPr sz="1721" spc="-26" dirty="0">
                <a:latin typeface="Cambria"/>
                <a:cs typeface="Cambria"/>
              </a:rPr>
              <a:t>r</a:t>
            </a:r>
            <a:r>
              <a:rPr sz="1721" spc="4" dirty="0">
                <a:latin typeface="Cambria"/>
                <a:cs typeface="Cambria"/>
              </a:rPr>
              <a:t>og</a:t>
            </a:r>
            <a:r>
              <a:rPr sz="1721" spc="-31" dirty="0">
                <a:latin typeface="Cambria"/>
                <a:cs typeface="Cambria"/>
              </a:rPr>
              <a:t>r</a:t>
            </a:r>
            <a:r>
              <a:rPr sz="1721" spc="4" dirty="0">
                <a:latin typeface="Cambria"/>
                <a:cs typeface="Cambria"/>
              </a:rPr>
              <a:t>ams</a:t>
            </a:r>
            <a:endParaRPr sz="1721">
              <a:latin typeface="Cambria"/>
              <a:cs typeface="Cambria"/>
            </a:endParaRPr>
          </a:p>
          <a:p>
            <a:pPr marL="676871" marR="4483" indent="-560">
              <a:lnSpc>
                <a:spcPts val="1888"/>
              </a:lnSpc>
              <a:spcBef>
                <a:spcPts val="26"/>
              </a:spcBef>
            </a:pPr>
            <a:r>
              <a:rPr sz="1853" i="1" spc="-40" dirty="0">
                <a:latin typeface="Cambria"/>
                <a:cs typeface="Cambria"/>
              </a:rPr>
              <a:t>N</a:t>
            </a:r>
            <a:r>
              <a:rPr sz="1853" i="1" spc="-49" dirty="0">
                <a:latin typeface="Cambria"/>
                <a:cs typeface="Cambria"/>
              </a:rPr>
              <a:t>e</a:t>
            </a:r>
            <a:r>
              <a:rPr sz="1853" i="1" spc="-22" dirty="0">
                <a:latin typeface="Cambria"/>
                <a:cs typeface="Cambria"/>
              </a:rPr>
              <a:t>xt </a:t>
            </a:r>
            <a:r>
              <a:rPr sz="1853" i="1" spc="-40" dirty="0">
                <a:latin typeface="Cambria"/>
                <a:cs typeface="Cambria"/>
              </a:rPr>
              <a:t>L</a:t>
            </a:r>
            <a:r>
              <a:rPr sz="1853" i="1" spc="-62" dirty="0">
                <a:latin typeface="Cambria"/>
                <a:cs typeface="Cambria"/>
              </a:rPr>
              <a:t>i</a:t>
            </a:r>
            <a:r>
              <a:rPr sz="1853" i="1" spc="-13" dirty="0">
                <a:latin typeface="Cambria"/>
                <a:cs typeface="Cambria"/>
              </a:rPr>
              <a:t>v</a:t>
            </a:r>
            <a:r>
              <a:rPr sz="1853" i="1" spc="22" dirty="0">
                <a:latin typeface="Cambria"/>
                <a:cs typeface="Cambria"/>
              </a:rPr>
              <a:t>es</a:t>
            </a:r>
            <a:r>
              <a:rPr sz="1853" i="1" spc="-22" dirty="0">
                <a:latin typeface="Cambria"/>
                <a:cs typeface="Cambria"/>
              </a:rPr>
              <a:t> </a:t>
            </a:r>
            <a:r>
              <a:rPr sz="1853" i="1" spc="-35" dirty="0">
                <a:latin typeface="Cambria"/>
                <a:cs typeface="Cambria"/>
              </a:rPr>
              <a:t>He</a:t>
            </a:r>
            <a:r>
              <a:rPr sz="1853" i="1" spc="-57" dirty="0">
                <a:latin typeface="Cambria"/>
                <a:cs typeface="Cambria"/>
              </a:rPr>
              <a:t>r</a:t>
            </a:r>
            <a:r>
              <a:rPr sz="1853" i="1" dirty="0">
                <a:latin typeface="Cambria"/>
                <a:cs typeface="Cambria"/>
              </a:rPr>
              <a:t>e</a:t>
            </a:r>
            <a:r>
              <a:rPr sz="1853" i="1" spc="-22" dirty="0">
                <a:latin typeface="Cambria"/>
                <a:cs typeface="Cambria"/>
              </a:rPr>
              <a:t> </a:t>
            </a:r>
            <a:r>
              <a:rPr sz="1853" i="1" spc="-57" dirty="0">
                <a:latin typeface="Cambria"/>
                <a:cs typeface="Cambria"/>
              </a:rPr>
              <a:t>–</a:t>
            </a:r>
            <a:r>
              <a:rPr sz="1853" i="1" spc="-31" dirty="0">
                <a:latin typeface="Cambria"/>
                <a:cs typeface="Cambria"/>
              </a:rPr>
              <a:t> </a:t>
            </a:r>
            <a:r>
              <a:rPr sz="1721" spc="9" dirty="0">
                <a:latin typeface="Cambria"/>
                <a:cs typeface="Cambria"/>
              </a:rPr>
              <a:t>U</a:t>
            </a:r>
            <a:r>
              <a:rPr sz="1721" spc="-9" dirty="0">
                <a:latin typeface="Cambria"/>
                <a:cs typeface="Cambria"/>
              </a:rPr>
              <a:t>r</a:t>
            </a:r>
            <a:r>
              <a:rPr sz="1721" spc="9" dirty="0">
                <a:latin typeface="Cambria"/>
                <a:cs typeface="Cambria"/>
              </a:rPr>
              <a:t>ban</a:t>
            </a:r>
            <a:r>
              <a:rPr sz="1721" spc="4" dirty="0">
                <a:latin typeface="Cambria"/>
                <a:cs typeface="Cambria"/>
              </a:rPr>
              <a:t> </a:t>
            </a:r>
            <a:r>
              <a:rPr sz="1721" spc="-22" dirty="0">
                <a:latin typeface="Cambria"/>
                <a:cs typeface="Cambria"/>
              </a:rPr>
              <a:t>F</a:t>
            </a:r>
            <a:r>
              <a:rPr sz="1721" spc="4" dirty="0">
                <a:latin typeface="Cambria"/>
                <a:cs typeface="Cambria"/>
              </a:rPr>
              <a:t>utu</a:t>
            </a:r>
            <a:r>
              <a:rPr sz="1721" spc="-26" dirty="0">
                <a:latin typeface="Cambria"/>
                <a:cs typeface="Cambria"/>
              </a:rPr>
              <a:t>r</a:t>
            </a:r>
            <a:r>
              <a:rPr sz="1721" spc="4" dirty="0">
                <a:latin typeface="Cambria"/>
                <a:cs typeface="Cambria"/>
              </a:rPr>
              <a:t>es </a:t>
            </a:r>
            <a:r>
              <a:rPr sz="1721" spc="-26" dirty="0">
                <a:latin typeface="Cambria"/>
                <a:cs typeface="Cambria"/>
              </a:rPr>
              <a:t>P</a:t>
            </a:r>
            <a:r>
              <a:rPr sz="1721" dirty="0">
                <a:latin typeface="Cambria"/>
                <a:cs typeface="Cambria"/>
              </a:rPr>
              <a:t>a</a:t>
            </a:r>
            <a:r>
              <a:rPr sz="1721" spc="4" dirty="0">
                <a:latin typeface="Cambria"/>
                <a:cs typeface="Cambria"/>
              </a:rPr>
              <a:t>t</a:t>
            </a:r>
            <a:r>
              <a:rPr sz="1721" spc="-13" dirty="0">
                <a:latin typeface="Cambria"/>
                <a:cs typeface="Cambria"/>
              </a:rPr>
              <a:t>h</a:t>
            </a:r>
            <a:r>
              <a:rPr sz="1721" spc="-18" dirty="0">
                <a:latin typeface="Cambria"/>
                <a:cs typeface="Cambria"/>
              </a:rPr>
              <a:t>w</a:t>
            </a:r>
            <a:r>
              <a:rPr sz="1721" spc="-31" dirty="0">
                <a:latin typeface="Cambria"/>
                <a:cs typeface="Cambria"/>
              </a:rPr>
              <a:t>a</a:t>
            </a:r>
            <a:r>
              <a:rPr sz="1721" spc="4" dirty="0">
                <a:latin typeface="Cambria"/>
                <a:cs typeface="Cambria"/>
              </a:rPr>
              <a:t>y inc.</a:t>
            </a:r>
            <a:r>
              <a:rPr sz="1721" spc="-4" dirty="0">
                <a:latin typeface="Cambria"/>
                <a:cs typeface="Cambria"/>
              </a:rPr>
              <a:t> </a:t>
            </a:r>
            <a:r>
              <a:rPr sz="1721" spc="4" dirty="0">
                <a:latin typeface="Cambria"/>
                <a:cs typeface="Cambria"/>
              </a:rPr>
              <a:t>Digital</a:t>
            </a:r>
            <a:r>
              <a:rPr sz="1721" spc="-9" dirty="0">
                <a:latin typeface="Cambria"/>
                <a:cs typeface="Cambria"/>
              </a:rPr>
              <a:t> </a:t>
            </a:r>
            <a:r>
              <a:rPr sz="1721" spc="-22" dirty="0">
                <a:latin typeface="Cambria"/>
                <a:cs typeface="Cambria"/>
              </a:rPr>
              <a:t>F</a:t>
            </a:r>
            <a:r>
              <a:rPr sz="1721" spc="4" dirty="0">
                <a:latin typeface="Cambria"/>
                <a:cs typeface="Cambria"/>
              </a:rPr>
              <a:t>utu</a:t>
            </a:r>
            <a:r>
              <a:rPr sz="1721" spc="-26" dirty="0">
                <a:latin typeface="Cambria"/>
                <a:cs typeface="Cambria"/>
              </a:rPr>
              <a:t>r</a:t>
            </a:r>
            <a:r>
              <a:rPr sz="1721" spc="4" dirty="0">
                <a:latin typeface="Cambria"/>
                <a:cs typeface="Cambria"/>
              </a:rPr>
              <a:t>es Building Skin Science </a:t>
            </a:r>
            <a:r>
              <a:rPr sz="1721" spc="9" dirty="0">
                <a:latin typeface="Cambria"/>
                <a:cs typeface="Cambria"/>
              </a:rPr>
              <a:t>&amp;</a:t>
            </a:r>
            <a:r>
              <a:rPr sz="1721" spc="4" dirty="0">
                <a:latin typeface="Cambria"/>
                <a:cs typeface="Cambria"/>
              </a:rPr>
              <a:t> </a:t>
            </a:r>
            <a:r>
              <a:rPr sz="1721" spc="-132" dirty="0">
                <a:latin typeface="Cambria"/>
                <a:cs typeface="Cambria"/>
              </a:rPr>
              <a:t>T</a:t>
            </a:r>
            <a:r>
              <a:rPr sz="1721" spc="4" dirty="0">
                <a:latin typeface="Cambria"/>
                <a:cs typeface="Cambria"/>
              </a:rPr>
              <a:t>echnology</a:t>
            </a:r>
            <a:r>
              <a:rPr sz="1721" spc="9" dirty="0">
                <a:latin typeface="Cambria"/>
                <a:cs typeface="Cambria"/>
              </a:rPr>
              <a:t> </a:t>
            </a:r>
            <a:r>
              <a:rPr sz="1721" spc="4" dirty="0">
                <a:latin typeface="Cambria"/>
                <a:cs typeface="Cambria"/>
              </a:rPr>
              <a:t>Collabo</a:t>
            </a:r>
            <a:r>
              <a:rPr sz="1721" spc="-31" dirty="0">
                <a:latin typeface="Cambria"/>
                <a:cs typeface="Cambria"/>
              </a:rPr>
              <a:t>r</a:t>
            </a:r>
            <a:r>
              <a:rPr sz="1721" spc="4" dirty="0">
                <a:latin typeface="Cambria"/>
                <a:cs typeface="Cambria"/>
              </a:rPr>
              <a:t>at</a:t>
            </a:r>
            <a:r>
              <a:rPr sz="1721" spc="-35" dirty="0">
                <a:latin typeface="Cambria"/>
                <a:cs typeface="Cambria"/>
              </a:rPr>
              <a:t>i</a:t>
            </a:r>
            <a:r>
              <a:rPr sz="1721" spc="-31" dirty="0">
                <a:latin typeface="Cambria"/>
                <a:cs typeface="Cambria"/>
              </a:rPr>
              <a:t>v</a:t>
            </a:r>
            <a:r>
              <a:rPr sz="1721" spc="4" dirty="0">
                <a:latin typeface="Cambria"/>
                <a:cs typeface="Cambria"/>
              </a:rPr>
              <a:t>e </a:t>
            </a:r>
            <a:r>
              <a:rPr sz="1721" spc="-247" dirty="0">
                <a:latin typeface="Cambria"/>
                <a:cs typeface="Cambria"/>
              </a:rPr>
              <a:t>ሺS2</a:t>
            </a:r>
            <a:r>
              <a:rPr sz="1721" spc="-243" dirty="0">
                <a:latin typeface="Cambria"/>
                <a:cs typeface="Cambria"/>
              </a:rPr>
              <a:t>T</a:t>
            </a:r>
            <a:r>
              <a:rPr sz="1721" spc="9" dirty="0">
                <a:latin typeface="Cambria"/>
                <a:cs typeface="Cambria"/>
              </a:rPr>
              <a:t>C</a:t>
            </a:r>
            <a:r>
              <a:rPr sz="1721" spc="-1002" dirty="0">
                <a:latin typeface="Cambria"/>
                <a:cs typeface="Cambria"/>
              </a:rPr>
              <a:t>ሻ</a:t>
            </a:r>
            <a:endParaRPr sz="1721">
              <a:latin typeface="Cambria"/>
              <a:cs typeface="Cambria"/>
            </a:endParaRPr>
          </a:p>
          <a:p>
            <a:pPr marL="676871">
              <a:lnSpc>
                <a:spcPts val="1765"/>
              </a:lnSpc>
            </a:pPr>
            <a:r>
              <a:rPr sz="1721" spc="-18" dirty="0">
                <a:latin typeface="Cambria"/>
                <a:cs typeface="Cambria"/>
              </a:rPr>
              <a:t>C</a:t>
            </a:r>
            <a:r>
              <a:rPr sz="1721" spc="-13" dirty="0">
                <a:latin typeface="Cambria"/>
                <a:cs typeface="Cambria"/>
              </a:rPr>
              <a:t>y</a:t>
            </a:r>
            <a:r>
              <a:rPr sz="1721" spc="4" dirty="0">
                <a:latin typeface="Cambria"/>
                <a:cs typeface="Cambria"/>
              </a:rPr>
              <a:t>ber</a:t>
            </a:r>
            <a:r>
              <a:rPr sz="1721" spc="-26" dirty="0">
                <a:latin typeface="Cambria"/>
                <a:cs typeface="Cambria"/>
              </a:rPr>
              <a:t>R</a:t>
            </a:r>
            <a:r>
              <a:rPr sz="1721" spc="4" dirty="0">
                <a:latin typeface="Cambria"/>
                <a:cs typeface="Cambria"/>
              </a:rPr>
              <a:t>esea</a:t>
            </a:r>
            <a:r>
              <a:rPr sz="1721" spc="-26" dirty="0">
                <a:latin typeface="Cambria"/>
                <a:cs typeface="Cambria"/>
              </a:rPr>
              <a:t>r</a:t>
            </a:r>
            <a:r>
              <a:rPr sz="1721" spc="4" dirty="0">
                <a:latin typeface="Cambria"/>
                <a:cs typeface="Cambria"/>
              </a:rPr>
              <a:t>ch</a:t>
            </a:r>
            <a:r>
              <a:rPr sz="1721" spc="18" dirty="0">
                <a:latin typeface="Cambria"/>
                <a:cs typeface="Cambria"/>
              </a:rPr>
              <a:t> </a:t>
            </a:r>
            <a:r>
              <a:rPr sz="1721" spc="4" dirty="0">
                <a:latin typeface="Cambria"/>
                <a:cs typeface="Cambria"/>
              </a:rPr>
              <a:t>Initiat</a:t>
            </a:r>
            <a:r>
              <a:rPr sz="1721" spc="-35" dirty="0">
                <a:latin typeface="Cambria"/>
                <a:cs typeface="Cambria"/>
              </a:rPr>
              <a:t>i</a:t>
            </a:r>
            <a:r>
              <a:rPr sz="1721" spc="-31" dirty="0">
                <a:latin typeface="Cambria"/>
                <a:cs typeface="Cambria"/>
              </a:rPr>
              <a:t>v</a:t>
            </a:r>
            <a:r>
              <a:rPr sz="1721" spc="4" dirty="0">
                <a:latin typeface="Cambria"/>
                <a:cs typeface="Cambria"/>
              </a:rPr>
              <a:t>e</a:t>
            </a:r>
            <a:endParaRPr sz="1721">
              <a:latin typeface="Cambria"/>
              <a:cs typeface="Cambria"/>
            </a:endParaRPr>
          </a:p>
          <a:p>
            <a:pPr marL="676871">
              <a:lnSpc>
                <a:spcPts val="1888"/>
              </a:lnSpc>
            </a:pPr>
            <a:r>
              <a:rPr sz="1721" spc="-9" dirty="0">
                <a:latin typeface="Cambria"/>
                <a:cs typeface="Cambria"/>
              </a:rPr>
              <a:t>A</a:t>
            </a:r>
            <a:r>
              <a:rPr sz="1721" spc="-31" dirty="0">
                <a:latin typeface="Cambria"/>
                <a:cs typeface="Cambria"/>
              </a:rPr>
              <a:t>dv</a:t>
            </a:r>
            <a:r>
              <a:rPr sz="1721" dirty="0">
                <a:latin typeface="Cambria"/>
                <a:cs typeface="Cambria"/>
              </a:rPr>
              <a:t>a</a:t>
            </a:r>
            <a:r>
              <a:rPr sz="1721" spc="9" dirty="0">
                <a:latin typeface="Cambria"/>
                <a:cs typeface="Cambria"/>
              </a:rPr>
              <a:t>nced</a:t>
            </a:r>
            <a:r>
              <a:rPr sz="1721" spc="26" dirty="0">
                <a:latin typeface="Cambria"/>
                <a:cs typeface="Cambria"/>
              </a:rPr>
              <a:t> </a:t>
            </a:r>
            <a:r>
              <a:rPr sz="1721" spc="-49" dirty="0">
                <a:latin typeface="Cambria"/>
                <a:cs typeface="Cambria"/>
              </a:rPr>
              <a:t>T</a:t>
            </a:r>
            <a:r>
              <a:rPr sz="1721" spc="-31" dirty="0">
                <a:latin typeface="Cambria"/>
                <a:cs typeface="Cambria"/>
              </a:rPr>
              <a:t>r</a:t>
            </a:r>
            <a:r>
              <a:rPr sz="1721" dirty="0">
                <a:latin typeface="Cambria"/>
                <a:cs typeface="Cambria"/>
              </a:rPr>
              <a:t>a</a:t>
            </a:r>
            <a:r>
              <a:rPr sz="1721" spc="4" dirty="0">
                <a:latin typeface="Cambria"/>
                <a:cs typeface="Cambria"/>
              </a:rPr>
              <a:t>nsportation Collabo</a:t>
            </a:r>
            <a:r>
              <a:rPr sz="1721" spc="-31" dirty="0">
                <a:latin typeface="Cambria"/>
                <a:cs typeface="Cambria"/>
              </a:rPr>
              <a:t>r</a:t>
            </a:r>
            <a:r>
              <a:rPr sz="1721" dirty="0">
                <a:latin typeface="Cambria"/>
                <a:cs typeface="Cambria"/>
              </a:rPr>
              <a:t>a</a:t>
            </a:r>
            <a:r>
              <a:rPr sz="1721" spc="4" dirty="0">
                <a:latin typeface="Cambria"/>
                <a:cs typeface="Cambria"/>
              </a:rPr>
              <a:t>t</a:t>
            </a:r>
            <a:r>
              <a:rPr sz="1721" spc="-35" dirty="0">
                <a:latin typeface="Cambria"/>
                <a:cs typeface="Cambria"/>
              </a:rPr>
              <a:t>i</a:t>
            </a:r>
            <a:r>
              <a:rPr sz="1721" spc="-31" dirty="0">
                <a:latin typeface="Cambria"/>
                <a:cs typeface="Cambria"/>
              </a:rPr>
              <a:t>v</a:t>
            </a:r>
            <a:r>
              <a:rPr sz="1721" spc="4" dirty="0">
                <a:latin typeface="Cambria"/>
                <a:cs typeface="Cambria"/>
              </a:rPr>
              <a:t>e</a:t>
            </a:r>
            <a:endParaRPr sz="1721">
              <a:latin typeface="Cambria"/>
              <a:cs typeface="Cambria"/>
            </a:endParaRPr>
          </a:p>
          <a:p>
            <a:pPr marL="676871" marR="1001299">
              <a:lnSpc>
                <a:spcPts val="1888"/>
              </a:lnSpc>
              <a:spcBef>
                <a:spcPts val="119"/>
              </a:spcBef>
            </a:pPr>
            <a:r>
              <a:rPr sz="1721" spc="9" dirty="0">
                <a:latin typeface="Cambria"/>
                <a:cs typeface="Cambria"/>
              </a:rPr>
              <a:t>Smar</a:t>
            </a:r>
            <a:r>
              <a:rPr sz="1721" spc="31" dirty="0">
                <a:latin typeface="Cambria"/>
                <a:cs typeface="Cambria"/>
              </a:rPr>
              <a:t>t</a:t>
            </a:r>
            <a:r>
              <a:rPr sz="1721" dirty="0">
                <a:latin typeface="Cambria"/>
                <a:cs typeface="Cambria"/>
              </a:rPr>
              <a:t>,</a:t>
            </a:r>
            <a:r>
              <a:rPr sz="1721" spc="-9" dirty="0">
                <a:latin typeface="Cambria"/>
                <a:cs typeface="Cambria"/>
              </a:rPr>
              <a:t> </a:t>
            </a:r>
            <a:r>
              <a:rPr sz="1721" spc="4" dirty="0">
                <a:latin typeface="Cambria"/>
                <a:cs typeface="Cambria"/>
              </a:rPr>
              <a:t>Secu</a:t>
            </a:r>
            <a:r>
              <a:rPr sz="1721" spc="-26" dirty="0">
                <a:latin typeface="Cambria"/>
                <a:cs typeface="Cambria"/>
              </a:rPr>
              <a:t>r</a:t>
            </a:r>
            <a:r>
              <a:rPr sz="1721" spc="4" dirty="0">
                <a:latin typeface="Cambria"/>
                <a:cs typeface="Cambria"/>
              </a:rPr>
              <a:t>e </a:t>
            </a:r>
            <a:r>
              <a:rPr sz="1721" spc="9" dirty="0">
                <a:latin typeface="Cambria"/>
                <a:cs typeface="Cambria"/>
              </a:rPr>
              <a:t>and</a:t>
            </a:r>
            <a:r>
              <a:rPr sz="1721" spc="4" dirty="0">
                <a:latin typeface="Cambria"/>
                <a:cs typeface="Cambria"/>
              </a:rPr>
              <a:t> Sustainable</a:t>
            </a:r>
            <a:r>
              <a:rPr sz="1721" spc="-4" dirty="0">
                <a:latin typeface="Cambria"/>
                <a:cs typeface="Cambria"/>
              </a:rPr>
              <a:t> </a:t>
            </a:r>
            <a:r>
              <a:rPr sz="1721" spc="9" dirty="0">
                <a:latin typeface="Cambria"/>
                <a:cs typeface="Cambria"/>
              </a:rPr>
              <a:t>Communities</a:t>
            </a:r>
            <a:r>
              <a:rPr sz="1721" spc="4" dirty="0">
                <a:latin typeface="Cambria"/>
                <a:cs typeface="Cambria"/>
              </a:rPr>
              <a:t> In</a:t>
            </a:r>
            <a:r>
              <a:rPr sz="1721" spc="-13" dirty="0">
                <a:latin typeface="Cambria"/>
                <a:cs typeface="Cambria"/>
              </a:rPr>
              <a:t>t</a:t>
            </a:r>
            <a:r>
              <a:rPr sz="1721" spc="4" dirty="0">
                <a:latin typeface="Cambria"/>
                <a:cs typeface="Cambria"/>
              </a:rPr>
              <a:t>e</a:t>
            </a:r>
            <a:r>
              <a:rPr sz="1721" spc="-26" dirty="0">
                <a:latin typeface="Cambria"/>
                <a:cs typeface="Cambria"/>
              </a:rPr>
              <a:t>r</a:t>
            </a:r>
            <a:r>
              <a:rPr sz="1721" spc="4" dirty="0">
                <a:latin typeface="Cambria"/>
                <a:cs typeface="Cambria"/>
              </a:rPr>
              <a:t>est </a:t>
            </a:r>
            <a:r>
              <a:rPr sz="1721" spc="9" dirty="0">
                <a:latin typeface="Cambria"/>
                <a:cs typeface="Cambria"/>
              </a:rPr>
              <a:t>G</a:t>
            </a:r>
            <a:r>
              <a:rPr sz="1721" spc="-26" dirty="0">
                <a:latin typeface="Cambria"/>
                <a:cs typeface="Cambria"/>
              </a:rPr>
              <a:t>r</a:t>
            </a:r>
            <a:r>
              <a:rPr sz="1721" spc="4" dirty="0">
                <a:latin typeface="Cambria"/>
                <a:cs typeface="Cambria"/>
              </a:rPr>
              <a:t>o</a:t>
            </a:r>
            <a:r>
              <a:rPr sz="1721" spc="9" dirty="0">
                <a:latin typeface="Cambria"/>
                <a:cs typeface="Cambria"/>
              </a:rPr>
              <a:t>up</a:t>
            </a:r>
            <a:r>
              <a:rPr sz="1721" spc="4" dirty="0">
                <a:latin typeface="Cambria"/>
                <a:cs typeface="Cambria"/>
              </a:rPr>
              <a:t> Arts </a:t>
            </a:r>
            <a:r>
              <a:rPr sz="1721" spc="9" dirty="0">
                <a:latin typeface="Cambria"/>
                <a:cs typeface="Cambria"/>
              </a:rPr>
              <a:t>&amp;</a:t>
            </a:r>
            <a:r>
              <a:rPr sz="1721" spc="4" dirty="0">
                <a:latin typeface="Cambria"/>
                <a:cs typeface="Cambria"/>
              </a:rPr>
              <a:t> Humanities in</a:t>
            </a:r>
            <a:r>
              <a:rPr sz="1721" spc="-4" dirty="0">
                <a:latin typeface="Cambria"/>
                <a:cs typeface="Cambria"/>
              </a:rPr>
              <a:t> </a:t>
            </a:r>
            <a:r>
              <a:rPr sz="1721" spc="4" dirty="0">
                <a:latin typeface="Cambria"/>
                <a:cs typeface="Cambria"/>
              </a:rPr>
              <a:t>the </a:t>
            </a:r>
            <a:r>
              <a:rPr sz="1721" spc="9" dirty="0">
                <a:latin typeface="Cambria"/>
                <a:cs typeface="Cambria"/>
              </a:rPr>
              <a:t>Age</a:t>
            </a:r>
            <a:r>
              <a:rPr sz="1721" spc="4" dirty="0">
                <a:latin typeface="Cambria"/>
                <a:cs typeface="Cambria"/>
              </a:rPr>
              <a:t> of Impact In</a:t>
            </a:r>
            <a:r>
              <a:rPr sz="1721" spc="-13" dirty="0">
                <a:latin typeface="Cambria"/>
                <a:cs typeface="Cambria"/>
              </a:rPr>
              <a:t>t</a:t>
            </a:r>
            <a:r>
              <a:rPr sz="1721" spc="4" dirty="0">
                <a:latin typeface="Cambria"/>
                <a:cs typeface="Cambria"/>
              </a:rPr>
              <a:t>e</a:t>
            </a:r>
            <a:r>
              <a:rPr sz="1721" spc="-26" dirty="0">
                <a:latin typeface="Cambria"/>
                <a:cs typeface="Cambria"/>
              </a:rPr>
              <a:t>r</a:t>
            </a:r>
            <a:r>
              <a:rPr sz="1721" spc="4" dirty="0">
                <a:latin typeface="Cambria"/>
                <a:cs typeface="Cambria"/>
              </a:rPr>
              <a:t>est </a:t>
            </a:r>
            <a:r>
              <a:rPr sz="1721" spc="9" dirty="0">
                <a:latin typeface="Cambria"/>
                <a:cs typeface="Cambria"/>
              </a:rPr>
              <a:t>G</a:t>
            </a:r>
            <a:r>
              <a:rPr sz="1721" spc="-26" dirty="0">
                <a:latin typeface="Cambria"/>
                <a:cs typeface="Cambria"/>
              </a:rPr>
              <a:t>r</a:t>
            </a:r>
            <a:r>
              <a:rPr sz="1721" spc="4" dirty="0">
                <a:latin typeface="Cambria"/>
                <a:cs typeface="Cambria"/>
              </a:rPr>
              <a:t>o</a:t>
            </a:r>
            <a:r>
              <a:rPr sz="1721" spc="9" dirty="0">
                <a:latin typeface="Cambria"/>
                <a:cs typeface="Cambria"/>
              </a:rPr>
              <a:t>up</a:t>
            </a:r>
            <a:endParaRPr sz="1721">
              <a:latin typeface="Cambria"/>
              <a:cs typeface="Cambria"/>
            </a:endParaRPr>
          </a:p>
        </p:txBody>
      </p:sp>
      <p:sp>
        <p:nvSpPr>
          <p:cNvPr id="4" name="object 4"/>
          <p:cNvSpPr/>
          <p:nvPr/>
        </p:nvSpPr>
        <p:spPr>
          <a:xfrm>
            <a:off x="666301" y="5027182"/>
            <a:ext cx="7812069" cy="89826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7249999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7882" y="505692"/>
            <a:ext cx="7261412" cy="400559"/>
          </a:xfrm>
          <a:prstGeom prst="rect">
            <a:avLst/>
          </a:prstGeom>
        </p:spPr>
        <p:txBody>
          <a:bodyPr vert="horz" wrap="square" lIns="0" tIns="0" rIns="0" bIns="0" numCol="1" rtlCol="0" anchor="ctr" anchorCtr="0" compatLnSpc="1">
            <a:prstTxWarp prst="textNoShape">
              <a:avLst/>
            </a:prstTxWarp>
            <a:spAutoFit/>
          </a:bodyPr>
          <a:lstStyle/>
          <a:p>
            <a:pPr marL="11206"/>
            <a:r>
              <a:rPr spc="-22" dirty="0"/>
              <a:t>O</a:t>
            </a:r>
            <a:r>
              <a:rPr spc="-49" dirty="0"/>
              <a:t>f</a:t>
            </a:r>
            <a:r>
              <a:rPr spc="-13" dirty="0"/>
              <a:t>f</a:t>
            </a:r>
            <a:r>
              <a:rPr spc="-9" dirty="0"/>
              <a:t>i</a:t>
            </a:r>
            <a:r>
              <a:rPr spc="-22" dirty="0"/>
              <a:t>ce</a:t>
            </a:r>
            <a:r>
              <a:rPr b="1" spc="-88" dirty="0">
                <a:latin typeface="Times New Roman"/>
                <a:cs typeface="Times New Roman"/>
              </a:rPr>
              <a:t> </a:t>
            </a:r>
            <a:r>
              <a:rPr spc="-22" dirty="0"/>
              <a:t>of</a:t>
            </a:r>
            <a:r>
              <a:rPr b="1" spc="-71" dirty="0">
                <a:latin typeface="Times New Roman"/>
                <a:cs typeface="Times New Roman"/>
              </a:rPr>
              <a:t> </a:t>
            </a:r>
            <a:r>
              <a:rPr spc="-75" dirty="0"/>
              <a:t>R</a:t>
            </a:r>
            <a:r>
              <a:rPr spc="-22" dirty="0"/>
              <a:t>esea</a:t>
            </a:r>
            <a:r>
              <a:rPr spc="-57" dirty="0"/>
              <a:t>r</a:t>
            </a:r>
            <a:r>
              <a:rPr spc="-22" dirty="0"/>
              <a:t>ch</a:t>
            </a:r>
            <a:r>
              <a:rPr b="1" spc="-88" dirty="0">
                <a:latin typeface="Times New Roman"/>
                <a:cs typeface="Times New Roman"/>
              </a:rPr>
              <a:t> </a:t>
            </a:r>
            <a:r>
              <a:rPr spc="-4" dirty="0"/>
              <a:t>I</a:t>
            </a:r>
            <a:r>
              <a:rPr spc="-22" dirty="0"/>
              <a:t>n</a:t>
            </a:r>
            <a:r>
              <a:rPr spc="-13" dirty="0"/>
              <a:t>i</a:t>
            </a:r>
            <a:r>
              <a:rPr spc="-22" dirty="0"/>
              <a:t>t</a:t>
            </a:r>
            <a:r>
              <a:rPr spc="-13" dirty="0"/>
              <a:t>i</a:t>
            </a:r>
            <a:r>
              <a:rPr spc="-49" dirty="0"/>
              <a:t>a</a:t>
            </a:r>
            <a:r>
              <a:rPr spc="-18" dirty="0"/>
              <a:t>t</a:t>
            </a:r>
            <a:r>
              <a:rPr spc="-22" dirty="0"/>
              <a:t>i</a:t>
            </a:r>
            <a:r>
              <a:rPr spc="-49" dirty="0"/>
              <a:t>v</a:t>
            </a:r>
            <a:r>
              <a:rPr spc="-22" dirty="0"/>
              <a:t>es</a:t>
            </a:r>
          </a:p>
        </p:txBody>
      </p:sp>
      <p:sp>
        <p:nvSpPr>
          <p:cNvPr id="3" name="object 3"/>
          <p:cNvSpPr txBox="1"/>
          <p:nvPr/>
        </p:nvSpPr>
        <p:spPr>
          <a:xfrm>
            <a:off x="622823" y="1633894"/>
            <a:ext cx="7079876" cy="3169522"/>
          </a:xfrm>
          <a:prstGeom prst="rect">
            <a:avLst/>
          </a:prstGeom>
        </p:spPr>
        <p:txBody>
          <a:bodyPr vert="horz" wrap="square" lIns="0" tIns="0" rIns="0" bIns="0" rtlCol="0">
            <a:spAutoFit/>
          </a:bodyPr>
          <a:lstStyle/>
          <a:p>
            <a:pPr marR="4617070" algn="ctr"/>
            <a:r>
              <a:rPr sz="1456" b="1" u="heavy" spc="-49" dirty="0">
                <a:solidFill>
                  <a:srgbClr val="0563C1"/>
                </a:solidFill>
                <a:latin typeface="Cambria"/>
                <a:cs typeface="Cambria"/>
              </a:rPr>
              <a:t>I</a:t>
            </a:r>
            <a:r>
              <a:rPr sz="1456" b="1" u="heavy" spc="-79" dirty="0">
                <a:solidFill>
                  <a:srgbClr val="0563C1"/>
                </a:solidFill>
                <a:latin typeface="Cambria"/>
                <a:cs typeface="Cambria"/>
              </a:rPr>
              <a:t>n</a:t>
            </a:r>
            <a:r>
              <a:rPr sz="1456" b="1" u="heavy" spc="-62" dirty="0">
                <a:solidFill>
                  <a:srgbClr val="0563C1"/>
                </a:solidFill>
                <a:latin typeface="Cambria"/>
                <a:cs typeface="Cambria"/>
              </a:rPr>
              <a:t>t</a:t>
            </a:r>
            <a:r>
              <a:rPr sz="1456" b="1" u="heavy" spc="-75" dirty="0">
                <a:solidFill>
                  <a:srgbClr val="0563C1"/>
                </a:solidFill>
                <a:latin typeface="Cambria"/>
                <a:cs typeface="Cambria"/>
              </a:rPr>
              <a:t>e</a:t>
            </a:r>
            <a:r>
              <a:rPr sz="1456" b="1" u="heavy" spc="-88" dirty="0">
                <a:solidFill>
                  <a:srgbClr val="0563C1"/>
                </a:solidFill>
                <a:latin typeface="Cambria"/>
                <a:cs typeface="Cambria"/>
              </a:rPr>
              <a:t>r</a:t>
            </a:r>
            <a:r>
              <a:rPr sz="1456" b="1" u="heavy" spc="-84" dirty="0">
                <a:solidFill>
                  <a:srgbClr val="0563C1"/>
                </a:solidFill>
                <a:latin typeface="Cambria"/>
                <a:cs typeface="Cambria"/>
              </a:rPr>
              <a:t>n</a:t>
            </a:r>
            <a:r>
              <a:rPr sz="1456" b="1" u="heavy" spc="-79" dirty="0">
                <a:solidFill>
                  <a:srgbClr val="0563C1"/>
                </a:solidFill>
                <a:latin typeface="Cambria"/>
                <a:cs typeface="Cambria"/>
              </a:rPr>
              <a:t>al</a:t>
            </a:r>
            <a:r>
              <a:rPr sz="1456" b="1" u="heavy" spc="-4" dirty="0">
                <a:solidFill>
                  <a:srgbClr val="0563C1"/>
                </a:solidFill>
                <a:latin typeface="Cambria"/>
                <a:cs typeface="Cambria"/>
              </a:rPr>
              <a:t> </a:t>
            </a:r>
            <a:r>
              <a:rPr sz="1456" b="1" u="heavy" spc="-57" dirty="0">
                <a:solidFill>
                  <a:srgbClr val="0563C1"/>
                </a:solidFill>
                <a:latin typeface="Cambria"/>
                <a:cs typeface="Cambria"/>
              </a:rPr>
              <a:t>F</a:t>
            </a:r>
            <a:r>
              <a:rPr sz="1456" b="1" u="heavy" spc="-84" dirty="0">
                <a:solidFill>
                  <a:srgbClr val="0563C1"/>
                </a:solidFill>
                <a:latin typeface="Cambria"/>
                <a:cs typeface="Cambria"/>
              </a:rPr>
              <a:t>u</a:t>
            </a:r>
            <a:r>
              <a:rPr sz="1456" b="1" u="heavy" spc="-79" dirty="0">
                <a:solidFill>
                  <a:srgbClr val="0563C1"/>
                </a:solidFill>
                <a:latin typeface="Cambria"/>
                <a:cs typeface="Cambria"/>
              </a:rPr>
              <a:t>n</a:t>
            </a:r>
            <a:r>
              <a:rPr sz="1456" b="1" u="heavy" spc="-97" dirty="0">
                <a:solidFill>
                  <a:srgbClr val="0563C1"/>
                </a:solidFill>
                <a:latin typeface="Cambria"/>
                <a:cs typeface="Cambria"/>
              </a:rPr>
              <a:t>d</a:t>
            </a:r>
            <a:r>
              <a:rPr sz="1456" b="1" u="heavy" spc="-49" dirty="0">
                <a:solidFill>
                  <a:srgbClr val="0563C1"/>
                </a:solidFill>
                <a:latin typeface="Cambria"/>
                <a:cs typeface="Cambria"/>
              </a:rPr>
              <a:t>i</a:t>
            </a:r>
            <a:r>
              <a:rPr sz="1456" b="1" u="heavy" spc="-75" dirty="0">
                <a:solidFill>
                  <a:srgbClr val="0563C1"/>
                </a:solidFill>
                <a:latin typeface="Cambria"/>
                <a:cs typeface="Cambria"/>
              </a:rPr>
              <a:t>ng</a:t>
            </a:r>
            <a:r>
              <a:rPr sz="1456" b="1" u="heavy" spc="-13" dirty="0">
                <a:solidFill>
                  <a:srgbClr val="0563C1"/>
                </a:solidFill>
                <a:latin typeface="Cambria"/>
                <a:cs typeface="Cambria"/>
              </a:rPr>
              <a:t> </a:t>
            </a:r>
            <a:r>
              <a:rPr sz="1456" b="1" u="heavy" spc="-93" dirty="0">
                <a:solidFill>
                  <a:srgbClr val="0563C1"/>
                </a:solidFill>
                <a:latin typeface="Cambria"/>
                <a:cs typeface="Cambria"/>
              </a:rPr>
              <a:t>O</a:t>
            </a:r>
            <a:r>
              <a:rPr sz="1456" b="1" u="heavy" spc="-75" dirty="0">
                <a:solidFill>
                  <a:srgbClr val="0563C1"/>
                </a:solidFill>
                <a:latin typeface="Cambria"/>
                <a:cs typeface="Cambria"/>
              </a:rPr>
              <a:t>pp</a:t>
            </a:r>
            <a:r>
              <a:rPr sz="1456" b="1" u="heavy" spc="-79" dirty="0">
                <a:solidFill>
                  <a:srgbClr val="0563C1"/>
                </a:solidFill>
                <a:latin typeface="Cambria"/>
                <a:cs typeface="Cambria"/>
              </a:rPr>
              <a:t>o</a:t>
            </a:r>
            <a:r>
              <a:rPr sz="1456" b="1" u="heavy" spc="-88" dirty="0">
                <a:solidFill>
                  <a:srgbClr val="0563C1"/>
                </a:solidFill>
                <a:latin typeface="Cambria"/>
                <a:cs typeface="Cambria"/>
              </a:rPr>
              <a:t>r</a:t>
            </a:r>
            <a:r>
              <a:rPr sz="1456" b="1" u="heavy" spc="-57" dirty="0">
                <a:solidFill>
                  <a:srgbClr val="0563C1"/>
                </a:solidFill>
                <a:latin typeface="Cambria"/>
                <a:cs typeface="Cambria"/>
              </a:rPr>
              <a:t>t</a:t>
            </a:r>
            <a:r>
              <a:rPr sz="1456" b="1" u="heavy" spc="-97" dirty="0">
                <a:solidFill>
                  <a:srgbClr val="0563C1"/>
                </a:solidFill>
                <a:latin typeface="Cambria"/>
                <a:cs typeface="Cambria"/>
              </a:rPr>
              <a:t>un</a:t>
            </a:r>
            <a:r>
              <a:rPr sz="1456" b="1" u="heavy" spc="-49" dirty="0">
                <a:solidFill>
                  <a:srgbClr val="0563C1"/>
                </a:solidFill>
                <a:latin typeface="Cambria"/>
                <a:cs typeface="Cambria"/>
              </a:rPr>
              <a:t>i</a:t>
            </a:r>
            <a:r>
              <a:rPr sz="1456" b="1" u="heavy" spc="-57" dirty="0">
                <a:solidFill>
                  <a:srgbClr val="0563C1"/>
                </a:solidFill>
                <a:latin typeface="Cambria"/>
                <a:cs typeface="Cambria"/>
              </a:rPr>
              <a:t>t</a:t>
            </a:r>
            <a:r>
              <a:rPr sz="1456" b="1" u="heavy" spc="-62" dirty="0">
                <a:solidFill>
                  <a:srgbClr val="0563C1"/>
                </a:solidFill>
                <a:latin typeface="Cambria"/>
                <a:cs typeface="Cambria"/>
              </a:rPr>
              <a:t>i</a:t>
            </a:r>
            <a:r>
              <a:rPr sz="1456" b="1" u="heavy" spc="-84" dirty="0">
                <a:solidFill>
                  <a:srgbClr val="0563C1"/>
                </a:solidFill>
                <a:latin typeface="Cambria"/>
                <a:cs typeface="Cambria"/>
              </a:rPr>
              <a:t>e</a:t>
            </a:r>
            <a:r>
              <a:rPr sz="1456" b="1" u="heavy" spc="-49" dirty="0">
                <a:solidFill>
                  <a:srgbClr val="0563C1"/>
                </a:solidFill>
                <a:latin typeface="Cambria"/>
                <a:cs typeface="Cambria"/>
              </a:rPr>
              <a:t>s</a:t>
            </a:r>
            <a:endParaRPr sz="1456">
              <a:latin typeface="Cambria"/>
              <a:cs typeface="Cambria"/>
            </a:endParaRPr>
          </a:p>
          <a:p>
            <a:pPr marL="676871" marR="3100272" indent="-495887">
              <a:lnSpc>
                <a:spcPct val="102400"/>
              </a:lnSpc>
              <a:spcBef>
                <a:spcPts val="449"/>
              </a:spcBef>
            </a:pPr>
            <a:r>
              <a:rPr sz="1279" spc="4" dirty="0">
                <a:latin typeface="Cambria"/>
                <a:cs typeface="Cambria"/>
              </a:rPr>
              <a:t>Collabo</a:t>
            </a:r>
            <a:r>
              <a:rPr sz="1279" spc="-18" dirty="0">
                <a:latin typeface="Cambria"/>
                <a:cs typeface="Cambria"/>
              </a:rPr>
              <a:t>r</a:t>
            </a:r>
            <a:r>
              <a:rPr sz="1279" spc="4" dirty="0">
                <a:latin typeface="Cambria"/>
                <a:cs typeface="Cambria"/>
              </a:rPr>
              <a:t>at</a:t>
            </a:r>
            <a:r>
              <a:rPr sz="1279" spc="-18" dirty="0">
                <a:latin typeface="Cambria"/>
                <a:cs typeface="Cambria"/>
              </a:rPr>
              <a:t>iv</a:t>
            </a:r>
            <a:r>
              <a:rPr sz="1279" spc="9" dirty="0">
                <a:latin typeface="Cambria"/>
                <a:cs typeface="Cambria"/>
              </a:rPr>
              <a:t>e</a:t>
            </a:r>
            <a:r>
              <a:rPr sz="1279" spc="-9" dirty="0">
                <a:latin typeface="Cambria"/>
                <a:cs typeface="Cambria"/>
              </a:rPr>
              <a:t> R</a:t>
            </a:r>
            <a:r>
              <a:rPr sz="1279" spc="4" dirty="0">
                <a:latin typeface="Cambria"/>
                <a:cs typeface="Cambria"/>
              </a:rPr>
              <a:t>esea</a:t>
            </a:r>
            <a:r>
              <a:rPr sz="1279" spc="-13" dirty="0">
                <a:latin typeface="Cambria"/>
                <a:cs typeface="Cambria"/>
              </a:rPr>
              <a:t>r</a:t>
            </a:r>
            <a:r>
              <a:rPr sz="1279" dirty="0">
                <a:latin typeface="Cambria"/>
                <a:cs typeface="Cambria"/>
              </a:rPr>
              <a:t>c</a:t>
            </a:r>
            <a:r>
              <a:rPr sz="1279" spc="13" dirty="0">
                <a:latin typeface="Cambria"/>
                <a:cs typeface="Cambria"/>
              </a:rPr>
              <a:t>h</a:t>
            </a:r>
            <a:r>
              <a:rPr sz="1279" spc="-9" dirty="0">
                <a:latin typeface="Cambria"/>
                <a:cs typeface="Cambria"/>
              </a:rPr>
              <a:t> </a:t>
            </a:r>
            <a:r>
              <a:rPr sz="1279" spc="4" dirty="0">
                <a:latin typeface="Cambria"/>
                <a:cs typeface="Cambria"/>
              </a:rPr>
              <a:t>A</a:t>
            </a:r>
            <a:r>
              <a:rPr sz="1279" spc="-13" dirty="0">
                <a:latin typeface="Cambria"/>
                <a:cs typeface="Cambria"/>
              </a:rPr>
              <a:t>dv</a:t>
            </a:r>
            <a:r>
              <a:rPr sz="1279" spc="9" dirty="0">
                <a:latin typeface="Cambria"/>
                <a:cs typeface="Cambria"/>
              </a:rPr>
              <a:t>anceme</a:t>
            </a:r>
            <a:r>
              <a:rPr sz="1279" spc="4" dirty="0">
                <a:latin typeface="Cambria"/>
                <a:cs typeface="Cambria"/>
              </a:rPr>
              <a:t>nt</a:t>
            </a:r>
            <a:r>
              <a:rPr sz="1279" spc="-4" dirty="0">
                <a:latin typeface="Cambria"/>
                <a:cs typeface="Cambria"/>
              </a:rPr>
              <a:t> </a:t>
            </a:r>
            <a:r>
              <a:rPr sz="1279" spc="9" dirty="0">
                <a:latin typeface="Cambria"/>
                <a:cs typeface="Cambria"/>
              </a:rPr>
              <a:t>G</a:t>
            </a:r>
            <a:r>
              <a:rPr sz="1279" spc="-13" dirty="0">
                <a:latin typeface="Cambria"/>
                <a:cs typeface="Cambria"/>
              </a:rPr>
              <a:t>r</a:t>
            </a:r>
            <a:r>
              <a:rPr sz="1279" spc="4" dirty="0">
                <a:latin typeface="Cambria"/>
                <a:cs typeface="Cambria"/>
              </a:rPr>
              <a:t>ant</a:t>
            </a:r>
            <a:r>
              <a:rPr sz="1279" spc="9" dirty="0">
                <a:latin typeface="Cambria"/>
                <a:cs typeface="Cambria"/>
              </a:rPr>
              <a:t>s</a:t>
            </a:r>
            <a:r>
              <a:rPr sz="1279" spc="-4" dirty="0">
                <a:latin typeface="Cambria"/>
                <a:cs typeface="Cambria"/>
              </a:rPr>
              <a:t> </a:t>
            </a:r>
            <a:r>
              <a:rPr sz="1279" spc="13" dirty="0">
                <a:latin typeface="Cambria"/>
                <a:cs typeface="Cambria"/>
              </a:rPr>
              <a:t>P</a:t>
            </a:r>
            <a:r>
              <a:rPr sz="1279" spc="-13" dirty="0">
                <a:latin typeface="Cambria"/>
                <a:cs typeface="Cambria"/>
              </a:rPr>
              <a:t>r</a:t>
            </a:r>
            <a:r>
              <a:rPr sz="1279" spc="13" dirty="0">
                <a:latin typeface="Cambria"/>
                <a:cs typeface="Cambria"/>
              </a:rPr>
              <a:t>o</a:t>
            </a:r>
            <a:r>
              <a:rPr sz="1279" spc="4" dirty="0">
                <a:latin typeface="Cambria"/>
                <a:cs typeface="Cambria"/>
              </a:rPr>
              <a:t>g</a:t>
            </a:r>
            <a:r>
              <a:rPr sz="1279" spc="-13" dirty="0">
                <a:latin typeface="Cambria"/>
                <a:cs typeface="Cambria"/>
              </a:rPr>
              <a:t>r</a:t>
            </a:r>
            <a:r>
              <a:rPr sz="1279" spc="9" dirty="0">
                <a:latin typeface="Cambria"/>
                <a:cs typeface="Cambria"/>
              </a:rPr>
              <a:t>am</a:t>
            </a:r>
            <a:r>
              <a:rPr sz="1279" dirty="0">
                <a:latin typeface="Cambria"/>
                <a:cs typeface="Cambria"/>
              </a:rPr>
              <a:t> </a:t>
            </a:r>
            <a:r>
              <a:rPr sz="1279" spc="-31" dirty="0">
                <a:latin typeface="Cambria"/>
                <a:cs typeface="Cambria"/>
              </a:rPr>
              <a:t>T</a:t>
            </a:r>
            <a:r>
              <a:rPr sz="1279" spc="-13" dirty="0">
                <a:latin typeface="Cambria"/>
                <a:cs typeface="Cambria"/>
              </a:rPr>
              <a:t>r</a:t>
            </a:r>
            <a:r>
              <a:rPr sz="1279" spc="4" dirty="0">
                <a:latin typeface="Cambria"/>
                <a:cs typeface="Cambria"/>
              </a:rPr>
              <a:t>ac</a:t>
            </a:r>
            <a:r>
              <a:rPr sz="1279" spc="13" dirty="0">
                <a:latin typeface="Cambria"/>
                <a:cs typeface="Cambria"/>
              </a:rPr>
              <a:t>k</a:t>
            </a:r>
            <a:r>
              <a:rPr sz="1279" spc="-4" dirty="0">
                <a:latin typeface="Cambria"/>
                <a:cs typeface="Cambria"/>
              </a:rPr>
              <a:t> </a:t>
            </a:r>
            <a:r>
              <a:rPr sz="1279" spc="9" dirty="0">
                <a:latin typeface="Cambria"/>
                <a:cs typeface="Cambria"/>
              </a:rPr>
              <a:t>1</a:t>
            </a:r>
            <a:r>
              <a:rPr sz="1279" spc="4" dirty="0">
                <a:latin typeface="Cambria"/>
                <a:cs typeface="Cambria"/>
              </a:rPr>
              <a:t>:</a:t>
            </a:r>
            <a:r>
              <a:rPr sz="1279" spc="9" dirty="0">
                <a:latin typeface="Cambria"/>
                <a:cs typeface="Cambria"/>
              </a:rPr>
              <a:t> Pi</a:t>
            </a:r>
            <a:r>
              <a:rPr sz="1279" dirty="0">
                <a:latin typeface="Cambria"/>
                <a:cs typeface="Cambria"/>
              </a:rPr>
              <a:t>l</a:t>
            </a:r>
            <a:r>
              <a:rPr sz="1279" spc="9" dirty="0">
                <a:latin typeface="Cambria"/>
                <a:cs typeface="Cambria"/>
              </a:rPr>
              <a:t>ot</a:t>
            </a:r>
            <a:r>
              <a:rPr sz="1279" spc="-4" dirty="0">
                <a:latin typeface="Cambria"/>
                <a:cs typeface="Cambria"/>
              </a:rPr>
              <a:t> </a:t>
            </a:r>
            <a:r>
              <a:rPr sz="1279" spc="-93" dirty="0">
                <a:latin typeface="Cambria"/>
                <a:cs typeface="Cambria"/>
              </a:rPr>
              <a:t>T</a:t>
            </a:r>
            <a:r>
              <a:rPr sz="1279" spc="9" dirty="0">
                <a:latin typeface="Cambria"/>
                <a:cs typeface="Cambria"/>
              </a:rPr>
              <a:t>eams</a:t>
            </a:r>
            <a:r>
              <a:rPr sz="1279" spc="-40" dirty="0">
                <a:latin typeface="Cambria"/>
                <a:cs typeface="Cambria"/>
              </a:rPr>
              <a:t> </a:t>
            </a:r>
            <a:r>
              <a:rPr sz="1279" spc="4" dirty="0">
                <a:latin typeface="Times New Roman"/>
                <a:cs typeface="Times New Roman"/>
              </a:rPr>
              <a:t> </a:t>
            </a:r>
            <a:endParaRPr sz="1279">
              <a:latin typeface="Times New Roman"/>
              <a:cs typeface="Times New Roman"/>
            </a:endParaRPr>
          </a:p>
          <a:p>
            <a:pPr marL="180984" indent="495326">
              <a:spcBef>
                <a:spcPts val="35"/>
              </a:spcBef>
            </a:pPr>
            <a:r>
              <a:rPr sz="1279" spc="-31" dirty="0">
                <a:latin typeface="Cambria"/>
                <a:cs typeface="Cambria"/>
              </a:rPr>
              <a:t>T</a:t>
            </a:r>
            <a:r>
              <a:rPr sz="1279" spc="-13" dirty="0">
                <a:latin typeface="Cambria"/>
                <a:cs typeface="Cambria"/>
              </a:rPr>
              <a:t>r</a:t>
            </a:r>
            <a:r>
              <a:rPr sz="1279" spc="4" dirty="0">
                <a:latin typeface="Cambria"/>
                <a:cs typeface="Cambria"/>
              </a:rPr>
              <a:t>ac</a:t>
            </a:r>
            <a:r>
              <a:rPr sz="1279" spc="13" dirty="0">
                <a:latin typeface="Cambria"/>
                <a:cs typeface="Cambria"/>
              </a:rPr>
              <a:t>k</a:t>
            </a:r>
            <a:r>
              <a:rPr sz="1279" spc="-4" dirty="0">
                <a:latin typeface="Cambria"/>
                <a:cs typeface="Cambria"/>
              </a:rPr>
              <a:t> </a:t>
            </a:r>
            <a:r>
              <a:rPr sz="1279" spc="9" dirty="0">
                <a:latin typeface="Cambria"/>
                <a:cs typeface="Cambria"/>
              </a:rPr>
              <a:t>2</a:t>
            </a:r>
            <a:r>
              <a:rPr sz="1279" spc="4" dirty="0">
                <a:latin typeface="Cambria"/>
                <a:cs typeface="Cambria"/>
              </a:rPr>
              <a:t>:</a:t>
            </a:r>
            <a:r>
              <a:rPr sz="1279" spc="13" dirty="0">
                <a:latin typeface="Cambria"/>
                <a:cs typeface="Cambria"/>
              </a:rPr>
              <a:t> </a:t>
            </a:r>
            <a:r>
              <a:rPr sz="1279" spc="4" dirty="0">
                <a:latin typeface="Cambria"/>
                <a:cs typeface="Cambria"/>
              </a:rPr>
              <a:t>St</a:t>
            </a:r>
            <a:r>
              <a:rPr sz="1279" spc="-13" dirty="0">
                <a:latin typeface="Cambria"/>
                <a:cs typeface="Cambria"/>
              </a:rPr>
              <a:t>r</a:t>
            </a:r>
            <a:r>
              <a:rPr sz="1279" spc="4" dirty="0">
                <a:latin typeface="Cambria"/>
                <a:cs typeface="Cambria"/>
              </a:rPr>
              <a:t>a</a:t>
            </a:r>
            <a:r>
              <a:rPr sz="1279" spc="-9" dirty="0">
                <a:latin typeface="Cambria"/>
                <a:cs typeface="Cambria"/>
              </a:rPr>
              <a:t>t</a:t>
            </a:r>
            <a:r>
              <a:rPr sz="1279" spc="4" dirty="0">
                <a:latin typeface="Cambria"/>
                <a:cs typeface="Cambria"/>
              </a:rPr>
              <a:t>egi</a:t>
            </a:r>
            <a:r>
              <a:rPr sz="1279" spc="9" dirty="0">
                <a:latin typeface="Cambria"/>
                <a:cs typeface="Cambria"/>
              </a:rPr>
              <a:t>c</a:t>
            </a:r>
            <a:r>
              <a:rPr sz="1279" spc="-9" dirty="0">
                <a:latin typeface="Cambria"/>
                <a:cs typeface="Cambria"/>
              </a:rPr>
              <a:t> </a:t>
            </a:r>
            <a:r>
              <a:rPr sz="1279" spc="-93" dirty="0">
                <a:latin typeface="Cambria"/>
                <a:cs typeface="Cambria"/>
              </a:rPr>
              <a:t>T</a:t>
            </a:r>
            <a:r>
              <a:rPr sz="1279" spc="9" dirty="0">
                <a:latin typeface="Cambria"/>
                <a:cs typeface="Cambria"/>
              </a:rPr>
              <a:t>eams</a:t>
            </a:r>
            <a:r>
              <a:rPr sz="1279" spc="44" dirty="0">
                <a:latin typeface="Cambria"/>
                <a:cs typeface="Cambria"/>
              </a:rPr>
              <a:t> </a:t>
            </a:r>
            <a:r>
              <a:rPr sz="1279" spc="4" dirty="0">
                <a:latin typeface="Times New Roman"/>
                <a:cs typeface="Times New Roman"/>
              </a:rPr>
              <a:t> </a:t>
            </a:r>
            <a:endParaRPr sz="1279">
              <a:latin typeface="Times New Roman"/>
              <a:cs typeface="Times New Roman"/>
            </a:endParaRPr>
          </a:p>
          <a:p>
            <a:pPr marL="180984">
              <a:spcBef>
                <a:spcPts val="476"/>
              </a:spcBef>
            </a:pPr>
            <a:r>
              <a:rPr sz="1279" spc="-31" dirty="0">
                <a:latin typeface="Cambria"/>
                <a:cs typeface="Cambria"/>
              </a:rPr>
              <a:t>F</a:t>
            </a:r>
            <a:r>
              <a:rPr sz="1279" spc="4" dirty="0">
                <a:latin typeface="Cambria"/>
                <a:cs typeface="Cambria"/>
              </a:rPr>
              <a:t>a</a:t>
            </a:r>
            <a:r>
              <a:rPr sz="1279" spc="9" dirty="0">
                <a:latin typeface="Cambria"/>
                <a:cs typeface="Cambria"/>
              </a:rPr>
              <a:t>culty</a:t>
            </a:r>
            <a:r>
              <a:rPr sz="1279" spc="4" dirty="0">
                <a:latin typeface="Cambria"/>
                <a:cs typeface="Cambria"/>
              </a:rPr>
              <a:t> </a:t>
            </a:r>
            <a:r>
              <a:rPr sz="1279" spc="9" dirty="0">
                <a:latin typeface="Cambria"/>
                <a:cs typeface="Cambria"/>
              </a:rPr>
              <a:t>Bridge</a:t>
            </a:r>
            <a:r>
              <a:rPr sz="1279" spc="-9" dirty="0">
                <a:latin typeface="Cambria"/>
                <a:cs typeface="Cambria"/>
              </a:rPr>
              <a:t> </a:t>
            </a:r>
            <a:r>
              <a:rPr sz="1279" spc="13" dirty="0">
                <a:latin typeface="Cambria"/>
                <a:cs typeface="Cambria"/>
              </a:rPr>
              <a:t>P</a:t>
            </a:r>
            <a:r>
              <a:rPr sz="1279" spc="-13" dirty="0">
                <a:latin typeface="Cambria"/>
                <a:cs typeface="Cambria"/>
              </a:rPr>
              <a:t>r</a:t>
            </a:r>
            <a:r>
              <a:rPr sz="1279" spc="9" dirty="0">
                <a:latin typeface="Cambria"/>
                <a:cs typeface="Cambria"/>
              </a:rPr>
              <a:t>og</a:t>
            </a:r>
            <a:r>
              <a:rPr sz="1279" spc="-13" dirty="0">
                <a:latin typeface="Cambria"/>
                <a:cs typeface="Cambria"/>
              </a:rPr>
              <a:t>r</a:t>
            </a:r>
            <a:r>
              <a:rPr sz="1279" spc="13" dirty="0">
                <a:latin typeface="Cambria"/>
                <a:cs typeface="Cambria"/>
              </a:rPr>
              <a:t>am</a:t>
            </a:r>
            <a:r>
              <a:rPr sz="1279" spc="44" dirty="0">
                <a:latin typeface="Cambria"/>
                <a:cs typeface="Cambria"/>
              </a:rPr>
              <a:t> </a:t>
            </a:r>
            <a:r>
              <a:rPr sz="1279" spc="4" dirty="0">
                <a:latin typeface="Times New Roman"/>
                <a:cs typeface="Times New Roman"/>
              </a:rPr>
              <a:t> </a:t>
            </a:r>
            <a:endParaRPr sz="1279">
              <a:latin typeface="Times New Roman"/>
              <a:cs typeface="Times New Roman"/>
            </a:endParaRPr>
          </a:p>
          <a:p>
            <a:pPr marL="180984">
              <a:spcBef>
                <a:spcPts val="468"/>
              </a:spcBef>
            </a:pPr>
            <a:r>
              <a:rPr sz="1279" spc="9" dirty="0">
                <a:latin typeface="Cambria"/>
                <a:cs typeface="Cambria"/>
              </a:rPr>
              <a:t>Scien</a:t>
            </a:r>
            <a:r>
              <a:rPr sz="1279" dirty="0">
                <a:latin typeface="Cambria"/>
                <a:cs typeface="Cambria"/>
              </a:rPr>
              <a:t>c</a:t>
            </a:r>
            <a:r>
              <a:rPr sz="1279" spc="9" dirty="0">
                <a:latin typeface="Cambria"/>
                <a:cs typeface="Cambria"/>
              </a:rPr>
              <a:t>e</a:t>
            </a:r>
            <a:r>
              <a:rPr sz="1279" spc="-13" dirty="0">
                <a:latin typeface="Cambria"/>
                <a:cs typeface="Cambria"/>
              </a:rPr>
              <a:t> </a:t>
            </a:r>
            <a:r>
              <a:rPr sz="1279" spc="9" dirty="0">
                <a:latin typeface="Cambria"/>
                <a:cs typeface="Cambria"/>
              </a:rPr>
              <a:t>Engineer</a:t>
            </a:r>
            <a:r>
              <a:rPr sz="1279" spc="-4" dirty="0">
                <a:latin typeface="Cambria"/>
                <a:cs typeface="Cambria"/>
              </a:rPr>
              <a:t>i</a:t>
            </a:r>
            <a:r>
              <a:rPr sz="1279" spc="9" dirty="0">
                <a:latin typeface="Cambria"/>
                <a:cs typeface="Cambria"/>
              </a:rPr>
              <a:t>ng</a:t>
            </a:r>
            <a:r>
              <a:rPr sz="1279" spc="-9" dirty="0">
                <a:latin typeface="Cambria"/>
                <a:cs typeface="Cambria"/>
              </a:rPr>
              <a:t> </a:t>
            </a:r>
            <a:r>
              <a:rPr sz="1279" spc="-309" dirty="0">
                <a:latin typeface="Cambria"/>
                <a:cs typeface="Cambria"/>
              </a:rPr>
              <a:t>൅</a:t>
            </a:r>
            <a:r>
              <a:rPr sz="1279" spc="4" dirty="0">
                <a:latin typeface="Cambria"/>
                <a:cs typeface="Cambria"/>
              </a:rPr>
              <a:t> </a:t>
            </a:r>
            <a:r>
              <a:rPr sz="1279" spc="9" dirty="0">
                <a:latin typeface="Cambria"/>
                <a:cs typeface="Cambria"/>
              </a:rPr>
              <a:t>Art</a:t>
            </a:r>
            <a:r>
              <a:rPr sz="1279" spc="4" dirty="0">
                <a:latin typeface="Cambria"/>
                <a:cs typeface="Cambria"/>
              </a:rPr>
              <a:t> </a:t>
            </a:r>
            <a:r>
              <a:rPr sz="1279" spc="13" dirty="0">
                <a:latin typeface="Cambria"/>
                <a:cs typeface="Cambria"/>
              </a:rPr>
              <a:t>Des</a:t>
            </a:r>
            <a:r>
              <a:rPr sz="1279" spc="4" dirty="0">
                <a:latin typeface="Cambria"/>
                <a:cs typeface="Cambria"/>
              </a:rPr>
              <a:t>ig</a:t>
            </a:r>
            <a:r>
              <a:rPr sz="1279" spc="13" dirty="0">
                <a:latin typeface="Cambria"/>
                <a:cs typeface="Cambria"/>
              </a:rPr>
              <a:t>n</a:t>
            </a:r>
            <a:r>
              <a:rPr sz="1279" spc="-9" dirty="0">
                <a:latin typeface="Cambria"/>
                <a:cs typeface="Cambria"/>
              </a:rPr>
              <a:t> </a:t>
            </a:r>
            <a:r>
              <a:rPr sz="1279" spc="-745" dirty="0">
                <a:latin typeface="Cambria"/>
                <a:cs typeface="Cambria"/>
              </a:rPr>
              <a:t>ሺ</a:t>
            </a:r>
            <a:r>
              <a:rPr sz="1279" spc="-163" dirty="0">
                <a:latin typeface="Cambria"/>
                <a:cs typeface="Cambria"/>
              </a:rPr>
              <a:t>SE൅AD</a:t>
            </a:r>
            <a:r>
              <a:rPr sz="1279" spc="-234" dirty="0">
                <a:latin typeface="Cambria"/>
                <a:cs typeface="Cambria"/>
              </a:rPr>
              <a:t>ሻ</a:t>
            </a:r>
            <a:r>
              <a:rPr sz="1279" dirty="0">
                <a:latin typeface="Cambria"/>
                <a:cs typeface="Cambria"/>
              </a:rPr>
              <a:t> </a:t>
            </a:r>
            <a:r>
              <a:rPr sz="1279" spc="9" dirty="0">
                <a:latin typeface="Cambria"/>
                <a:cs typeface="Cambria"/>
              </a:rPr>
              <a:t>A</a:t>
            </a:r>
            <a:r>
              <a:rPr sz="1279" spc="-13" dirty="0">
                <a:latin typeface="Cambria"/>
                <a:cs typeface="Cambria"/>
              </a:rPr>
              <a:t>dv</a:t>
            </a:r>
            <a:r>
              <a:rPr sz="1279" spc="9" dirty="0">
                <a:latin typeface="Cambria"/>
                <a:cs typeface="Cambria"/>
              </a:rPr>
              <a:t>ancemen</a:t>
            </a:r>
            <a:r>
              <a:rPr sz="1279" spc="4" dirty="0">
                <a:latin typeface="Cambria"/>
                <a:cs typeface="Cambria"/>
              </a:rPr>
              <a:t>t</a:t>
            </a:r>
            <a:r>
              <a:rPr sz="1279" spc="-9" dirty="0">
                <a:latin typeface="Cambria"/>
                <a:cs typeface="Cambria"/>
              </a:rPr>
              <a:t> </a:t>
            </a:r>
            <a:r>
              <a:rPr sz="1279" spc="9" dirty="0">
                <a:latin typeface="Cambria"/>
                <a:cs typeface="Cambria"/>
              </a:rPr>
              <a:t>G</a:t>
            </a:r>
            <a:r>
              <a:rPr sz="1279" spc="-13" dirty="0">
                <a:latin typeface="Cambria"/>
                <a:cs typeface="Cambria"/>
              </a:rPr>
              <a:t>r</a:t>
            </a:r>
            <a:r>
              <a:rPr sz="1279" spc="9" dirty="0">
                <a:latin typeface="Cambria"/>
                <a:cs typeface="Cambria"/>
              </a:rPr>
              <a:t>an</a:t>
            </a:r>
            <a:r>
              <a:rPr sz="1279" spc="4" dirty="0">
                <a:latin typeface="Cambria"/>
                <a:cs typeface="Cambria"/>
              </a:rPr>
              <a:t>t</a:t>
            </a:r>
            <a:r>
              <a:rPr sz="1279" spc="40" dirty="0">
                <a:latin typeface="Cambria"/>
                <a:cs typeface="Cambria"/>
              </a:rPr>
              <a:t> </a:t>
            </a:r>
            <a:r>
              <a:rPr sz="1279" spc="4" dirty="0">
                <a:latin typeface="Times New Roman"/>
                <a:cs typeface="Times New Roman"/>
              </a:rPr>
              <a:t> </a:t>
            </a:r>
            <a:endParaRPr sz="1279">
              <a:latin typeface="Times New Roman"/>
              <a:cs typeface="Times New Roman"/>
            </a:endParaRPr>
          </a:p>
          <a:p>
            <a:pPr marL="180984">
              <a:spcBef>
                <a:spcPts val="476"/>
              </a:spcBef>
            </a:pPr>
            <a:r>
              <a:rPr sz="1279" spc="9" dirty="0">
                <a:latin typeface="Cambria"/>
                <a:cs typeface="Cambria"/>
              </a:rPr>
              <a:t>Co</a:t>
            </a:r>
            <a:r>
              <a:rPr sz="1279" spc="-13" dirty="0">
                <a:latin typeface="Cambria"/>
                <a:cs typeface="Cambria"/>
              </a:rPr>
              <a:t>r</a:t>
            </a:r>
            <a:r>
              <a:rPr sz="1279" spc="9" dirty="0">
                <a:latin typeface="Cambria"/>
                <a:cs typeface="Cambria"/>
              </a:rPr>
              <a:t>e</a:t>
            </a:r>
            <a:r>
              <a:rPr sz="1279" spc="-4" dirty="0">
                <a:latin typeface="Cambria"/>
                <a:cs typeface="Cambria"/>
              </a:rPr>
              <a:t> </a:t>
            </a:r>
            <a:r>
              <a:rPr sz="1279" spc="13" dirty="0">
                <a:latin typeface="Cambria"/>
                <a:cs typeface="Cambria"/>
              </a:rPr>
              <a:t>C</a:t>
            </a:r>
            <a:r>
              <a:rPr sz="1279" spc="4" dirty="0">
                <a:latin typeface="Cambria"/>
                <a:cs typeface="Cambria"/>
              </a:rPr>
              <a:t>apabilit</a:t>
            </a:r>
            <a:r>
              <a:rPr sz="1279" spc="9" dirty="0">
                <a:latin typeface="Cambria"/>
                <a:cs typeface="Cambria"/>
              </a:rPr>
              <a:t>y</a:t>
            </a:r>
            <a:r>
              <a:rPr sz="1279" spc="-4" dirty="0">
                <a:latin typeface="Cambria"/>
                <a:cs typeface="Cambria"/>
              </a:rPr>
              <a:t> </a:t>
            </a:r>
            <a:r>
              <a:rPr sz="1279" spc="9" dirty="0">
                <a:latin typeface="Cambria"/>
                <a:cs typeface="Cambria"/>
              </a:rPr>
              <a:t>D</a:t>
            </a:r>
            <a:r>
              <a:rPr sz="1279" spc="-4" dirty="0">
                <a:latin typeface="Cambria"/>
                <a:cs typeface="Cambria"/>
              </a:rPr>
              <a:t>e</a:t>
            </a:r>
            <a:r>
              <a:rPr sz="1279" spc="-18" dirty="0">
                <a:latin typeface="Cambria"/>
                <a:cs typeface="Cambria"/>
              </a:rPr>
              <a:t>v</a:t>
            </a:r>
            <a:r>
              <a:rPr sz="1279" spc="9" dirty="0">
                <a:latin typeface="Cambria"/>
                <a:cs typeface="Cambria"/>
              </a:rPr>
              <a:t>elopme</a:t>
            </a:r>
            <a:r>
              <a:rPr sz="1279" spc="4" dirty="0">
                <a:latin typeface="Cambria"/>
                <a:cs typeface="Cambria"/>
              </a:rPr>
              <a:t>nt</a:t>
            </a:r>
            <a:r>
              <a:rPr sz="1279" spc="-4" dirty="0">
                <a:latin typeface="Cambria"/>
                <a:cs typeface="Cambria"/>
              </a:rPr>
              <a:t> </a:t>
            </a:r>
            <a:r>
              <a:rPr sz="1279" spc="9" dirty="0">
                <a:latin typeface="Cambria"/>
                <a:cs typeface="Cambria"/>
              </a:rPr>
              <a:t>G</a:t>
            </a:r>
            <a:r>
              <a:rPr sz="1279" spc="-13" dirty="0">
                <a:latin typeface="Cambria"/>
                <a:cs typeface="Cambria"/>
              </a:rPr>
              <a:t>r</a:t>
            </a:r>
            <a:r>
              <a:rPr sz="1279" spc="9" dirty="0">
                <a:latin typeface="Cambria"/>
                <a:cs typeface="Cambria"/>
              </a:rPr>
              <a:t>an</a:t>
            </a:r>
            <a:r>
              <a:rPr sz="1279" spc="4" dirty="0">
                <a:latin typeface="Cambria"/>
                <a:cs typeface="Cambria"/>
              </a:rPr>
              <a:t>t </a:t>
            </a:r>
            <a:r>
              <a:rPr sz="1279" spc="9" dirty="0">
                <a:latin typeface="Cambria"/>
                <a:cs typeface="Cambria"/>
              </a:rPr>
              <a:t>P</a:t>
            </a:r>
            <a:r>
              <a:rPr sz="1279" spc="-13" dirty="0">
                <a:latin typeface="Cambria"/>
                <a:cs typeface="Cambria"/>
              </a:rPr>
              <a:t>r</a:t>
            </a:r>
            <a:r>
              <a:rPr sz="1279" spc="4" dirty="0">
                <a:latin typeface="Cambria"/>
                <a:cs typeface="Cambria"/>
              </a:rPr>
              <a:t>og</a:t>
            </a:r>
            <a:r>
              <a:rPr sz="1279" spc="-13" dirty="0">
                <a:latin typeface="Cambria"/>
                <a:cs typeface="Cambria"/>
              </a:rPr>
              <a:t>r</a:t>
            </a:r>
            <a:r>
              <a:rPr sz="1279" spc="4" dirty="0">
                <a:latin typeface="Cambria"/>
                <a:cs typeface="Cambria"/>
              </a:rPr>
              <a:t>a</a:t>
            </a:r>
            <a:r>
              <a:rPr sz="1279" spc="18" dirty="0">
                <a:latin typeface="Cambria"/>
                <a:cs typeface="Cambria"/>
              </a:rPr>
              <a:t>m</a:t>
            </a:r>
            <a:r>
              <a:rPr sz="1279" spc="44" dirty="0">
                <a:latin typeface="Cambria"/>
                <a:cs typeface="Cambria"/>
              </a:rPr>
              <a:t> </a:t>
            </a:r>
            <a:r>
              <a:rPr sz="1279" spc="4" dirty="0">
                <a:latin typeface="Times New Roman"/>
                <a:cs typeface="Times New Roman"/>
              </a:rPr>
              <a:t> </a:t>
            </a:r>
            <a:endParaRPr sz="1279">
              <a:latin typeface="Times New Roman"/>
              <a:cs typeface="Times New Roman"/>
            </a:endParaRPr>
          </a:p>
          <a:p>
            <a:pPr marL="180984">
              <a:spcBef>
                <a:spcPts val="468"/>
              </a:spcBef>
            </a:pPr>
            <a:r>
              <a:rPr sz="1279" spc="13" dirty="0">
                <a:latin typeface="Cambria"/>
                <a:cs typeface="Cambria"/>
              </a:rPr>
              <a:t>Co</a:t>
            </a:r>
            <a:r>
              <a:rPr sz="1279" spc="-13" dirty="0">
                <a:latin typeface="Cambria"/>
                <a:cs typeface="Cambria"/>
              </a:rPr>
              <a:t>r</a:t>
            </a:r>
            <a:r>
              <a:rPr sz="1279" spc="9" dirty="0">
                <a:latin typeface="Cambria"/>
                <a:cs typeface="Cambria"/>
              </a:rPr>
              <a:t>e</a:t>
            </a:r>
            <a:r>
              <a:rPr sz="1279" spc="-4" dirty="0">
                <a:latin typeface="Cambria"/>
                <a:cs typeface="Cambria"/>
              </a:rPr>
              <a:t> </a:t>
            </a:r>
            <a:r>
              <a:rPr sz="1279" spc="9" dirty="0">
                <a:latin typeface="Cambria"/>
                <a:cs typeface="Cambria"/>
              </a:rPr>
              <a:t>Equip</a:t>
            </a:r>
            <a:r>
              <a:rPr sz="1279" spc="13" dirty="0">
                <a:latin typeface="Cambria"/>
                <a:cs typeface="Cambria"/>
              </a:rPr>
              <a:t>m</a:t>
            </a:r>
            <a:r>
              <a:rPr sz="1279" spc="9" dirty="0">
                <a:latin typeface="Cambria"/>
                <a:cs typeface="Cambria"/>
              </a:rPr>
              <a:t>en</a:t>
            </a:r>
            <a:r>
              <a:rPr sz="1279" spc="4" dirty="0">
                <a:latin typeface="Cambria"/>
                <a:cs typeface="Cambria"/>
              </a:rPr>
              <a:t>t</a:t>
            </a:r>
            <a:r>
              <a:rPr sz="1279" spc="-4" dirty="0">
                <a:latin typeface="Cambria"/>
                <a:cs typeface="Cambria"/>
              </a:rPr>
              <a:t> </a:t>
            </a:r>
            <a:r>
              <a:rPr sz="1279" spc="9" dirty="0">
                <a:latin typeface="Cambria"/>
                <a:cs typeface="Cambria"/>
              </a:rPr>
              <a:t>G</a:t>
            </a:r>
            <a:r>
              <a:rPr sz="1279" spc="-13" dirty="0">
                <a:latin typeface="Cambria"/>
                <a:cs typeface="Cambria"/>
              </a:rPr>
              <a:t>r</a:t>
            </a:r>
            <a:r>
              <a:rPr sz="1279" spc="9" dirty="0">
                <a:latin typeface="Cambria"/>
                <a:cs typeface="Cambria"/>
              </a:rPr>
              <a:t>an</a:t>
            </a:r>
            <a:r>
              <a:rPr sz="1279" spc="4" dirty="0">
                <a:latin typeface="Cambria"/>
                <a:cs typeface="Cambria"/>
              </a:rPr>
              <a:t>t </a:t>
            </a:r>
            <a:r>
              <a:rPr sz="1279" spc="13" dirty="0">
                <a:latin typeface="Cambria"/>
                <a:cs typeface="Cambria"/>
              </a:rPr>
              <a:t>P</a:t>
            </a:r>
            <a:r>
              <a:rPr sz="1279" spc="-13" dirty="0">
                <a:latin typeface="Cambria"/>
                <a:cs typeface="Cambria"/>
              </a:rPr>
              <a:t>r</a:t>
            </a:r>
            <a:r>
              <a:rPr sz="1279" spc="9" dirty="0">
                <a:latin typeface="Cambria"/>
                <a:cs typeface="Cambria"/>
              </a:rPr>
              <a:t>og</a:t>
            </a:r>
            <a:r>
              <a:rPr sz="1279" spc="-13" dirty="0">
                <a:latin typeface="Cambria"/>
                <a:cs typeface="Cambria"/>
              </a:rPr>
              <a:t>r</a:t>
            </a:r>
            <a:r>
              <a:rPr sz="1279" spc="4" dirty="0">
                <a:latin typeface="Cambria"/>
                <a:cs typeface="Cambria"/>
              </a:rPr>
              <a:t>a</a:t>
            </a:r>
            <a:r>
              <a:rPr sz="1279" spc="18" dirty="0">
                <a:latin typeface="Cambria"/>
                <a:cs typeface="Cambria"/>
              </a:rPr>
              <a:t>m</a:t>
            </a:r>
            <a:r>
              <a:rPr sz="1279" spc="9" dirty="0">
                <a:latin typeface="Cambria"/>
                <a:cs typeface="Cambria"/>
              </a:rPr>
              <a:t> </a:t>
            </a:r>
            <a:r>
              <a:rPr sz="1279" spc="4" dirty="0">
                <a:latin typeface="Times New Roman"/>
                <a:cs typeface="Times New Roman"/>
              </a:rPr>
              <a:t> </a:t>
            </a:r>
            <a:endParaRPr sz="1279">
              <a:latin typeface="Times New Roman"/>
              <a:cs typeface="Times New Roman"/>
            </a:endParaRPr>
          </a:p>
          <a:p>
            <a:pPr marL="180984">
              <a:spcBef>
                <a:spcPts val="476"/>
              </a:spcBef>
            </a:pPr>
            <a:r>
              <a:rPr sz="1279" spc="9" dirty="0">
                <a:latin typeface="Cambria"/>
                <a:cs typeface="Cambria"/>
              </a:rPr>
              <a:t>Un</a:t>
            </a:r>
            <a:r>
              <a:rPr sz="1279" spc="-18" dirty="0">
                <a:latin typeface="Cambria"/>
                <a:cs typeface="Cambria"/>
              </a:rPr>
              <a:t>iv</a:t>
            </a:r>
            <a:r>
              <a:rPr sz="1279" spc="4" dirty="0">
                <a:latin typeface="Cambria"/>
                <a:cs typeface="Cambria"/>
              </a:rPr>
              <a:t>ersit</a:t>
            </a:r>
            <a:r>
              <a:rPr sz="1279" spc="9" dirty="0">
                <a:latin typeface="Cambria"/>
                <a:cs typeface="Cambria"/>
              </a:rPr>
              <a:t>y</a:t>
            </a:r>
            <a:r>
              <a:rPr sz="1279" spc="-4" dirty="0">
                <a:latin typeface="Cambria"/>
                <a:cs typeface="Cambria"/>
              </a:rPr>
              <a:t> </a:t>
            </a:r>
            <a:r>
              <a:rPr sz="1279" spc="-9" dirty="0">
                <a:latin typeface="Cambria"/>
                <a:cs typeface="Cambria"/>
              </a:rPr>
              <a:t>R</a:t>
            </a:r>
            <a:r>
              <a:rPr sz="1279" spc="4" dirty="0">
                <a:latin typeface="Cambria"/>
                <a:cs typeface="Cambria"/>
              </a:rPr>
              <a:t>esea</a:t>
            </a:r>
            <a:r>
              <a:rPr sz="1279" spc="-13" dirty="0">
                <a:latin typeface="Cambria"/>
                <a:cs typeface="Cambria"/>
              </a:rPr>
              <a:t>r</a:t>
            </a:r>
            <a:r>
              <a:rPr sz="1279" spc="4" dirty="0">
                <a:latin typeface="Cambria"/>
                <a:cs typeface="Cambria"/>
              </a:rPr>
              <a:t>c</a:t>
            </a:r>
            <a:r>
              <a:rPr sz="1279" spc="13" dirty="0">
                <a:latin typeface="Cambria"/>
                <a:cs typeface="Cambria"/>
              </a:rPr>
              <a:t>h</a:t>
            </a:r>
            <a:r>
              <a:rPr sz="1279" spc="-9" dirty="0">
                <a:latin typeface="Cambria"/>
                <a:cs typeface="Cambria"/>
              </a:rPr>
              <a:t> </a:t>
            </a:r>
            <a:r>
              <a:rPr sz="1279" spc="4" dirty="0">
                <a:latin typeface="Cambria"/>
                <a:cs typeface="Cambria"/>
              </a:rPr>
              <a:t>Council</a:t>
            </a:r>
            <a:endParaRPr sz="1279">
              <a:latin typeface="Cambria"/>
              <a:cs typeface="Cambria"/>
            </a:endParaRPr>
          </a:p>
          <a:p>
            <a:pPr marL="513817" marR="2733260">
              <a:lnSpc>
                <a:spcPct val="102400"/>
              </a:lnSpc>
            </a:pPr>
            <a:r>
              <a:rPr sz="1279" spc="13" dirty="0">
                <a:latin typeface="Cambria"/>
                <a:cs typeface="Cambria"/>
              </a:rPr>
              <a:t>C</a:t>
            </a:r>
            <a:r>
              <a:rPr sz="1279" spc="-13" dirty="0">
                <a:latin typeface="Cambria"/>
                <a:cs typeface="Cambria"/>
              </a:rPr>
              <a:t>r</a:t>
            </a:r>
            <a:r>
              <a:rPr sz="1279" spc="9" dirty="0">
                <a:latin typeface="Cambria"/>
                <a:cs typeface="Cambria"/>
              </a:rPr>
              <a:t>eat</a:t>
            </a:r>
            <a:r>
              <a:rPr sz="1279" spc="-18" dirty="0">
                <a:latin typeface="Cambria"/>
                <a:cs typeface="Cambria"/>
              </a:rPr>
              <a:t>iv</a:t>
            </a:r>
            <a:r>
              <a:rPr sz="1279" spc="9" dirty="0">
                <a:latin typeface="Cambria"/>
                <a:cs typeface="Cambria"/>
              </a:rPr>
              <a:t>e</a:t>
            </a:r>
            <a:r>
              <a:rPr sz="1279" spc="-4" dirty="0">
                <a:latin typeface="Cambria"/>
                <a:cs typeface="Cambria"/>
              </a:rPr>
              <a:t> </a:t>
            </a:r>
            <a:r>
              <a:rPr sz="1279" spc="18" dirty="0">
                <a:latin typeface="Cambria"/>
                <a:cs typeface="Cambria"/>
              </a:rPr>
              <a:t>&amp;</a:t>
            </a:r>
            <a:r>
              <a:rPr sz="1279" spc="9" dirty="0">
                <a:latin typeface="Cambria"/>
                <a:cs typeface="Cambria"/>
              </a:rPr>
              <a:t> </a:t>
            </a:r>
            <a:r>
              <a:rPr sz="1279" spc="-13" dirty="0">
                <a:latin typeface="Cambria"/>
                <a:cs typeface="Cambria"/>
              </a:rPr>
              <a:t>P</a:t>
            </a:r>
            <a:r>
              <a:rPr sz="1279" spc="9" dirty="0">
                <a:latin typeface="Cambria"/>
                <a:cs typeface="Cambria"/>
              </a:rPr>
              <a:t>er</a:t>
            </a:r>
            <a:r>
              <a:rPr sz="1279" spc="-13" dirty="0">
                <a:latin typeface="Cambria"/>
                <a:cs typeface="Cambria"/>
              </a:rPr>
              <a:t>f</a:t>
            </a:r>
            <a:r>
              <a:rPr sz="1279" spc="13" dirty="0">
                <a:latin typeface="Cambria"/>
                <a:cs typeface="Cambria"/>
              </a:rPr>
              <a:t>orming</a:t>
            </a:r>
            <a:r>
              <a:rPr sz="1279" spc="-4" dirty="0">
                <a:latin typeface="Cambria"/>
                <a:cs typeface="Cambria"/>
              </a:rPr>
              <a:t> </a:t>
            </a:r>
            <a:r>
              <a:rPr sz="1279" spc="9" dirty="0">
                <a:latin typeface="Cambria"/>
                <a:cs typeface="Cambria"/>
              </a:rPr>
              <a:t>Arts Cost</a:t>
            </a:r>
            <a:r>
              <a:rPr sz="1279" spc="-9" dirty="0">
                <a:latin typeface="Cambria"/>
                <a:cs typeface="Cambria"/>
              </a:rPr>
              <a:t> </a:t>
            </a:r>
            <a:r>
              <a:rPr sz="1279" spc="9" dirty="0">
                <a:latin typeface="Cambria"/>
                <a:cs typeface="Cambria"/>
              </a:rPr>
              <a:t>Support</a:t>
            </a:r>
            <a:r>
              <a:rPr sz="1279" spc="-4" dirty="0">
                <a:latin typeface="Cambria"/>
                <a:cs typeface="Cambria"/>
              </a:rPr>
              <a:t> </a:t>
            </a:r>
            <a:r>
              <a:rPr sz="1279" spc="13" dirty="0">
                <a:latin typeface="Cambria"/>
                <a:cs typeface="Cambria"/>
              </a:rPr>
              <a:t>P</a:t>
            </a:r>
            <a:r>
              <a:rPr sz="1279" spc="-13" dirty="0">
                <a:latin typeface="Cambria"/>
                <a:cs typeface="Cambria"/>
              </a:rPr>
              <a:t>r</a:t>
            </a:r>
            <a:r>
              <a:rPr sz="1279" spc="9" dirty="0">
                <a:latin typeface="Cambria"/>
                <a:cs typeface="Cambria"/>
              </a:rPr>
              <a:t>og</a:t>
            </a:r>
            <a:r>
              <a:rPr sz="1279" spc="-13" dirty="0">
                <a:latin typeface="Cambria"/>
                <a:cs typeface="Cambria"/>
              </a:rPr>
              <a:t>r</a:t>
            </a:r>
            <a:r>
              <a:rPr sz="1279" spc="13" dirty="0">
                <a:latin typeface="Cambria"/>
                <a:cs typeface="Cambria"/>
              </a:rPr>
              <a:t>am</a:t>
            </a:r>
            <a:r>
              <a:rPr sz="1279" spc="4" dirty="0">
                <a:latin typeface="Cambria"/>
                <a:cs typeface="Cambria"/>
              </a:rPr>
              <a:t> Humanitie</a:t>
            </a:r>
            <a:r>
              <a:rPr sz="1279" spc="9" dirty="0">
                <a:latin typeface="Cambria"/>
                <a:cs typeface="Cambria"/>
              </a:rPr>
              <a:t>s</a:t>
            </a:r>
            <a:r>
              <a:rPr sz="1279" spc="-4" dirty="0">
                <a:latin typeface="Cambria"/>
                <a:cs typeface="Cambria"/>
              </a:rPr>
              <a:t> </a:t>
            </a:r>
            <a:r>
              <a:rPr sz="1279" spc="9" dirty="0">
                <a:latin typeface="Cambria"/>
                <a:cs typeface="Cambria"/>
              </a:rPr>
              <a:t>an</a:t>
            </a:r>
            <a:r>
              <a:rPr sz="1279" spc="13" dirty="0">
                <a:latin typeface="Cambria"/>
                <a:cs typeface="Cambria"/>
              </a:rPr>
              <a:t>d</a:t>
            </a:r>
            <a:r>
              <a:rPr sz="1279" spc="4" dirty="0">
                <a:latin typeface="Cambria"/>
                <a:cs typeface="Cambria"/>
              </a:rPr>
              <a:t> Social</a:t>
            </a:r>
            <a:r>
              <a:rPr sz="1279" spc="-9" dirty="0">
                <a:latin typeface="Cambria"/>
                <a:cs typeface="Cambria"/>
              </a:rPr>
              <a:t> </a:t>
            </a:r>
            <a:r>
              <a:rPr sz="1279" spc="4" dirty="0">
                <a:latin typeface="Cambria"/>
                <a:cs typeface="Cambria"/>
              </a:rPr>
              <a:t>Scien</a:t>
            </a:r>
            <a:r>
              <a:rPr sz="1279" dirty="0">
                <a:latin typeface="Cambria"/>
                <a:cs typeface="Cambria"/>
              </a:rPr>
              <a:t>c</a:t>
            </a:r>
            <a:r>
              <a:rPr sz="1279" spc="4" dirty="0">
                <a:latin typeface="Cambria"/>
                <a:cs typeface="Cambria"/>
              </a:rPr>
              <a:t>e</a:t>
            </a:r>
            <a:r>
              <a:rPr sz="1279" spc="9" dirty="0">
                <a:latin typeface="Cambria"/>
                <a:cs typeface="Cambria"/>
              </a:rPr>
              <a:t>s</a:t>
            </a:r>
            <a:r>
              <a:rPr sz="1279" spc="-9" dirty="0">
                <a:latin typeface="Cambria"/>
                <a:cs typeface="Cambria"/>
              </a:rPr>
              <a:t> </a:t>
            </a:r>
            <a:r>
              <a:rPr sz="1279" spc="13" dirty="0">
                <a:latin typeface="Cambria"/>
                <a:cs typeface="Cambria"/>
              </a:rPr>
              <a:t>C</a:t>
            </a:r>
            <a:r>
              <a:rPr sz="1279" spc="4" dirty="0">
                <a:latin typeface="Cambria"/>
                <a:cs typeface="Cambria"/>
              </a:rPr>
              <a:t>ost</a:t>
            </a:r>
            <a:r>
              <a:rPr sz="1279" spc="-9" dirty="0">
                <a:latin typeface="Cambria"/>
                <a:cs typeface="Cambria"/>
              </a:rPr>
              <a:t> </a:t>
            </a:r>
            <a:r>
              <a:rPr sz="1279" spc="9" dirty="0">
                <a:latin typeface="Cambria"/>
                <a:cs typeface="Cambria"/>
              </a:rPr>
              <a:t>Suppor</a:t>
            </a:r>
            <a:r>
              <a:rPr sz="1279" spc="4" dirty="0">
                <a:latin typeface="Cambria"/>
                <a:cs typeface="Cambria"/>
              </a:rPr>
              <a:t>t</a:t>
            </a:r>
            <a:r>
              <a:rPr sz="1279" spc="-4" dirty="0">
                <a:latin typeface="Cambria"/>
                <a:cs typeface="Cambria"/>
              </a:rPr>
              <a:t> </a:t>
            </a:r>
            <a:r>
              <a:rPr sz="1279" spc="13" dirty="0">
                <a:latin typeface="Cambria"/>
                <a:cs typeface="Cambria"/>
              </a:rPr>
              <a:t>P</a:t>
            </a:r>
            <a:r>
              <a:rPr sz="1279" spc="-13" dirty="0">
                <a:latin typeface="Cambria"/>
                <a:cs typeface="Cambria"/>
              </a:rPr>
              <a:t>r</a:t>
            </a:r>
            <a:r>
              <a:rPr sz="1279" spc="13" dirty="0">
                <a:latin typeface="Cambria"/>
                <a:cs typeface="Cambria"/>
              </a:rPr>
              <a:t>o</a:t>
            </a:r>
            <a:r>
              <a:rPr sz="1279" spc="4" dirty="0">
                <a:latin typeface="Cambria"/>
                <a:cs typeface="Cambria"/>
              </a:rPr>
              <a:t>g</a:t>
            </a:r>
            <a:r>
              <a:rPr sz="1279" spc="-13" dirty="0">
                <a:latin typeface="Cambria"/>
                <a:cs typeface="Cambria"/>
              </a:rPr>
              <a:t>r</a:t>
            </a:r>
            <a:r>
              <a:rPr sz="1279" spc="9" dirty="0">
                <a:latin typeface="Cambria"/>
                <a:cs typeface="Cambria"/>
              </a:rPr>
              <a:t>am</a:t>
            </a:r>
            <a:r>
              <a:rPr sz="1279" dirty="0">
                <a:latin typeface="Cambria"/>
                <a:cs typeface="Cambria"/>
              </a:rPr>
              <a:t> </a:t>
            </a:r>
            <a:r>
              <a:rPr sz="1279" spc="-31" dirty="0">
                <a:latin typeface="Cambria"/>
                <a:cs typeface="Cambria"/>
              </a:rPr>
              <a:t>F</a:t>
            </a:r>
            <a:r>
              <a:rPr sz="1279" spc="4" dirty="0">
                <a:latin typeface="Cambria"/>
                <a:cs typeface="Cambria"/>
              </a:rPr>
              <a:t>a</a:t>
            </a:r>
            <a:r>
              <a:rPr sz="1279" spc="9" dirty="0">
                <a:latin typeface="Cambria"/>
                <a:cs typeface="Cambria"/>
              </a:rPr>
              <a:t>culty</a:t>
            </a:r>
            <a:r>
              <a:rPr sz="1279" spc="4" dirty="0">
                <a:latin typeface="Cambria"/>
                <a:cs typeface="Cambria"/>
              </a:rPr>
              <a:t> </a:t>
            </a:r>
            <a:r>
              <a:rPr sz="1279" spc="-9" dirty="0">
                <a:latin typeface="Cambria"/>
                <a:cs typeface="Cambria"/>
              </a:rPr>
              <a:t>R</a:t>
            </a:r>
            <a:r>
              <a:rPr sz="1279" spc="9" dirty="0">
                <a:latin typeface="Cambria"/>
                <a:cs typeface="Cambria"/>
              </a:rPr>
              <a:t>esea</a:t>
            </a:r>
            <a:r>
              <a:rPr sz="1279" spc="-13" dirty="0">
                <a:latin typeface="Cambria"/>
                <a:cs typeface="Cambria"/>
              </a:rPr>
              <a:t>r</a:t>
            </a:r>
            <a:r>
              <a:rPr sz="1279" dirty="0">
                <a:latin typeface="Cambria"/>
                <a:cs typeface="Cambria"/>
              </a:rPr>
              <a:t>c</a:t>
            </a:r>
            <a:r>
              <a:rPr sz="1279" spc="13" dirty="0">
                <a:latin typeface="Cambria"/>
                <a:cs typeface="Cambria"/>
              </a:rPr>
              <a:t>h</a:t>
            </a:r>
            <a:r>
              <a:rPr sz="1279" spc="-13" dirty="0">
                <a:latin typeface="Cambria"/>
                <a:cs typeface="Cambria"/>
              </a:rPr>
              <a:t> </a:t>
            </a:r>
            <a:r>
              <a:rPr sz="1279" spc="9" dirty="0">
                <a:latin typeface="Cambria"/>
                <a:cs typeface="Cambria"/>
              </a:rPr>
              <a:t>Cost</a:t>
            </a:r>
            <a:r>
              <a:rPr sz="1279" spc="-4" dirty="0">
                <a:latin typeface="Cambria"/>
                <a:cs typeface="Cambria"/>
              </a:rPr>
              <a:t> </a:t>
            </a:r>
            <a:r>
              <a:rPr sz="1279" spc="9" dirty="0">
                <a:latin typeface="Cambria"/>
                <a:cs typeface="Cambria"/>
              </a:rPr>
              <a:t>Support</a:t>
            </a:r>
            <a:r>
              <a:rPr sz="1279" spc="-9" dirty="0">
                <a:latin typeface="Cambria"/>
                <a:cs typeface="Cambria"/>
              </a:rPr>
              <a:t> </a:t>
            </a:r>
            <a:r>
              <a:rPr sz="1279" spc="-26" dirty="0">
                <a:latin typeface="Cambria"/>
                <a:cs typeface="Cambria"/>
              </a:rPr>
              <a:t>A</a:t>
            </a:r>
            <a:r>
              <a:rPr sz="1279" spc="-13" dirty="0">
                <a:latin typeface="Cambria"/>
                <a:cs typeface="Cambria"/>
              </a:rPr>
              <a:t>w</a:t>
            </a:r>
            <a:r>
              <a:rPr sz="1279" spc="4" dirty="0">
                <a:latin typeface="Cambria"/>
                <a:cs typeface="Cambria"/>
              </a:rPr>
              <a:t>a</a:t>
            </a:r>
            <a:r>
              <a:rPr sz="1279" spc="-13" dirty="0">
                <a:latin typeface="Cambria"/>
                <a:cs typeface="Cambria"/>
              </a:rPr>
              <a:t>r</a:t>
            </a:r>
            <a:r>
              <a:rPr sz="1279" spc="9" dirty="0">
                <a:latin typeface="Cambria"/>
                <a:cs typeface="Cambria"/>
              </a:rPr>
              <a:t>ds</a:t>
            </a:r>
            <a:r>
              <a:rPr sz="1279" spc="4" dirty="0">
                <a:latin typeface="Cambria"/>
                <a:cs typeface="Cambria"/>
              </a:rPr>
              <a:t> </a:t>
            </a:r>
            <a:r>
              <a:rPr sz="1279" spc="13" dirty="0">
                <a:latin typeface="Cambria"/>
                <a:cs typeface="Cambria"/>
              </a:rPr>
              <a:t>P</a:t>
            </a:r>
            <a:r>
              <a:rPr sz="1279" spc="-13" dirty="0">
                <a:latin typeface="Cambria"/>
                <a:cs typeface="Cambria"/>
              </a:rPr>
              <a:t>r</a:t>
            </a:r>
            <a:r>
              <a:rPr sz="1279" spc="9" dirty="0">
                <a:latin typeface="Cambria"/>
                <a:cs typeface="Cambria"/>
              </a:rPr>
              <a:t>og</a:t>
            </a:r>
            <a:r>
              <a:rPr sz="1279" spc="-13" dirty="0">
                <a:latin typeface="Cambria"/>
                <a:cs typeface="Cambria"/>
              </a:rPr>
              <a:t>r</a:t>
            </a:r>
            <a:r>
              <a:rPr sz="1279" spc="4" dirty="0">
                <a:latin typeface="Cambria"/>
                <a:cs typeface="Cambria"/>
              </a:rPr>
              <a:t>a</a:t>
            </a:r>
            <a:r>
              <a:rPr sz="1279" spc="18" dirty="0">
                <a:latin typeface="Cambria"/>
                <a:cs typeface="Cambria"/>
              </a:rPr>
              <a:t>m</a:t>
            </a:r>
            <a:endParaRPr sz="1279">
              <a:latin typeface="Cambria"/>
              <a:cs typeface="Cambria"/>
            </a:endParaRPr>
          </a:p>
          <a:p>
            <a:pPr marL="513817" marR="4483">
              <a:lnSpc>
                <a:spcPct val="102400"/>
              </a:lnSpc>
            </a:pPr>
            <a:r>
              <a:rPr sz="1279" spc="4" dirty="0">
                <a:latin typeface="Cambria"/>
                <a:cs typeface="Cambria"/>
              </a:rPr>
              <a:t>G</a:t>
            </a:r>
            <a:r>
              <a:rPr sz="1279" spc="-13" dirty="0">
                <a:latin typeface="Cambria"/>
                <a:cs typeface="Cambria"/>
              </a:rPr>
              <a:t>r</a:t>
            </a:r>
            <a:r>
              <a:rPr sz="1279" spc="4" dirty="0">
                <a:latin typeface="Cambria"/>
                <a:cs typeface="Cambria"/>
              </a:rPr>
              <a:t>a</a:t>
            </a:r>
            <a:r>
              <a:rPr sz="1279" spc="13" dirty="0">
                <a:latin typeface="Cambria"/>
                <a:cs typeface="Cambria"/>
              </a:rPr>
              <a:t>du</a:t>
            </a:r>
            <a:r>
              <a:rPr sz="1279" spc="4" dirty="0">
                <a:latin typeface="Cambria"/>
                <a:cs typeface="Cambria"/>
              </a:rPr>
              <a:t>a</a:t>
            </a:r>
            <a:r>
              <a:rPr sz="1279" spc="-4" dirty="0">
                <a:latin typeface="Cambria"/>
                <a:cs typeface="Cambria"/>
              </a:rPr>
              <a:t>t</a:t>
            </a:r>
            <a:r>
              <a:rPr sz="1279" spc="9" dirty="0">
                <a:latin typeface="Cambria"/>
                <a:cs typeface="Cambria"/>
              </a:rPr>
              <a:t>e</a:t>
            </a:r>
            <a:r>
              <a:rPr sz="1279" dirty="0">
                <a:latin typeface="Cambria"/>
                <a:cs typeface="Cambria"/>
              </a:rPr>
              <a:t> </a:t>
            </a:r>
            <a:r>
              <a:rPr sz="1279" spc="4" dirty="0">
                <a:latin typeface="Cambria"/>
                <a:cs typeface="Cambria"/>
              </a:rPr>
              <a:t>S</a:t>
            </a:r>
            <a:r>
              <a:rPr sz="1279" spc="9" dirty="0">
                <a:latin typeface="Cambria"/>
                <a:cs typeface="Cambria"/>
              </a:rPr>
              <a:t>tude</a:t>
            </a:r>
            <a:r>
              <a:rPr sz="1279" spc="4" dirty="0">
                <a:latin typeface="Cambria"/>
                <a:cs typeface="Cambria"/>
              </a:rPr>
              <a:t>nt</a:t>
            </a:r>
            <a:r>
              <a:rPr sz="1279" dirty="0">
                <a:latin typeface="Cambria"/>
                <a:cs typeface="Cambria"/>
              </a:rPr>
              <a:t> </a:t>
            </a:r>
            <a:r>
              <a:rPr sz="1279" spc="4" dirty="0">
                <a:latin typeface="Cambria"/>
                <a:cs typeface="Cambria"/>
              </a:rPr>
              <a:t>S</a:t>
            </a:r>
            <a:r>
              <a:rPr sz="1279" spc="9" dirty="0">
                <a:latin typeface="Cambria"/>
                <a:cs typeface="Cambria"/>
              </a:rPr>
              <a:t>tipe</a:t>
            </a:r>
            <a:r>
              <a:rPr sz="1279" spc="4" dirty="0">
                <a:latin typeface="Cambria"/>
                <a:cs typeface="Cambria"/>
              </a:rPr>
              <a:t>n</a:t>
            </a:r>
            <a:r>
              <a:rPr sz="1279" spc="13" dirty="0">
                <a:latin typeface="Cambria"/>
                <a:cs typeface="Cambria"/>
              </a:rPr>
              <a:t>d</a:t>
            </a:r>
            <a:r>
              <a:rPr sz="1279" dirty="0">
                <a:latin typeface="Cambria"/>
                <a:cs typeface="Cambria"/>
              </a:rPr>
              <a:t> </a:t>
            </a:r>
            <a:r>
              <a:rPr sz="1279" spc="4" dirty="0">
                <a:latin typeface="Cambria"/>
                <a:cs typeface="Cambria"/>
              </a:rPr>
              <a:t>an</a:t>
            </a:r>
            <a:r>
              <a:rPr sz="1279" spc="13" dirty="0">
                <a:latin typeface="Cambria"/>
                <a:cs typeface="Cambria"/>
              </a:rPr>
              <a:t>d</a:t>
            </a:r>
            <a:r>
              <a:rPr sz="1279" dirty="0">
                <a:latin typeface="Cambria"/>
                <a:cs typeface="Cambria"/>
              </a:rPr>
              <a:t> </a:t>
            </a:r>
            <a:r>
              <a:rPr sz="1279" spc="-9" dirty="0">
                <a:latin typeface="Cambria"/>
                <a:cs typeface="Cambria"/>
              </a:rPr>
              <a:t>R</a:t>
            </a:r>
            <a:r>
              <a:rPr sz="1279" spc="9" dirty="0">
                <a:latin typeface="Cambria"/>
                <a:cs typeface="Cambria"/>
              </a:rPr>
              <a:t>ese</a:t>
            </a:r>
            <a:r>
              <a:rPr sz="1279" dirty="0">
                <a:latin typeface="Cambria"/>
                <a:cs typeface="Cambria"/>
              </a:rPr>
              <a:t>a</a:t>
            </a:r>
            <a:r>
              <a:rPr sz="1279" spc="-13" dirty="0">
                <a:latin typeface="Cambria"/>
                <a:cs typeface="Cambria"/>
              </a:rPr>
              <a:t>r</a:t>
            </a:r>
            <a:r>
              <a:rPr sz="1279" spc="4" dirty="0">
                <a:latin typeface="Cambria"/>
                <a:cs typeface="Cambria"/>
              </a:rPr>
              <a:t>c</a:t>
            </a:r>
            <a:r>
              <a:rPr sz="1279" spc="13" dirty="0">
                <a:latin typeface="Cambria"/>
                <a:cs typeface="Cambria"/>
              </a:rPr>
              <a:t>h</a:t>
            </a:r>
            <a:r>
              <a:rPr sz="1279" spc="-9" dirty="0">
                <a:latin typeface="Cambria"/>
                <a:cs typeface="Cambria"/>
              </a:rPr>
              <a:t> </a:t>
            </a:r>
            <a:r>
              <a:rPr sz="1279" spc="9" dirty="0">
                <a:latin typeface="Cambria"/>
                <a:cs typeface="Cambria"/>
              </a:rPr>
              <a:t>Cost</a:t>
            </a:r>
            <a:r>
              <a:rPr sz="1279" dirty="0">
                <a:latin typeface="Cambria"/>
                <a:cs typeface="Cambria"/>
              </a:rPr>
              <a:t> </a:t>
            </a:r>
            <a:r>
              <a:rPr sz="1279" spc="-26" dirty="0">
                <a:latin typeface="Cambria"/>
                <a:cs typeface="Cambria"/>
              </a:rPr>
              <a:t>A</a:t>
            </a:r>
            <a:r>
              <a:rPr sz="1279" spc="-13" dirty="0">
                <a:latin typeface="Cambria"/>
                <a:cs typeface="Cambria"/>
              </a:rPr>
              <a:t>w</a:t>
            </a:r>
            <a:r>
              <a:rPr sz="1279" spc="4" dirty="0">
                <a:latin typeface="Cambria"/>
                <a:cs typeface="Cambria"/>
              </a:rPr>
              <a:t>a</a:t>
            </a:r>
            <a:r>
              <a:rPr sz="1279" spc="-13" dirty="0">
                <a:latin typeface="Cambria"/>
                <a:cs typeface="Cambria"/>
              </a:rPr>
              <a:t>r</a:t>
            </a:r>
            <a:r>
              <a:rPr sz="1279" spc="9" dirty="0">
                <a:latin typeface="Cambria"/>
                <a:cs typeface="Cambria"/>
              </a:rPr>
              <a:t>ds</a:t>
            </a:r>
            <a:r>
              <a:rPr sz="1279" spc="4" dirty="0">
                <a:latin typeface="Cambria"/>
                <a:cs typeface="Cambria"/>
              </a:rPr>
              <a:t> </a:t>
            </a:r>
            <a:r>
              <a:rPr sz="1279" spc="-13" dirty="0">
                <a:latin typeface="Cambria"/>
                <a:cs typeface="Cambria"/>
              </a:rPr>
              <a:t>f</a:t>
            </a:r>
            <a:r>
              <a:rPr sz="1279" spc="9" dirty="0">
                <a:latin typeface="Cambria"/>
                <a:cs typeface="Cambria"/>
              </a:rPr>
              <a:t>or</a:t>
            </a:r>
            <a:r>
              <a:rPr sz="1279" spc="4" dirty="0">
                <a:latin typeface="Cambria"/>
                <a:cs typeface="Cambria"/>
              </a:rPr>
              <a:t> </a:t>
            </a:r>
            <a:r>
              <a:rPr sz="1279" spc="-31" dirty="0">
                <a:latin typeface="Cambria"/>
                <a:cs typeface="Cambria"/>
              </a:rPr>
              <a:t>F</a:t>
            </a:r>
            <a:r>
              <a:rPr sz="1279" spc="4" dirty="0">
                <a:latin typeface="Cambria"/>
                <a:cs typeface="Cambria"/>
              </a:rPr>
              <a:t>ac</a:t>
            </a:r>
            <a:r>
              <a:rPr sz="1279" spc="13" dirty="0">
                <a:latin typeface="Cambria"/>
                <a:cs typeface="Cambria"/>
              </a:rPr>
              <a:t>u</a:t>
            </a:r>
            <a:r>
              <a:rPr sz="1279" dirty="0">
                <a:latin typeface="Cambria"/>
                <a:cs typeface="Cambria"/>
              </a:rPr>
              <a:t>l</a:t>
            </a:r>
            <a:r>
              <a:rPr sz="1279" spc="9" dirty="0">
                <a:latin typeface="Cambria"/>
                <a:cs typeface="Cambria"/>
              </a:rPr>
              <a:t>ty</a:t>
            </a:r>
            <a:r>
              <a:rPr sz="1279" spc="4" dirty="0">
                <a:latin typeface="Cambria"/>
                <a:cs typeface="Cambria"/>
              </a:rPr>
              <a:t>-Student</a:t>
            </a:r>
            <a:r>
              <a:rPr sz="1279" spc="-4" dirty="0">
                <a:latin typeface="Cambria"/>
                <a:cs typeface="Cambria"/>
              </a:rPr>
              <a:t> </a:t>
            </a:r>
            <a:r>
              <a:rPr sz="1279" spc="13" dirty="0">
                <a:latin typeface="Cambria"/>
                <a:cs typeface="Cambria"/>
              </a:rPr>
              <a:t>C</a:t>
            </a:r>
            <a:r>
              <a:rPr sz="1279" spc="4" dirty="0">
                <a:latin typeface="Cambria"/>
                <a:cs typeface="Cambria"/>
              </a:rPr>
              <a:t>ollabo</a:t>
            </a:r>
            <a:r>
              <a:rPr sz="1279" spc="-13" dirty="0">
                <a:latin typeface="Cambria"/>
                <a:cs typeface="Cambria"/>
              </a:rPr>
              <a:t>r</a:t>
            </a:r>
            <a:r>
              <a:rPr sz="1279" spc="4" dirty="0">
                <a:latin typeface="Cambria"/>
                <a:cs typeface="Cambria"/>
              </a:rPr>
              <a:t>ation</a:t>
            </a:r>
            <a:r>
              <a:rPr sz="1279" dirty="0">
                <a:latin typeface="Cambria"/>
                <a:cs typeface="Cambria"/>
              </a:rPr>
              <a:t> </a:t>
            </a:r>
            <a:r>
              <a:rPr sz="1279" spc="13" dirty="0">
                <a:latin typeface="Cambria"/>
                <a:cs typeface="Cambria"/>
              </a:rPr>
              <a:t>Unde</a:t>
            </a:r>
            <a:r>
              <a:rPr sz="1279" dirty="0">
                <a:latin typeface="Cambria"/>
                <a:cs typeface="Cambria"/>
              </a:rPr>
              <a:t>r</a:t>
            </a:r>
            <a:r>
              <a:rPr sz="1279" spc="9" dirty="0">
                <a:latin typeface="Cambria"/>
                <a:cs typeface="Cambria"/>
              </a:rPr>
              <a:t>g</a:t>
            </a:r>
            <a:r>
              <a:rPr sz="1279" spc="-18" dirty="0">
                <a:latin typeface="Cambria"/>
                <a:cs typeface="Cambria"/>
              </a:rPr>
              <a:t>r</a:t>
            </a:r>
            <a:r>
              <a:rPr sz="1279" spc="4" dirty="0">
                <a:latin typeface="Cambria"/>
                <a:cs typeface="Cambria"/>
              </a:rPr>
              <a:t>a</a:t>
            </a:r>
            <a:r>
              <a:rPr sz="1279" spc="13" dirty="0">
                <a:latin typeface="Cambria"/>
                <a:cs typeface="Cambria"/>
              </a:rPr>
              <a:t>dua</a:t>
            </a:r>
            <a:r>
              <a:rPr sz="1279" spc="-9" dirty="0">
                <a:latin typeface="Cambria"/>
                <a:cs typeface="Cambria"/>
              </a:rPr>
              <a:t>t</a:t>
            </a:r>
            <a:r>
              <a:rPr sz="1279" spc="9" dirty="0">
                <a:latin typeface="Cambria"/>
                <a:cs typeface="Cambria"/>
              </a:rPr>
              <a:t>e</a:t>
            </a:r>
            <a:r>
              <a:rPr sz="1279" spc="-13" dirty="0">
                <a:latin typeface="Cambria"/>
                <a:cs typeface="Cambria"/>
              </a:rPr>
              <a:t> </a:t>
            </a:r>
            <a:r>
              <a:rPr sz="1279" spc="9" dirty="0">
                <a:latin typeface="Cambria"/>
                <a:cs typeface="Cambria"/>
              </a:rPr>
              <a:t>Student</a:t>
            </a:r>
            <a:r>
              <a:rPr sz="1279" spc="4" dirty="0">
                <a:latin typeface="Cambria"/>
                <a:cs typeface="Cambria"/>
              </a:rPr>
              <a:t> </a:t>
            </a:r>
            <a:r>
              <a:rPr sz="1279" spc="9" dirty="0">
                <a:latin typeface="Cambria"/>
                <a:cs typeface="Cambria"/>
              </a:rPr>
              <a:t>Stipend</a:t>
            </a:r>
            <a:r>
              <a:rPr sz="1279" spc="-9" dirty="0">
                <a:latin typeface="Cambria"/>
                <a:cs typeface="Cambria"/>
              </a:rPr>
              <a:t> </a:t>
            </a:r>
            <a:r>
              <a:rPr sz="1279" spc="13" dirty="0">
                <a:latin typeface="Cambria"/>
                <a:cs typeface="Cambria"/>
              </a:rPr>
              <a:t>and</a:t>
            </a:r>
            <a:r>
              <a:rPr sz="1279" spc="-4" dirty="0">
                <a:latin typeface="Cambria"/>
                <a:cs typeface="Cambria"/>
              </a:rPr>
              <a:t> </a:t>
            </a:r>
            <a:r>
              <a:rPr sz="1279" spc="-9" dirty="0">
                <a:latin typeface="Cambria"/>
                <a:cs typeface="Cambria"/>
              </a:rPr>
              <a:t>R</a:t>
            </a:r>
            <a:r>
              <a:rPr sz="1279" spc="9" dirty="0">
                <a:latin typeface="Cambria"/>
                <a:cs typeface="Cambria"/>
              </a:rPr>
              <a:t>ese</a:t>
            </a:r>
            <a:r>
              <a:rPr sz="1279" dirty="0">
                <a:latin typeface="Cambria"/>
                <a:cs typeface="Cambria"/>
              </a:rPr>
              <a:t>a</a:t>
            </a:r>
            <a:r>
              <a:rPr sz="1279" spc="-13" dirty="0">
                <a:latin typeface="Cambria"/>
                <a:cs typeface="Cambria"/>
              </a:rPr>
              <a:t>r</a:t>
            </a:r>
            <a:r>
              <a:rPr sz="1279" dirty="0">
                <a:latin typeface="Cambria"/>
                <a:cs typeface="Cambria"/>
              </a:rPr>
              <a:t>c</a:t>
            </a:r>
            <a:r>
              <a:rPr sz="1279" spc="13" dirty="0">
                <a:latin typeface="Cambria"/>
                <a:cs typeface="Cambria"/>
              </a:rPr>
              <a:t>h</a:t>
            </a:r>
            <a:r>
              <a:rPr sz="1279" spc="-13" dirty="0">
                <a:latin typeface="Cambria"/>
                <a:cs typeface="Cambria"/>
              </a:rPr>
              <a:t> </a:t>
            </a:r>
            <a:r>
              <a:rPr sz="1279" spc="9" dirty="0">
                <a:latin typeface="Cambria"/>
                <a:cs typeface="Cambria"/>
              </a:rPr>
              <a:t>Cost</a:t>
            </a:r>
            <a:r>
              <a:rPr sz="1279" spc="-4" dirty="0">
                <a:latin typeface="Cambria"/>
                <a:cs typeface="Cambria"/>
              </a:rPr>
              <a:t> </a:t>
            </a:r>
            <a:r>
              <a:rPr sz="1279" spc="-26" dirty="0">
                <a:latin typeface="Cambria"/>
                <a:cs typeface="Cambria"/>
              </a:rPr>
              <a:t>A</a:t>
            </a:r>
            <a:r>
              <a:rPr sz="1279" spc="-13" dirty="0">
                <a:latin typeface="Cambria"/>
                <a:cs typeface="Cambria"/>
              </a:rPr>
              <a:t>w</a:t>
            </a:r>
            <a:r>
              <a:rPr sz="1279" spc="9" dirty="0">
                <a:latin typeface="Cambria"/>
                <a:cs typeface="Cambria"/>
              </a:rPr>
              <a:t>a</a:t>
            </a:r>
            <a:r>
              <a:rPr sz="1279" spc="-13" dirty="0">
                <a:latin typeface="Cambria"/>
                <a:cs typeface="Cambria"/>
              </a:rPr>
              <a:t>r</a:t>
            </a:r>
            <a:r>
              <a:rPr sz="1279" spc="9" dirty="0">
                <a:latin typeface="Cambria"/>
                <a:cs typeface="Cambria"/>
              </a:rPr>
              <a:t>ds</a:t>
            </a:r>
            <a:r>
              <a:rPr sz="1279" spc="4" dirty="0">
                <a:latin typeface="Cambria"/>
                <a:cs typeface="Cambria"/>
              </a:rPr>
              <a:t> </a:t>
            </a:r>
            <a:r>
              <a:rPr sz="1279" spc="-13" dirty="0">
                <a:latin typeface="Cambria"/>
                <a:cs typeface="Cambria"/>
              </a:rPr>
              <a:t>f</a:t>
            </a:r>
            <a:r>
              <a:rPr sz="1279" spc="9" dirty="0">
                <a:latin typeface="Cambria"/>
                <a:cs typeface="Cambria"/>
              </a:rPr>
              <a:t>or</a:t>
            </a:r>
            <a:r>
              <a:rPr sz="1279" spc="4" dirty="0">
                <a:latin typeface="Cambria"/>
                <a:cs typeface="Cambria"/>
              </a:rPr>
              <a:t> </a:t>
            </a:r>
            <a:r>
              <a:rPr sz="1279" spc="-31" dirty="0">
                <a:latin typeface="Cambria"/>
                <a:cs typeface="Cambria"/>
              </a:rPr>
              <a:t>F</a:t>
            </a:r>
            <a:r>
              <a:rPr sz="1279" spc="4" dirty="0">
                <a:latin typeface="Cambria"/>
                <a:cs typeface="Cambria"/>
              </a:rPr>
              <a:t>a</a:t>
            </a:r>
            <a:r>
              <a:rPr sz="1279" spc="9" dirty="0">
                <a:latin typeface="Cambria"/>
                <a:cs typeface="Cambria"/>
              </a:rPr>
              <a:t>c</a:t>
            </a:r>
            <a:r>
              <a:rPr sz="1279" spc="4" dirty="0">
                <a:latin typeface="Cambria"/>
                <a:cs typeface="Cambria"/>
              </a:rPr>
              <a:t>ulty-Student</a:t>
            </a:r>
            <a:r>
              <a:rPr sz="1279" spc="-9" dirty="0">
                <a:latin typeface="Cambria"/>
                <a:cs typeface="Cambria"/>
              </a:rPr>
              <a:t> </a:t>
            </a:r>
            <a:r>
              <a:rPr sz="1279" spc="4" dirty="0">
                <a:latin typeface="Cambria"/>
                <a:cs typeface="Cambria"/>
              </a:rPr>
              <a:t>Collabo</a:t>
            </a:r>
            <a:r>
              <a:rPr sz="1279" spc="-13" dirty="0">
                <a:latin typeface="Cambria"/>
                <a:cs typeface="Cambria"/>
              </a:rPr>
              <a:t>r</a:t>
            </a:r>
            <a:r>
              <a:rPr sz="1279" dirty="0">
                <a:latin typeface="Cambria"/>
                <a:cs typeface="Cambria"/>
              </a:rPr>
              <a:t>a</a:t>
            </a:r>
            <a:r>
              <a:rPr sz="1279" spc="4" dirty="0">
                <a:latin typeface="Cambria"/>
                <a:cs typeface="Cambria"/>
              </a:rPr>
              <a:t>tion</a:t>
            </a:r>
            <a:endParaRPr sz="1279">
              <a:latin typeface="Cambria"/>
              <a:cs typeface="Cambria"/>
            </a:endParaRPr>
          </a:p>
        </p:txBody>
      </p:sp>
      <p:sp>
        <p:nvSpPr>
          <p:cNvPr id="4" name="object 4"/>
          <p:cNvSpPr/>
          <p:nvPr/>
        </p:nvSpPr>
        <p:spPr>
          <a:xfrm>
            <a:off x="666301" y="5027182"/>
            <a:ext cx="7812069" cy="89826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0781522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7882" y="505692"/>
            <a:ext cx="7261412" cy="400559"/>
          </a:xfrm>
          <a:prstGeom prst="rect">
            <a:avLst/>
          </a:prstGeom>
        </p:spPr>
        <p:txBody>
          <a:bodyPr vert="horz" wrap="square" lIns="0" tIns="0" rIns="0" bIns="0" numCol="1" rtlCol="0" anchor="ctr" anchorCtr="0" compatLnSpc="1">
            <a:prstTxWarp prst="textNoShape">
              <a:avLst/>
            </a:prstTxWarp>
            <a:spAutoFit/>
          </a:bodyPr>
          <a:lstStyle/>
          <a:p>
            <a:pPr marL="11206"/>
            <a:r>
              <a:rPr spc="-22" dirty="0"/>
              <a:t>O</a:t>
            </a:r>
            <a:r>
              <a:rPr spc="-49" dirty="0"/>
              <a:t>f</a:t>
            </a:r>
            <a:r>
              <a:rPr spc="-13" dirty="0"/>
              <a:t>f</a:t>
            </a:r>
            <a:r>
              <a:rPr spc="-9" dirty="0"/>
              <a:t>i</a:t>
            </a:r>
            <a:r>
              <a:rPr spc="-22" dirty="0"/>
              <a:t>ce</a:t>
            </a:r>
            <a:r>
              <a:rPr b="1" spc="-88" dirty="0">
                <a:latin typeface="Times New Roman"/>
                <a:cs typeface="Times New Roman"/>
              </a:rPr>
              <a:t> </a:t>
            </a:r>
            <a:r>
              <a:rPr spc="-22" dirty="0"/>
              <a:t>of</a:t>
            </a:r>
            <a:r>
              <a:rPr b="1" spc="-71" dirty="0">
                <a:latin typeface="Times New Roman"/>
                <a:cs typeface="Times New Roman"/>
              </a:rPr>
              <a:t> </a:t>
            </a:r>
            <a:r>
              <a:rPr spc="-75" dirty="0"/>
              <a:t>R</a:t>
            </a:r>
            <a:r>
              <a:rPr spc="-22" dirty="0"/>
              <a:t>esea</a:t>
            </a:r>
            <a:r>
              <a:rPr spc="-57" dirty="0"/>
              <a:t>r</a:t>
            </a:r>
            <a:r>
              <a:rPr spc="-22" dirty="0"/>
              <a:t>ch</a:t>
            </a:r>
            <a:r>
              <a:rPr b="1" spc="-88" dirty="0">
                <a:latin typeface="Times New Roman"/>
                <a:cs typeface="Times New Roman"/>
              </a:rPr>
              <a:t> </a:t>
            </a:r>
            <a:r>
              <a:rPr spc="-4" dirty="0"/>
              <a:t>I</a:t>
            </a:r>
            <a:r>
              <a:rPr spc="-22" dirty="0"/>
              <a:t>n</a:t>
            </a:r>
            <a:r>
              <a:rPr spc="-13" dirty="0"/>
              <a:t>i</a:t>
            </a:r>
            <a:r>
              <a:rPr spc="-22" dirty="0"/>
              <a:t>t</a:t>
            </a:r>
            <a:r>
              <a:rPr spc="-13" dirty="0"/>
              <a:t>i</a:t>
            </a:r>
            <a:r>
              <a:rPr spc="-49" dirty="0"/>
              <a:t>a</a:t>
            </a:r>
            <a:r>
              <a:rPr spc="-18" dirty="0"/>
              <a:t>t</a:t>
            </a:r>
            <a:r>
              <a:rPr spc="-22" dirty="0"/>
              <a:t>i</a:t>
            </a:r>
            <a:r>
              <a:rPr spc="-49" dirty="0"/>
              <a:t>v</a:t>
            </a:r>
            <a:r>
              <a:rPr spc="-22" dirty="0"/>
              <a:t>es</a:t>
            </a:r>
          </a:p>
        </p:txBody>
      </p:sp>
      <p:sp>
        <p:nvSpPr>
          <p:cNvPr id="3" name="object 3"/>
          <p:cNvSpPr txBox="1"/>
          <p:nvPr/>
        </p:nvSpPr>
        <p:spPr>
          <a:xfrm>
            <a:off x="632235" y="1656365"/>
            <a:ext cx="5846109" cy="2674386"/>
          </a:xfrm>
          <a:prstGeom prst="rect">
            <a:avLst/>
          </a:prstGeom>
        </p:spPr>
        <p:txBody>
          <a:bodyPr vert="horz" wrap="square" lIns="0" tIns="0" rIns="0" bIns="0" rtlCol="0">
            <a:spAutoFit/>
          </a:bodyPr>
          <a:lstStyle/>
          <a:p>
            <a:pPr marR="2886229" algn="ctr"/>
            <a:r>
              <a:rPr sz="1721" b="1" spc="-106" dirty="0">
                <a:latin typeface="Cambria"/>
                <a:cs typeface="Cambria"/>
              </a:rPr>
              <a:t>P</a:t>
            </a:r>
            <a:r>
              <a:rPr sz="1721" b="1" spc="-101" dirty="0">
                <a:latin typeface="Cambria"/>
                <a:cs typeface="Cambria"/>
              </a:rPr>
              <a:t>r</a:t>
            </a:r>
            <a:r>
              <a:rPr sz="1721" b="1" spc="-84" dirty="0">
                <a:latin typeface="Cambria"/>
                <a:cs typeface="Cambria"/>
              </a:rPr>
              <a:t>oposa</a:t>
            </a:r>
            <a:r>
              <a:rPr sz="1721" b="1" spc="-40" dirty="0">
                <a:latin typeface="Cambria"/>
                <a:cs typeface="Cambria"/>
              </a:rPr>
              <a:t>l</a:t>
            </a:r>
            <a:r>
              <a:rPr sz="1721" b="1" spc="-13" dirty="0">
                <a:latin typeface="Cambria"/>
                <a:cs typeface="Cambria"/>
              </a:rPr>
              <a:t> </a:t>
            </a:r>
            <a:r>
              <a:rPr sz="1721" b="1" spc="-79" dirty="0">
                <a:latin typeface="Cambria"/>
                <a:cs typeface="Cambria"/>
              </a:rPr>
              <a:t>D</a:t>
            </a:r>
            <a:r>
              <a:rPr sz="1721" b="1" spc="-101" dirty="0">
                <a:latin typeface="Cambria"/>
                <a:cs typeface="Cambria"/>
              </a:rPr>
              <a:t>e</a:t>
            </a:r>
            <a:r>
              <a:rPr sz="1721" b="1" spc="-93" dirty="0">
                <a:latin typeface="Cambria"/>
                <a:cs typeface="Cambria"/>
              </a:rPr>
              <a:t>v</a:t>
            </a:r>
            <a:r>
              <a:rPr sz="1721" b="1" spc="-88" dirty="0">
                <a:latin typeface="Cambria"/>
                <a:cs typeface="Cambria"/>
              </a:rPr>
              <a:t>elopmen</a:t>
            </a:r>
            <a:r>
              <a:rPr sz="1721" b="1" spc="-44" dirty="0">
                <a:latin typeface="Cambria"/>
                <a:cs typeface="Cambria"/>
              </a:rPr>
              <a:t>t</a:t>
            </a:r>
            <a:r>
              <a:rPr sz="1721" b="1" spc="-26" dirty="0">
                <a:latin typeface="Cambria"/>
                <a:cs typeface="Cambria"/>
              </a:rPr>
              <a:t> </a:t>
            </a:r>
            <a:r>
              <a:rPr sz="1721" b="1" spc="-71" dirty="0">
                <a:latin typeface="Cambria"/>
                <a:cs typeface="Cambria"/>
              </a:rPr>
              <a:t>Services</a:t>
            </a:r>
            <a:endParaRPr sz="1721">
              <a:latin typeface="Cambria"/>
              <a:cs typeface="Cambria"/>
            </a:endParaRPr>
          </a:p>
          <a:p>
            <a:pPr marL="180984" indent="495326">
              <a:spcBef>
                <a:spcPts val="88"/>
              </a:spcBef>
            </a:pPr>
            <a:r>
              <a:rPr sz="1456" b="1" spc="-62" dirty="0">
                <a:latin typeface="Cambria"/>
                <a:cs typeface="Cambria"/>
              </a:rPr>
              <a:t>C</a:t>
            </a:r>
            <a:r>
              <a:rPr sz="1456" b="1" spc="-71" dirty="0">
                <a:latin typeface="Cambria"/>
                <a:cs typeface="Cambria"/>
              </a:rPr>
              <a:t>r</a:t>
            </a:r>
            <a:r>
              <a:rPr sz="1456" b="1" spc="-79" dirty="0">
                <a:latin typeface="Cambria"/>
                <a:cs typeface="Cambria"/>
              </a:rPr>
              <a:t>o</a:t>
            </a:r>
            <a:r>
              <a:rPr sz="1456" b="1" spc="-62" dirty="0">
                <a:latin typeface="Cambria"/>
                <a:cs typeface="Cambria"/>
              </a:rPr>
              <a:t>s</a:t>
            </a:r>
            <a:r>
              <a:rPr sz="1456" b="1" spc="-40" dirty="0">
                <a:latin typeface="Cambria"/>
                <a:cs typeface="Cambria"/>
              </a:rPr>
              <a:t>s-</a:t>
            </a:r>
            <a:r>
              <a:rPr sz="1456" b="1" spc="-53" dirty="0">
                <a:latin typeface="Cambria"/>
                <a:cs typeface="Cambria"/>
              </a:rPr>
              <a:t>c</a:t>
            </a:r>
            <a:r>
              <a:rPr sz="1456" b="1" spc="-79" dirty="0">
                <a:latin typeface="Cambria"/>
                <a:cs typeface="Cambria"/>
              </a:rPr>
              <a:t>o</a:t>
            </a:r>
            <a:r>
              <a:rPr sz="1456" b="1" spc="-62" dirty="0">
                <a:latin typeface="Cambria"/>
                <a:cs typeface="Cambria"/>
              </a:rPr>
              <a:t>ll</a:t>
            </a:r>
            <a:r>
              <a:rPr sz="1456" b="1" spc="-101" dirty="0">
                <a:latin typeface="Cambria"/>
                <a:cs typeface="Cambria"/>
              </a:rPr>
              <a:t>e</a:t>
            </a:r>
            <a:r>
              <a:rPr sz="1456" b="1" spc="-57" dirty="0">
                <a:latin typeface="Cambria"/>
                <a:cs typeface="Cambria"/>
              </a:rPr>
              <a:t>ge</a:t>
            </a:r>
            <a:r>
              <a:rPr sz="1456" b="1" spc="-62" dirty="0">
                <a:latin typeface="Cambria"/>
                <a:cs typeface="Cambria"/>
              </a:rPr>
              <a:t>/</a:t>
            </a:r>
            <a:r>
              <a:rPr sz="1456" b="1" spc="-40" dirty="0">
                <a:latin typeface="Cambria"/>
                <a:cs typeface="Cambria"/>
              </a:rPr>
              <a:t>C</a:t>
            </a:r>
            <a:r>
              <a:rPr sz="1456" b="1" spc="-79" dirty="0">
                <a:latin typeface="Cambria"/>
                <a:cs typeface="Cambria"/>
              </a:rPr>
              <a:t>o</a:t>
            </a:r>
            <a:r>
              <a:rPr sz="1456" b="1" spc="-62" dirty="0">
                <a:latin typeface="Cambria"/>
                <a:cs typeface="Cambria"/>
              </a:rPr>
              <a:t>ll</a:t>
            </a:r>
            <a:r>
              <a:rPr sz="1456" b="1" spc="-101" dirty="0">
                <a:latin typeface="Cambria"/>
                <a:cs typeface="Cambria"/>
              </a:rPr>
              <a:t>e</a:t>
            </a:r>
            <a:r>
              <a:rPr sz="1456" b="1" spc="-62" dirty="0">
                <a:latin typeface="Cambria"/>
                <a:cs typeface="Cambria"/>
              </a:rPr>
              <a:t>g</a:t>
            </a:r>
            <a:r>
              <a:rPr sz="1456" b="1" spc="-71" dirty="0">
                <a:latin typeface="Cambria"/>
                <a:cs typeface="Cambria"/>
              </a:rPr>
              <a:t>e</a:t>
            </a:r>
            <a:r>
              <a:rPr sz="1456" b="1" spc="-49" dirty="0">
                <a:latin typeface="Cambria"/>
                <a:cs typeface="Cambria"/>
              </a:rPr>
              <a:t>s</a:t>
            </a:r>
            <a:r>
              <a:rPr sz="1456" b="1" spc="-26" dirty="0">
                <a:latin typeface="Cambria"/>
                <a:cs typeface="Cambria"/>
              </a:rPr>
              <a:t> </a:t>
            </a:r>
            <a:r>
              <a:rPr sz="1456" b="1" spc="-66" dirty="0">
                <a:latin typeface="Cambria"/>
                <a:cs typeface="Cambria"/>
              </a:rPr>
              <a:t>w</a:t>
            </a:r>
            <a:r>
              <a:rPr sz="1456" b="1" spc="-62" dirty="0">
                <a:latin typeface="Cambria"/>
                <a:cs typeface="Cambria"/>
              </a:rPr>
              <a:t>i</a:t>
            </a:r>
            <a:r>
              <a:rPr sz="1456" b="1" spc="-71" dirty="0">
                <a:latin typeface="Cambria"/>
                <a:cs typeface="Cambria"/>
              </a:rPr>
              <a:t>tho</a:t>
            </a:r>
            <a:r>
              <a:rPr sz="1456" b="1" spc="-88" dirty="0">
                <a:latin typeface="Cambria"/>
                <a:cs typeface="Cambria"/>
              </a:rPr>
              <a:t>u</a:t>
            </a:r>
            <a:r>
              <a:rPr sz="1456" b="1" spc="-44" dirty="0">
                <a:latin typeface="Cambria"/>
                <a:cs typeface="Cambria"/>
              </a:rPr>
              <a:t>t</a:t>
            </a:r>
            <a:r>
              <a:rPr sz="1456" b="1" spc="-26" dirty="0">
                <a:latin typeface="Cambria"/>
                <a:cs typeface="Cambria"/>
              </a:rPr>
              <a:t> </a:t>
            </a:r>
            <a:r>
              <a:rPr sz="1456" b="1" spc="-93" dirty="0">
                <a:latin typeface="Cambria"/>
                <a:cs typeface="Cambria"/>
              </a:rPr>
              <a:t>e</a:t>
            </a:r>
            <a:r>
              <a:rPr sz="1456" b="1" spc="-71" dirty="0">
                <a:latin typeface="Cambria"/>
                <a:cs typeface="Cambria"/>
              </a:rPr>
              <a:t>x</a:t>
            </a:r>
            <a:r>
              <a:rPr sz="1456" b="1" spc="-66" dirty="0">
                <a:latin typeface="Cambria"/>
                <a:cs typeface="Cambria"/>
              </a:rPr>
              <a:t>t</a:t>
            </a:r>
            <a:r>
              <a:rPr sz="1456" b="1" spc="-84" dirty="0">
                <a:latin typeface="Cambria"/>
                <a:cs typeface="Cambria"/>
              </a:rPr>
              <a:t>e</a:t>
            </a:r>
            <a:r>
              <a:rPr sz="1456" b="1" spc="-79" dirty="0">
                <a:latin typeface="Cambria"/>
                <a:cs typeface="Cambria"/>
              </a:rPr>
              <a:t>nsi</a:t>
            </a:r>
            <a:r>
              <a:rPr sz="1456" b="1" spc="-97" dirty="0">
                <a:latin typeface="Cambria"/>
                <a:cs typeface="Cambria"/>
              </a:rPr>
              <a:t>v</a:t>
            </a:r>
            <a:r>
              <a:rPr sz="1456" b="1" spc="-71" dirty="0">
                <a:latin typeface="Cambria"/>
                <a:cs typeface="Cambria"/>
              </a:rPr>
              <a:t>e</a:t>
            </a:r>
            <a:r>
              <a:rPr sz="1456" b="1" spc="-26" dirty="0">
                <a:latin typeface="Cambria"/>
                <a:cs typeface="Cambria"/>
              </a:rPr>
              <a:t> </a:t>
            </a:r>
            <a:r>
              <a:rPr sz="1456" b="1" spc="-88" dirty="0">
                <a:latin typeface="Cambria"/>
                <a:cs typeface="Cambria"/>
              </a:rPr>
              <a:t>pr</a:t>
            </a:r>
            <a:r>
              <a:rPr sz="1456" b="1" spc="-84" dirty="0">
                <a:latin typeface="Cambria"/>
                <a:cs typeface="Cambria"/>
              </a:rPr>
              <a:t>e</a:t>
            </a:r>
            <a:r>
              <a:rPr sz="1456" b="1" spc="-22" dirty="0">
                <a:latin typeface="Cambria"/>
                <a:cs typeface="Cambria"/>
              </a:rPr>
              <a:t>-</a:t>
            </a:r>
            <a:r>
              <a:rPr sz="1456" b="1" spc="-106" dirty="0">
                <a:latin typeface="Cambria"/>
                <a:cs typeface="Cambria"/>
              </a:rPr>
              <a:t>a</a:t>
            </a:r>
            <a:r>
              <a:rPr sz="1456" b="1" spc="-93" dirty="0">
                <a:latin typeface="Cambria"/>
                <a:cs typeface="Cambria"/>
              </a:rPr>
              <a:t>w</a:t>
            </a:r>
            <a:r>
              <a:rPr sz="1456" b="1" spc="-84" dirty="0">
                <a:latin typeface="Cambria"/>
                <a:cs typeface="Cambria"/>
              </a:rPr>
              <a:t>a</a:t>
            </a:r>
            <a:r>
              <a:rPr sz="1456" b="1" spc="-106" dirty="0">
                <a:latin typeface="Cambria"/>
                <a:cs typeface="Cambria"/>
              </a:rPr>
              <a:t>r</a:t>
            </a:r>
            <a:r>
              <a:rPr sz="1456" b="1" spc="-71" dirty="0">
                <a:latin typeface="Cambria"/>
                <a:cs typeface="Cambria"/>
              </a:rPr>
              <a:t>d</a:t>
            </a:r>
            <a:r>
              <a:rPr sz="1456" b="1" spc="-22" dirty="0">
                <a:latin typeface="Cambria"/>
                <a:cs typeface="Cambria"/>
              </a:rPr>
              <a:t> </a:t>
            </a:r>
            <a:r>
              <a:rPr sz="1456" b="1" spc="-53" dirty="0">
                <a:latin typeface="Cambria"/>
                <a:cs typeface="Cambria"/>
              </a:rPr>
              <a:t>i</a:t>
            </a:r>
            <a:r>
              <a:rPr sz="1456" b="1" spc="-93" dirty="0">
                <a:latin typeface="Cambria"/>
                <a:cs typeface="Cambria"/>
              </a:rPr>
              <a:t>n</a:t>
            </a:r>
            <a:r>
              <a:rPr sz="1456" b="1" spc="-53" dirty="0">
                <a:latin typeface="Cambria"/>
                <a:cs typeface="Cambria"/>
              </a:rPr>
              <a:t>f</a:t>
            </a:r>
            <a:r>
              <a:rPr sz="1456" b="1" spc="-101" dirty="0">
                <a:latin typeface="Cambria"/>
                <a:cs typeface="Cambria"/>
              </a:rPr>
              <a:t>r</a:t>
            </a:r>
            <a:r>
              <a:rPr sz="1456" b="1" spc="-84" dirty="0">
                <a:latin typeface="Cambria"/>
                <a:cs typeface="Cambria"/>
              </a:rPr>
              <a:t>a</a:t>
            </a:r>
            <a:r>
              <a:rPr sz="1456" b="1" spc="-57" dirty="0">
                <a:latin typeface="Cambria"/>
                <a:cs typeface="Cambria"/>
              </a:rPr>
              <a:t>s</a:t>
            </a:r>
            <a:r>
              <a:rPr sz="1456" b="1" spc="-53" dirty="0">
                <a:latin typeface="Cambria"/>
                <a:cs typeface="Cambria"/>
              </a:rPr>
              <a:t>t</a:t>
            </a:r>
            <a:r>
              <a:rPr sz="1456" b="1" spc="-88" dirty="0">
                <a:latin typeface="Cambria"/>
                <a:cs typeface="Cambria"/>
              </a:rPr>
              <a:t>ru</a:t>
            </a:r>
            <a:r>
              <a:rPr sz="1456" b="1" spc="-57" dirty="0">
                <a:latin typeface="Cambria"/>
                <a:cs typeface="Cambria"/>
              </a:rPr>
              <a:t>ct</a:t>
            </a:r>
            <a:r>
              <a:rPr sz="1456" b="1" spc="-88" dirty="0">
                <a:latin typeface="Cambria"/>
                <a:cs typeface="Cambria"/>
              </a:rPr>
              <a:t>u</a:t>
            </a:r>
            <a:r>
              <a:rPr sz="1456" b="1" spc="-106" dirty="0">
                <a:latin typeface="Cambria"/>
                <a:cs typeface="Cambria"/>
              </a:rPr>
              <a:t>re</a:t>
            </a:r>
            <a:endParaRPr sz="1456">
              <a:latin typeface="Cambria"/>
              <a:cs typeface="Cambria"/>
            </a:endParaRPr>
          </a:p>
          <a:p>
            <a:pPr marL="180984" marR="1557140">
              <a:lnSpc>
                <a:spcPct val="140000"/>
              </a:lnSpc>
              <a:spcBef>
                <a:spcPts val="84"/>
              </a:spcBef>
            </a:pPr>
            <a:r>
              <a:rPr sz="1456" spc="-4" dirty="0">
                <a:latin typeface="Cambria"/>
                <a:cs typeface="Cambria"/>
              </a:rPr>
              <a:t>P</a:t>
            </a:r>
            <a:r>
              <a:rPr sz="1456" spc="-22" dirty="0">
                <a:latin typeface="Cambria"/>
                <a:cs typeface="Cambria"/>
              </a:rPr>
              <a:t>r</a:t>
            </a:r>
            <a:r>
              <a:rPr sz="1456" spc="-4" dirty="0">
                <a:latin typeface="Cambria"/>
                <a:cs typeface="Cambria"/>
              </a:rPr>
              <a:t>oposa</a:t>
            </a:r>
            <a:r>
              <a:rPr sz="1456" dirty="0">
                <a:latin typeface="Cambria"/>
                <a:cs typeface="Cambria"/>
              </a:rPr>
              <a:t>l</a:t>
            </a:r>
            <a:r>
              <a:rPr sz="1456" spc="-4" dirty="0">
                <a:latin typeface="Cambria"/>
                <a:cs typeface="Cambria"/>
              </a:rPr>
              <a:t> p</a:t>
            </a:r>
            <a:r>
              <a:rPr sz="1456" spc="-22" dirty="0">
                <a:latin typeface="Cambria"/>
                <a:cs typeface="Cambria"/>
              </a:rPr>
              <a:t>r</a:t>
            </a:r>
            <a:r>
              <a:rPr sz="1456" dirty="0">
                <a:latin typeface="Cambria"/>
                <a:cs typeface="Cambria"/>
              </a:rPr>
              <a:t>o</a:t>
            </a:r>
            <a:r>
              <a:rPr sz="1456" spc="-4" dirty="0">
                <a:latin typeface="Cambria"/>
                <a:cs typeface="Cambria"/>
              </a:rPr>
              <a:t>jec</a:t>
            </a:r>
            <a:r>
              <a:rPr sz="1456" dirty="0">
                <a:latin typeface="Cambria"/>
                <a:cs typeface="Cambria"/>
              </a:rPr>
              <a:t>t</a:t>
            </a:r>
            <a:r>
              <a:rPr sz="1456" spc="-4" dirty="0">
                <a:latin typeface="Cambria"/>
                <a:cs typeface="Cambria"/>
              </a:rPr>
              <a:t> managemen</a:t>
            </a:r>
            <a:r>
              <a:rPr sz="1456" dirty="0">
                <a:latin typeface="Cambria"/>
                <a:cs typeface="Cambria"/>
              </a:rPr>
              <a:t>t</a:t>
            </a:r>
            <a:r>
              <a:rPr sz="1456" spc="-4" dirty="0">
                <a:latin typeface="Cambria"/>
                <a:cs typeface="Cambria"/>
              </a:rPr>
              <a:t> an</a:t>
            </a:r>
            <a:r>
              <a:rPr sz="1456" dirty="0">
                <a:latin typeface="Cambria"/>
                <a:cs typeface="Cambria"/>
              </a:rPr>
              <a:t>d</a:t>
            </a:r>
            <a:r>
              <a:rPr sz="1456" spc="-4" dirty="0">
                <a:latin typeface="Cambria"/>
                <a:cs typeface="Cambria"/>
              </a:rPr>
              <a:t> p</a:t>
            </a:r>
            <a:r>
              <a:rPr sz="1456" spc="-22" dirty="0">
                <a:latin typeface="Cambria"/>
                <a:cs typeface="Cambria"/>
              </a:rPr>
              <a:t>r</a:t>
            </a:r>
            <a:r>
              <a:rPr sz="1456" spc="-4" dirty="0">
                <a:latin typeface="Cambria"/>
                <a:cs typeface="Cambria"/>
              </a:rPr>
              <a:t>oces</a:t>
            </a:r>
            <a:r>
              <a:rPr sz="1456" dirty="0">
                <a:latin typeface="Cambria"/>
                <a:cs typeface="Cambria"/>
              </a:rPr>
              <a:t>s</a:t>
            </a:r>
            <a:r>
              <a:rPr sz="1456" spc="4" dirty="0">
                <a:latin typeface="Cambria"/>
                <a:cs typeface="Cambria"/>
              </a:rPr>
              <a:t> </a:t>
            </a:r>
            <a:r>
              <a:rPr sz="1456" spc="-4" dirty="0">
                <a:latin typeface="Cambria"/>
                <a:cs typeface="Cambria"/>
              </a:rPr>
              <a:t>outlining P</a:t>
            </a:r>
            <a:r>
              <a:rPr sz="1456" spc="-22" dirty="0">
                <a:latin typeface="Cambria"/>
                <a:cs typeface="Cambria"/>
              </a:rPr>
              <a:t>r</a:t>
            </a:r>
            <a:r>
              <a:rPr sz="1456" spc="-4" dirty="0">
                <a:latin typeface="Cambria"/>
                <a:cs typeface="Cambria"/>
              </a:rPr>
              <a:t>oposa</a:t>
            </a:r>
            <a:r>
              <a:rPr sz="1456" dirty="0">
                <a:latin typeface="Cambria"/>
                <a:cs typeface="Cambria"/>
              </a:rPr>
              <a:t>l</a:t>
            </a:r>
            <a:r>
              <a:rPr sz="1456" spc="-4" dirty="0">
                <a:latin typeface="Cambria"/>
                <a:cs typeface="Cambria"/>
              </a:rPr>
              <a:t> editing</a:t>
            </a:r>
            <a:r>
              <a:rPr sz="1456" dirty="0">
                <a:latin typeface="Cambria"/>
                <a:cs typeface="Cambria"/>
              </a:rPr>
              <a:t>,</a:t>
            </a:r>
            <a:r>
              <a:rPr sz="1456" spc="-13" dirty="0">
                <a:latin typeface="Cambria"/>
                <a:cs typeface="Cambria"/>
              </a:rPr>
              <a:t> </a:t>
            </a:r>
            <a:r>
              <a:rPr sz="1456" spc="-18" dirty="0">
                <a:latin typeface="Cambria"/>
                <a:cs typeface="Cambria"/>
              </a:rPr>
              <a:t>f</a:t>
            </a:r>
            <a:r>
              <a:rPr sz="1456" dirty="0">
                <a:latin typeface="Cambria"/>
                <a:cs typeface="Cambria"/>
              </a:rPr>
              <a:t>o</a:t>
            </a:r>
            <a:r>
              <a:rPr sz="1456" spc="-4" dirty="0">
                <a:latin typeface="Cambria"/>
                <a:cs typeface="Cambria"/>
              </a:rPr>
              <a:t>rmatting</a:t>
            </a:r>
            <a:r>
              <a:rPr sz="1456" dirty="0">
                <a:latin typeface="Cambria"/>
                <a:cs typeface="Cambria"/>
              </a:rPr>
              <a:t>,</a:t>
            </a:r>
            <a:r>
              <a:rPr sz="1456" spc="-13" dirty="0">
                <a:latin typeface="Cambria"/>
                <a:cs typeface="Cambria"/>
              </a:rPr>
              <a:t> </a:t>
            </a:r>
            <a:r>
              <a:rPr sz="1456" spc="-22" dirty="0">
                <a:latin typeface="Cambria"/>
                <a:cs typeface="Cambria"/>
              </a:rPr>
              <a:t>r</a:t>
            </a:r>
            <a:r>
              <a:rPr sz="1456" spc="-18" dirty="0">
                <a:latin typeface="Cambria"/>
                <a:cs typeface="Cambria"/>
              </a:rPr>
              <a:t>e</a:t>
            </a:r>
            <a:r>
              <a:rPr sz="1456" spc="-4" dirty="0">
                <a:latin typeface="Cambria"/>
                <a:cs typeface="Cambria"/>
              </a:rPr>
              <a:t>view</a:t>
            </a:r>
            <a:endParaRPr sz="1456">
              <a:latin typeface="Cambria"/>
              <a:cs typeface="Cambria"/>
            </a:endParaRPr>
          </a:p>
          <a:p>
            <a:pPr marL="180984">
              <a:spcBef>
                <a:spcPts val="697"/>
              </a:spcBef>
            </a:pPr>
            <a:r>
              <a:rPr sz="1456" spc="-4" dirty="0">
                <a:latin typeface="Cambria"/>
                <a:cs typeface="Cambria"/>
              </a:rPr>
              <a:t>P</a:t>
            </a:r>
            <a:r>
              <a:rPr sz="1456" spc="-22" dirty="0">
                <a:latin typeface="Cambria"/>
                <a:cs typeface="Cambria"/>
              </a:rPr>
              <a:t>r</a:t>
            </a:r>
            <a:r>
              <a:rPr sz="1456" spc="-4" dirty="0">
                <a:latin typeface="Cambria"/>
                <a:cs typeface="Cambria"/>
              </a:rPr>
              <a:t>oposa</a:t>
            </a:r>
            <a:r>
              <a:rPr sz="1456" dirty="0">
                <a:latin typeface="Cambria"/>
                <a:cs typeface="Cambria"/>
              </a:rPr>
              <a:t>l</a:t>
            </a:r>
            <a:r>
              <a:rPr sz="1456" spc="-4" dirty="0">
                <a:latin typeface="Cambria"/>
                <a:cs typeface="Cambria"/>
              </a:rPr>
              <a:t> administ</a:t>
            </a:r>
            <a:r>
              <a:rPr sz="1456" spc="-26" dirty="0">
                <a:latin typeface="Cambria"/>
                <a:cs typeface="Cambria"/>
              </a:rPr>
              <a:t>r</a:t>
            </a:r>
            <a:r>
              <a:rPr sz="1456" spc="-4" dirty="0">
                <a:latin typeface="Cambria"/>
                <a:cs typeface="Cambria"/>
              </a:rPr>
              <a:t>at</a:t>
            </a:r>
            <a:r>
              <a:rPr sz="1456" spc="-31" dirty="0">
                <a:latin typeface="Cambria"/>
                <a:cs typeface="Cambria"/>
              </a:rPr>
              <a:t>i</a:t>
            </a:r>
            <a:r>
              <a:rPr sz="1456" spc="-26" dirty="0">
                <a:latin typeface="Cambria"/>
                <a:cs typeface="Cambria"/>
              </a:rPr>
              <a:t>v</a:t>
            </a:r>
            <a:r>
              <a:rPr sz="1456" dirty="0">
                <a:latin typeface="Cambria"/>
                <a:cs typeface="Cambria"/>
              </a:rPr>
              <a:t>e</a:t>
            </a:r>
            <a:r>
              <a:rPr sz="1456" spc="-18" dirty="0">
                <a:latin typeface="Cambria"/>
                <a:cs typeface="Cambria"/>
              </a:rPr>
              <a:t> </a:t>
            </a:r>
            <a:r>
              <a:rPr sz="1456" spc="-4" dirty="0">
                <a:latin typeface="Cambria"/>
                <a:cs typeface="Cambria"/>
              </a:rPr>
              <a:t>support</a:t>
            </a:r>
            <a:endParaRPr sz="1456">
              <a:latin typeface="Cambria"/>
              <a:cs typeface="Cambria"/>
            </a:endParaRPr>
          </a:p>
          <a:p>
            <a:pPr marL="180984" marR="1537528">
              <a:lnSpc>
                <a:spcPct val="140000"/>
              </a:lnSpc>
            </a:pPr>
            <a:r>
              <a:rPr sz="1456" spc="-4" dirty="0">
                <a:latin typeface="Cambria"/>
                <a:cs typeface="Cambria"/>
              </a:rPr>
              <a:t>Identifyin</a:t>
            </a:r>
            <a:r>
              <a:rPr sz="1456" dirty="0">
                <a:latin typeface="Cambria"/>
                <a:cs typeface="Cambria"/>
              </a:rPr>
              <a:t>g</a:t>
            </a:r>
            <a:r>
              <a:rPr sz="1456" spc="-4" dirty="0">
                <a:latin typeface="Cambria"/>
                <a:cs typeface="Cambria"/>
              </a:rPr>
              <a:t> an</a:t>
            </a:r>
            <a:r>
              <a:rPr sz="1456" dirty="0">
                <a:latin typeface="Cambria"/>
                <a:cs typeface="Cambria"/>
              </a:rPr>
              <a:t>d</a:t>
            </a:r>
            <a:r>
              <a:rPr sz="1456" spc="-4" dirty="0">
                <a:latin typeface="Cambria"/>
                <a:cs typeface="Cambria"/>
              </a:rPr>
              <a:t> compilin</a:t>
            </a:r>
            <a:r>
              <a:rPr sz="1456" dirty="0">
                <a:latin typeface="Cambria"/>
                <a:cs typeface="Cambria"/>
              </a:rPr>
              <a:t>g</a:t>
            </a:r>
            <a:r>
              <a:rPr sz="1456" spc="-13" dirty="0">
                <a:latin typeface="Cambria"/>
                <a:cs typeface="Cambria"/>
              </a:rPr>
              <a:t> </a:t>
            </a:r>
            <a:r>
              <a:rPr sz="1456" spc="-4" dirty="0">
                <a:latin typeface="Cambria"/>
                <a:cs typeface="Cambria"/>
              </a:rPr>
              <a:t>supplementa</a:t>
            </a:r>
            <a:r>
              <a:rPr sz="1456" dirty="0">
                <a:latin typeface="Cambria"/>
                <a:cs typeface="Cambria"/>
              </a:rPr>
              <a:t>l</a:t>
            </a:r>
            <a:r>
              <a:rPr sz="1456" spc="-22" dirty="0">
                <a:latin typeface="Cambria"/>
                <a:cs typeface="Cambria"/>
              </a:rPr>
              <a:t> </a:t>
            </a:r>
            <a:r>
              <a:rPr sz="1456" spc="-4" dirty="0">
                <a:latin typeface="Cambria"/>
                <a:cs typeface="Cambria"/>
              </a:rPr>
              <a:t>in</a:t>
            </a:r>
            <a:r>
              <a:rPr sz="1456" spc="-18" dirty="0">
                <a:latin typeface="Cambria"/>
                <a:cs typeface="Cambria"/>
              </a:rPr>
              <a:t>f</a:t>
            </a:r>
            <a:r>
              <a:rPr sz="1456" spc="-4" dirty="0">
                <a:latin typeface="Cambria"/>
                <a:cs typeface="Cambria"/>
              </a:rPr>
              <a:t>ormation Non-</a:t>
            </a:r>
            <a:r>
              <a:rPr sz="1456" spc="-13" dirty="0">
                <a:latin typeface="Cambria"/>
                <a:cs typeface="Cambria"/>
              </a:rPr>
              <a:t>t</a:t>
            </a:r>
            <a:r>
              <a:rPr sz="1456" spc="-4" dirty="0">
                <a:latin typeface="Cambria"/>
                <a:cs typeface="Cambria"/>
              </a:rPr>
              <a:t>echnica</a:t>
            </a:r>
            <a:r>
              <a:rPr sz="1456" dirty="0">
                <a:latin typeface="Cambria"/>
                <a:cs typeface="Cambria"/>
              </a:rPr>
              <a:t>l</a:t>
            </a:r>
            <a:r>
              <a:rPr sz="1456" spc="-4" dirty="0">
                <a:latin typeface="Cambria"/>
                <a:cs typeface="Cambria"/>
              </a:rPr>
              <a:t> writing</a:t>
            </a:r>
            <a:endParaRPr sz="1456">
              <a:latin typeface="Cambria"/>
              <a:cs typeface="Cambria"/>
            </a:endParaRPr>
          </a:p>
          <a:p>
            <a:pPr marL="180984" marR="623641">
              <a:lnSpc>
                <a:spcPct val="140000"/>
              </a:lnSpc>
            </a:pPr>
            <a:r>
              <a:rPr sz="1456" spc="-4" dirty="0">
                <a:latin typeface="Cambria"/>
                <a:cs typeface="Cambria"/>
              </a:rPr>
              <a:t>Coo</a:t>
            </a:r>
            <a:r>
              <a:rPr sz="1456" spc="-22" dirty="0">
                <a:latin typeface="Cambria"/>
                <a:cs typeface="Cambria"/>
              </a:rPr>
              <a:t>r</a:t>
            </a:r>
            <a:r>
              <a:rPr sz="1456" spc="-4" dirty="0">
                <a:latin typeface="Cambria"/>
                <a:cs typeface="Cambria"/>
              </a:rPr>
              <a:t>dinatio</a:t>
            </a:r>
            <a:r>
              <a:rPr sz="1456" dirty="0">
                <a:latin typeface="Cambria"/>
                <a:cs typeface="Cambria"/>
              </a:rPr>
              <a:t>n</a:t>
            </a:r>
            <a:r>
              <a:rPr sz="1456" spc="-9" dirty="0">
                <a:latin typeface="Cambria"/>
                <a:cs typeface="Cambria"/>
              </a:rPr>
              <a:t> </a:t>
            </a:r>
            <a:r>
              <a:rPr sz="1456" spc="-4" dirty="0">
                <a:latin typeface="Cambria"/>
                <a:cs typeface="Cambria"/>
              </a:rPr>
              <a:t>wit</a:t>
            </a:r>
            <a:r>
              <a:rPr sz="1456" dirty="0">
                <a:latin typeface="Cambria"/>
                <a:cs typeface="Cambria"/>
              </a:rPr>
              <a:t>h</a:t>
            </a:r>
            <a:r>
              <a:rPr sz="1456" spc="-9" dirty="0">
                <a:latin typeface="Cambria"/>
                <a:cs typeface="Cambria"/>
              </a:rPr>
              <a:t> </a:t>
            </a:r>
            <a:r>
              <a:rPr sz="1456" spc="-4" dirty="0">
                <a:latin typeface="Cambria"/>
                <a:cs typeface="Cambria"/>
              </a:rPr>
              <a:t>collabo</a:t>
            </a:r>
            <a:r>
              <a:rPr sz="1456" spc="-26" dirty="0">
                <a:latin typeface="Cambria"/>
                <a:cs typeface="Cambria"/>
              </a:rPr>
              <a:t>r</a:t>
            </a:r>
            <a:r>
              <a:rPr sz="1456" spc="-4" dirty="0">
                <a:latin typeface="Cambria"/>
                <a:cs typeface="Cambria"/>
              </a:rPr>
              <a:t>a</a:t>
            </a:r>
            <a:r>
              <a:rPr sz="1456" spc="-13" dirty="0">
                <a:latin typeface="Cambria"/>
                <a:cs typeface="Cambria"/>
              </a:rPr>
              <a:t>t</a:t>
            </a:r>
            <a:r>
              <a:rPr sz="1456" spc="-4" dirty="0">
                <a:latin typeface="Cambria"/>
                <a:cs typeface="Cambria"/>
              </a:rPr>
              <a:t>or</a:t>
            </a:r>
            <a:r>
              <a:rPr sz="1456" dirty="0">
                <a:latin typeface="Cambria"/>
                <a:cs typeface="Cambria"/>
              </a:rPr>
              <a:t>s</a:t>
            </a:r>
            <a:r>
              <a:rPr sz="1456" spc="-18" dirty="0">
                <a:latin typeface="Cambria"/>
                <a:cs typeface="Cambria"/>
              </a:rPr>
              <a:t> </a:t>
            </a:r>
            <a:r>
              <a:rPr sz="1456" spc="-4" dirty="0">
                <a:latin typeface="Cambria"/>
                <a:cs typeface="Cambria"/>
              </a:rPr>
              <a:t>an</a:t>
            </a:r>
            <a:r>
              <a:rPr sz="1456" dirty="0">
                <a:latin typeface="Cambria"/>
                <a:cs typeface="Cambria"/>
              </a:rPr>
              <a:t>d</a:t>
            </a:r>
            <a:r>
              <a:rPr sz="1456" spc="-4" dirty="0">
                <a:latin typeface="Cambria"/>
                <a:cs typeface="Cambria"/>
              </a:rPr>
              <a:t> sub-</a:t>
            </a:r>
            <a:r>
              <a:rPr sz="1456" spc="-26" dirty="0">
                <a:latin typeface="Cambria"/>
                <a:cs typeface="Cambria"/>
              </a:rPr>
              <a:t>aw</a:t>
            </a:r>
            <a:r>
              <a:rPr sz="1456" spc="-4" dirty="0">
                <a:latin typeface="Cambria"/>
                <a:cs typeface="Cambria"/>
              </a:rPr>
              <a:t>a</a:t>
            </a:r>
            <a:r>
              <a:rPr sz="1456" spc="-22" dirty="0">
                <a:latin typeface="Cambria"/>
                <a:cs typeface="Cambria"/>
              </a:rPr>
              <a:t>r</a:t>
            </a:r>
            <a:r>
              <a:rPr sz="1456" dirty="0">
                <a:latin typeface="Cambria"/>
                <a:cs typeface="Cambria"/>
              </a:rPr>
              <a:t>d</a:t>
            </a:r>
            <a:r>
              <a:rPr sz="1456" spc="-4" dirty="0">
                <a:latin typeface="Cambria"/>
                <a:cs typeface="Cambria"/>
              </a:rPr>
              <a:t>e</a:t>
            </a:r>
            <a:r>
              <a:rPr sz="1456" dirty="0">
                <a:latin typeface="Cambria"/>
                <a:cs typeface="Cambria"/>
              </a:rPr>
              <a:t>e</a:t>
            </a:r>
            <a:r>
              <a:rPr sz="1456" spc="-4" dirty="0">
                <a:latin typeface="Cambria"/>
                <a:cs typeface="Cambria"/>
              </a:rPr>
              <a:t> o</a:t>
            </a:r>
            <a:r>
              <a:rPr sz="1456" spc="-13" dirty="0">
                <a:latin typeface="Cambria"/>
                <a:cs typeface="Cambria"/>
              </a:rPr>
              <a:t>rg</a:t>
            </a:r>
            <a:r>
              <a:rPr sz="1456" spc="-4" dirty="0">
                <a:latin typeface="Cambria"/>
                <a:cs typeface="Cambria"/>
              </a:rPr>
              <a:t>anizations Let</a:t>
            </a:r>
            <a:r>
              <a:rPr sz="1456" spc="-13" dirty="0">
                <a:latin typeface="Cambria"/>
                <a:cs typeface="Cambria"/>
              </a:rPr>
              <a:t>t</a:t>
            </a:r>
            <a:r>
              <a:rPr sz="1456" spc="-4" dirty="0">
                <a:latin typeface="Cambria"/>
                <a:cs typeface="Cambria"/>
              </a:rPr>
              <a:t>er</a:t>
            </a:r>
            <a:r>
              <a:rPr sz="1456" dirty="0">
                <a:latin typeface="Cambria"/>
                <a:cs typeface="Cambria"/>
              </a:rPr>
              <a:t>s</a:t>
            </a:r>
            <a:r>
              <a:rPr sz="1456" spc="-9" dirty="0">
                <a:latin typeface="Cambria"/>
                <a:cs typeface="Cambria"/>
              </a:rPr>
              <a:t> </a:t>
            </a:r>
            <a:r>
              <a:rPr sz="1456" spc="-4" dirty="0">
                <a:latin typeface="Cambria"/>
                <a:cs typeface="Cambria"/>
              </a:rPr>
              <a:t>o</a:t>
            </a:r>
            <a:r>
              <a:rPr sz="1456" dirty="0">
                <a:latin typeface="Cambria"/>
                <a:cs typeface="Cambria"/>
              </a:rPr>
              <a:t>f</a:t>
            </a:r>
            <a:r>
              <a:rPr sz="1456" spc="-4" dirty="0">
                <a:latin typeface="Cambria"/>
                <a:cs typeface="Cambria"/>
              </a:rPr>
              <a:t> institutiona</a:t>
            </a:r>
            <a:r>
              <a:rPr sz="1456" dirty="0">
                <a:latin typeface="Cambria"/>
                <a:cs typeface="Cambria"/>
              </a:rPr>
              <a:t>l</a:t>
            </a:r>
            <a:r>
              <a:rPr sz="1456" spc="-22" dirty="0">
                <a:latin typeface="Cambria"/>
                <a:cs typeface="Cambria"/>
              </a:rPr>
              <a:t> </a:t>
            </a:r>
            <a:r>
              <a:rPr sz="1456" spc="-4" dirty="0">
                <a:latin typeface="Cambria"/>
                <a:cs typeface="Cambria"/>
              </a:rPr>
              <a:t>support/commitment</a:t>
            </a:r>
            <a:endParaRPr sz="1456">
              <a:latin typeface="Cambria"/>
              <a:cs typeface="Cambria"/>
            </a:endParaRPr>
          </a:p>
        </p:txBody>
      </p:sp>
      <p:sp>
        <p:nvSpPr>
          <p:cNvPr id="4" name="object 4"/>
          <p:cNvSpPr/>
          <p:nvPr/>
        </p:nvSpPr>
        <p:spPr>
          <a:xfrm>
            <a:off x="666301" y="5027182"/>
            <a:ext cx="7812069" cy="89826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4779693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7882" y="505692"/>
            <a:ext cx="7261412" cy="400559"/>
          </a:xfrm>
          <a:prstGeom prst="rect">
            <a:avLst/>
          </a:prstGeom>
        </p:spPr>
        <p:txBody>
          <a:bodyPr vert="horz" wrap="square" lIns="0" tIns="0" rIns="0" bIns="0" numCol="1" rtlCol="0" anchor="ctr" anchorCtr="0" compatLnSpc="1">
            <a:prstTxWarp prst="textNoShape">
              <a:avLst/>
            </a:prstTxWarp>
            <a:spAutoFit/>
          </a:bodyPr>
          <a:lstStyle/>
          <a:p>
            <a:pPr marL="11206"/>
            <a:r>
              <a:rPr spc="-22" dirty="0"/>
              <a:t>O</a:t>
            </a:r>
            <a:r>
              <a:rPr spc="-49" dirty="0"/>
              <a:t>f</a:t>
            </a:r>
            <a:r>
              <a:rPr spc="-13" dirty="0"/>
              <a:t>f</a:t>
            </a:r>
            <a:r>
              <a:rPr spc="-9" dirty="0"/>
              <a:t>i</a:t>
            </a:r>
            <a:r>
              <a:rPr spc="-22" dirty="0"/>
              <a:t>ce</a:t>
            </a:r>
            <a:r>
              <a:rPr b="1" spc="-88" dirty="0">
                <a:latin typeface="Times New Roman"/>
                <a:cs typeface="Times New Roman"/>
              </a:rPr>
              <a:t> </a:t>
            </a:r>
            <a:r>
              <a:rPr spc="-22" dirty="0"/>
              <a:t>of</a:t>
            </a:r>
            <a:r>
              <a:rPr b="1" spc="-71" dirty="0">
                <a:latin typeface="Times New Roman"/>
                <a:cs typeface="Times New Roman"/>
              </a:rPr>
              <a:t> </a:t>
            </a:r>
            <a:r>
              <a:rPr spc="-75" dirty="0"/>
              <a:t>R</a:t>
            </a:r>
            <a:r>
              <a:rPr spc="-22" dirty="0"/>
              <a:t>esea</a:t>
            </a:r>
            <a:r>
              <a:rPr spc="-57" dirty="0"/>
              <a:t>r</a:t>
            </a:r>
            <a:r>
              <a:rPr spc="-22" dirty="0"/>
              <a:t>ch</a:t>
            </a:r>
            <a:r>
              <a:rPr b="1" spc="-88" dirty="0">
                <a:latin typeface="Times New Roman"/>
                <a:cs typeface="Times New Roman"/>
              </a:rPr>
              <a:t> </a:t>
            </a:r>
            <a:r>
              <a:rPr spc="-4" dirty="0"/>
              <a:t>I</a:t>
            </a:r>
            <a:r>
              <a:rPr spc="-22" dirty="0"/>
              <a:t>n</a:t>
            </a:r>
            <a:r>
              <a:rPr spc="-13" dirty="0"/>
              <a:t>i</a:t>
            </a:r>
            <a:r>
              <a:rPr spc="-22" dirty="0"/>
              <a:t>t</a:t>
            </a:r>
            <a:r>
              <a:rPr spc="-13" dirty="0"/>
              <a:t>i</a:t>
            </a:r>
            <a:r>
              <a:rPr spc="-49" dirty="0"/>
              <a:t>a</a:t>
            </a:r>
            <a:r>
              <a:rPr spc="-18" dirty="0"/>
              <a:t>t</a:t>
            </a:r>
            <a:r>
              <a:rPr spc="-22" dirty="0"/>
              <a:t>i</a:t>
            </a:r>
            <a:r>
              <a:rPr spc="-49" dirty="0"/>
              <a:t>v</a:t>
            </a:r>
            <a:r>
              <a:rPr spc="-22" dirty="0"/>
              <a:t>es</a:t>
            </a:r>
          </a:p>
        </p:txBody>
      </p:sp>
      <p:sp>
        <p:nvSpPr>
          <p:cNvPr id="3" name="object 3"/>
          <p:cNvSpPr txBox="1"/>
          <p:nvPr/>
        </p:nvSpPr>
        <p:spPr>
          <a:xfrm>
            <a:off x="632235" y="1656365"/>
            <a:ext cx="7075394" cy="2148922"/>
          </a:xfrm>
          <a:prstGeom prst="rect">
            <a:avLst/>
          </a:prstGeom>
        </p:spPr>
        <p:txBody>
          <a:bodyPr vert="horz" wrap="square" lIns="0" tIns="0" rIns="0" bIns="0" rtlCol="0">
            <a:spAutoFit/>
          </a:bodyPr>
          <a:lstStyle/>
          <a:p>
            <a:pPr marL="180984" marR="4198508" indent="-170338">
              <a:lnSpc>
                <a:spcPct val="134900"/>
              </a:lnSpc>
            </a:pPr>
            <a:r>
              <a:rPr sz="1721" b="1" spc="-93" dirty="0">
                <a:latin typeface="Cambria"/>
                <a:cs typeface="Cambria"/>
              </a:rPr>
              <a:t>F</a:t>
            </a:r>
            <a:r>
              <a:rPr sz="1721" b="1" spc="-88" dirty="0">
                <a:latin typeface="Cambria"/>
                <a:cs typeface="Cambria"/>
              </a:rPr>
              <a:t>a</a:t>
            </a:r>
            <a:r>
              <a:rPr sz="1721" b="1" spc="-66" dirty="0">
                <a:latin typeface="Cambria"/>
                <a:cs typeface="Cambria"/>
              </a:rPr>
              <a:t>cult</a:t>
            </a:r>
            <a:r>
              <a:rPr sz="1721" b="1" spc="-57" dirty="0">
                <a:latin typeface="Cambria"/>
                <a:cs typeface="Cambria"/>
              </a:rPr>
              <a:t>y</a:t>
            </a:r>
            <a:r>
              <a:rPr sz="1721" b="1" spc="-26" dirty="0">
                <a:latin typeface="Cambria"/>
                <a:cs typeface="Cambria"/>
              </a:rPr>
              <a:t> </a:t>
            </a:r>
            <a:r>
              <a:rPr sz="1721" b="1" spc="-106" dirty="0">
                <a:latin typeface="Cambria"/>
                <a:cs typeface="Cambria"/>
              </a:rPr>
              <a:t>R</a:t>
            </a:r>
            <a:r>
              <a:rPr sz="1721" b="1" spc="-79" dirty="0">
                <a:latin typeface="Cambria"/>
                <a:cs typeface="Cambria"/>
              </a:rPr>
              <a:t>esea</a:t>
            </a:r>
            <a:r>
              <a:rPr sz="1721" b="1" spc="-97" dirty="0">
                <a:latin typeface="Cambria"/>
                <a:cs typeface="Cambria"/>
              </a:rPr>
              <a:t>r</a:t>
            </a:r>
            <a:r>
              <a:rPr sz="1721" b="1" spc="-66" dirty="0">
                <a:latin typeface="Cambria"/>
                <a:cs typeface="Cambria"/>
              </a:rPr>
              <a:t>c</a:t>
            </a:r>
            <a:r>
              <a:rPr sz="1721" b="1" spc="-62" dirty="0">
                <a:latin typeface="Cambria"/>
                <a:cs typeface="Cambria"/>
              </a:rPr>
              <a:t>h</a:t>
            </a:r>
            <a:r>
              <a:rPr sz="1721" b="1" spc="-13" dirty="0">
                <a:latin typeface="Cambria"/>
                <a:cs typeface="Cambria"/>
              </a:rPr>
              <a:t> </a:t>
            </a:r>
            <a:r>
              <a:rPr sz="1721" b="1" spc="-79" dirty="0">
                <a:latin typeface="Cambria"/>
                <a:cs typeface="Cambria"/>
              </a:rPr>
              <a:t>D</a:t>
            </a:r>
            <a:r>
              <a:rPr sz="1721" b="1" spc="-101" dirty="0">
                <a:latin typeface="Cambria"/>
                <a:cs typeface="Cambria"/>
              </a:rPr>
              <a:t>e</a:t>
            </a:r>
            <a:r>
              <a:rPr sz="1721" b="1" spc="-93" dirty="0">
                <a:latin typeface="Cambria"/>
                <a:cs typeface="Cambria"/>
              </a:rPr>
              <a:t>v</a:t>
            </a:r>
            <a:r>
              <a:rPr sz="1721" b="1" spc="-79" dirty="0">
                <a:latin typeface="Cambria"/>
                <a:cs typeface="Cambria"/>
              </a:rPr>
              <a:t>elop</a:t>
            </a:r>
            <a:r>
              <a:rPr sz="1721" b="1" spc="-137" dirty="0">
                <a:latin typeface="Cambria"/>
                <a:cs typeface="Cambria"/>
              </a:rPr>
              <a:t>m</a:t>
            </a:r>
            <a:r>
              <a:rPr sz="1721" b="1" spc="-79" dirty="0">
                <a:latin typeface="Cambria"/>
                <a:cs typeface="Cambria"/>
              </a:rPr>
              <a:t>ent</a:t>
            </a:r>
            <a:r>
              <a:rPr sz="1721" b="1" spc="-44" dirty="0">
                <a:latin typeface="Cambria"/>
                <a:cs typeface="Cambria"/>
              </a:rPr>
              <a:t> </a:t>
            </a:r>
            <a:r>
              <a:rPr sz="1721" spc="9" dirty="0">
                <a:latin typeface="Cambria"/>
                <a:cs typeface="Cambria"/>
              </a:rPr>
              <a:t>New</a:t>
            </a:r>
            <a:r>
              <a:rPr sz="1721" spc="4" dirty="0">
                <a:latin typeface="Cambria"/>
                <a:cs typeface="Cambria"/>
              </a:rPr>
              <a:t> </a:t>
            </a:r>
            <a:r>
              <a:rPr sz="1721" spc="-53" dirty="0">
                <a:latin typeface="Cambria"/>
                <a:cs typeface="Cambria"/>
              </a:rPr>
              <a:t>F</a:t>
            </a:r>
            <a:r>
              <a:rPr sz="1721" dirty="0">
                <a:latin typeface="Cambria"/>
                <a:cs typeface="Cambria"/>
              </a:rPr>
              <a:t>a</a:t>
            </a:r>
            <a:r>
              <a:rPr sz="1721" spc="4" dirty="0">
                <a:latin typeface="Cambria"/>
                <a:cs typeface="Cambria"/>
              </a:rPr>
              <a:t>culty Orientation</a:t>
            </a:r>
            <a:endParaRPr sz="1721">
              <a:latin typeface="Cambria"/>
              <a:cs typeface="Cambria"/>
            </a:endParaRPr>
          </a:p>
          <a:p>
            <a:pPr marL="180984">
              <a:spcBef>
                <a:spcPts val="697"/>
              </a:spcBef>
            </a:pPr>
            <a:r>
              <a:rPr sz="1721" spc="-49" dirty="0">
                <a:latin typeface="Cambria"/>
                <a:cs typeface="Cambria"/>
              </a:rPr>
              <a:t>T</a:t>
            </a:r>
            <a:r>
              <a:rPr sz="1721" spc="-31" dirty="0">
                <a:latin typeface="Cambria"/>
                <a:cs typeface="Cambria"/>
              </a:rPr>
              <a:t>r</a:t>
            </a:r>
            <a:r>
              <a:rPr sz="1721" spc="4" dirty="0">
                <a:latin typeface="Cambria"/>
                <a:cs typeface="Cambria"/>
              </a:rPr>
              <a:t>ans-Disciplinary </a:t>
            </a:r>
            <a:r>
              <a:rPr sz="1721" spc="-26" dirty="0">
                <a:latin typeface="Cambria"/>
                <a:cs typeface="Cambria"/>
              </a:rPr>
              <a:t>R</a:t>
            </a:r>
            <a:r>
              <a:rPr sz="1721" spc="4" dirty="0">
                <a:latin typeface="Cambria"/>
                <a:cs typeface="Cambria"/>
              </a:rPr>
              <a:t>esea</a:t>
            </a:r>
            <a:r>
              <a:rPr sz="1721" spc="-26" dirty="0">
                <a:latin typeface="Cambria"/>
                <a:cs typeface="Cambria"/>
              </a:rPr>
              <a:t>r</a:t>
            </a:r>
            <a:r>
              <a:rPr sz="1721" spc="4" dirty="0">
                <a:latin typeface="Cambria"/>
                <a:cs typeface="Cambria"/>
              </a:rPr>
              <a:t>ch Leadership </a:t>
            </a:r>
            <a:r>
              <a:rPr sz="1721" spc="9" dirty="0">
                <a:latin typeface="Cambria"/>
                <a:cs typeface="Cambria"/>
              </a:rPr>
              <a:t>P</a:t>
            </a:r>
            <a:r>
              <a:rPr sz="1721" spc="-26" dirty="0">
                <a:latin typeface="Cambria"/>
                <a:cs typeface="Cambria"/>
              </a:rPr>
              <a:t>r</a:t>
            </a:r>
            <a:r>
              <a:rPr sz="1721" spc="4" dirty="0">
                <a:latin typeface="Cambria"/>
                <a:cs typeface="Cambria"/>
              </a:rPr>
              <a:t>og</a:t>
            </a:r>
            <a:r>
              <a:rPr sz="1721" spc="-31" dirty="0">
                <a:latin typeface="Cambria"/>
                <a:cs typeface="Cambria"/>
              </a:rPr>
              <a:t>r</a:t>
            </a:r>
            <a:r>
              <a:rPr sz="1721" spc="9" dirty="0">
                <a:latin typeface="Cambria"/>
                <a:cs typeface="Cambria"/>
              </a:rPr>
              <a:t>am</a:t>
            </a:r>
            <a:endParaRPr sz="1721">
              <a:latin typeface="Cambria"/>
              <a:cs typeface="Cambria"/>
            </a:endParaRPr>
          </a:p>
          <a:p>
            <a:pPr marL="676311" marR="4483" indent="-495887">
              <a:lnSpc>
                <a:spcPct val="91400"/>
              </a:lnSpc>
              <a:spcBef>
                <a:spcPts val="869"/>
              </a:spcBef>
            </a:pPr>
            <a:r>
              <a:rPr sz="1721" spc="9" dirty="0">
                <a:latin typeface="Cambria"/>
                <a:cs typeface="Cambria"/>
              </a:rPr>
              <a:t>Annual</a:t>
            </a:r>
            <a:r>
              <a:rPr sz="1721" spc="4" dirty="0">
                <a:latin typeface="Cambria"/>
                <a:cs typeface="Cambria"/>
              </a:rPr>
              <a:t> </a:t>
            </a:r>
            <a:r>
              <a:rPr sz="1721" spc="-26" dirty="0">
                <a:latin typeface="Cambria"/>
                <a:cs typeface="Cambria"/>
              </a:rPr>
              <a:t>R</a:t>
            </a:r>
            <a:r>
              <a:rPr sz="1721" spc="4" dirty="0">
                <a:latin typeface="Cambria"/>
                <a:cs typeface="Cambria"/>
              </a:rPr>
              <a:t>esea</a:t>
            </a:r>
            <a:r>
              <a:rPr sz="1721" spc="-26" dirty="0">
                <a:latin typeface="Cambria"/>
                <a:cs typeface="Cambria"/>
              </a:rPr>
              <a:t>r</a:t>
            </a:r>
            <a:r>
              <a:rPr sz="1721" spc="4" dirty="0">
                <a:latin typeface="Cambria"/>
                <a:cs typeface="Cambria"/>
              </a:rPr>
              <a:t>ch</a:t>
            </a:r>
            <a:r>
              <a:rPr sz="1721" spc="18" dirty="0">
                <a:latin typeface="Cambria"/>
                <a:cs typeface="Cambria"/>
              </a:rPr>
              <a:t> </a:t>
            </a:r>
            <a:r>
              <a:rPr sz="1721" spc="9" dirty="0">
                <a:latin typeface="Cambria"/>
                <a:cs typeface="Cambria"/>
              </a:rPr>
              <a:t>D</a:t>
            </a:r>
            <a:r>
              <a:rPr sz="1721" spc="-13" dirty="0">
                <a:latin typeface="Cambria"/>
                <a:cs typeface="Cambria"/>
              </a:rPr>
              <a:t>e</a:t>
            </a:r>
            <a:r>
              <a:rPr sz="1721" spc="-31" dirty="0">
                <a:latin typeface="Cambria"/>
                <a:cs typeface="Cambria"/>
              </a:rPr>
              <a:t>v</a:t>
            </a:r>
            <a:r>
              <a:rPr sz="1721" spc="9" dirty="0">
                <a:latin typeface="Cambria"/>
                <a:cs typeface="Cambria"/>
              </a:rPr>
              <a:t>elopment</a:t>
            </a:r>
            <a:r>
              <a:rPr sz="1721" spc="4" dirty="0">
                <a:latin typeface="Cambria"/>
                <a:cs typeface="Cambria"/>
              </a:rPr>
              <a:t> </a:t>
            </a:r>
            <a:r>
              <a:rPr sz="1721" spc="9" dirty="0">
                <a:latin typeface="Cambria"/>
                <a:cs typeface="Cambria"/>
              </a:rPr>
              <a:t>and</a:t>
            </a:r>
            <a:r>
              <a:rPr sz="1721" spc="4" dirty="0">
                <a:latin typeface="Cambria"/>
                <a:cs typeface="Cambria"/>
              </a:rPr>
              <a:t> Support</a:t>
            </a:r>
            <a:r>
              <a:rPr sz="1721" spc="-4" dirty="0">
                <a:latin typeface="Cambria"/>
                <a:cs typeface="Cambria"/>
              </a:rPr>
              <a:t> </a:t>
            </a:r>
            <a:r>
              <a:rPr sz="1721" spc="4" dirty="0">
                <a:latin typeface="Cambria"/>
                <a:cs typeface="Cambria"/>
              </a:rPr>
              <a:t>P</a:t>
            </a:r>
            <a:r>
              <a:rPr sz="1721" spc="-26" dirty="0">
                <a:latin typeface="Cambria"/>
                <a:cs typeface="Cambria"/>
              </a:rPr>
              <a:t>r</a:t>
            </a:r>
            <a:r>
              <a:rPr sz="1721" spc="4" dirty="0">
                <a:latin typeface="Cambria"/>
                <a:cs typeface="Cambria"/>
              </a:rPr>
              <a:t>og</a:t>
            </a:r>
            <a:r>
              <a:rPr sz="1721" spc="-31" dirty="0">
                <a:latin typeface="Cambria"/>
                <a:cs typeface="Cambria"/>
              </a:rPr>
              <a:t>r</a:t>
            </a:r>
            <a:r>
              <a:rPr sz="1721" spc="9" dirty="0">
                <a:latin typeface="Cambria"/>
                <a:cs typeface="Cambria"/>
              </a:rPr>
              <a:t>amming</a:t>
            </a:r>
            <a:r>
              <a:rPr sz="1721" spc="4" dirty="0">
                <a:latin typeface="Cambria"/>
                <a:cs typeface="Cambria"/>
              </a:rPr>
              <a:t> Series</a:t>
            </a:r>
            <a:r>
              <a:rPr sz="1721" dirty="0">
                <a:latin typeface="Cambria"/>
                <a:cs typeface="Cambria"/>
              </a:rPr>
              <a:t> </a:t>
            </a:r>
            <a:r>
              <a:rPr sz="1721" spc="-1002" dirty="0">
                <a:latin typeface="Cambria"/>
                <a:cs typeface="Cambria"/>
              </a:rPr>
              <a:t>ሺ</a:t>
            </a:r>
            <a:r>
              <a:rPr sz="1721" u="heavy" spc="4" dirty="0">
                <a:solidFill>
                  <a:srgbClr val="0563C1"/>
                </a:solidFill>
                <a:latin typeface="Cambria"/>
                <a:cs typeface="Cambria"/>
                <a:hlinkClick r:id="rId3"/>
              </a:rPr>
              <a:t>http://</a:t>
            </a:r>
            <a:r>
              <a:rPr sz="1721" u="heavy" spc="-26" dirty="0">
                <a:solidFill>
                  <a:srgbClr val="0563C1"/>
                </a:solidFill>
                <a:latin typeface="Cambria"/>
                <a:cs typeface="Cambria"/>
                <a:hlinkClick r:id="rId3"/>
              </a:rPr>
              <a:t>r</a:t>
            </a:r>
            <a:r>
              <a:rPr sz="1721" u="heavy" spc="4" dirty="0">
                <a:solidFill>
                  <a:srgbClr val="0563C1"/>
                </a:solidFill>
                <a:latin typeface="Cambria"/>
                <a:cs typeface="Cambria"/>
                <a:hlinkClick r:id="rId3"/>
              </a:rPr>
              <a:t>esea</a:t>
            </a:r>
            <a:r>
              <a:rPr sz="1721" u="heavy" spc="-26" dirty="0">
                <a:solidFill>
                  <a:srgbClr val="0563C1"/>
                </a:solidFill>
                <a:latin typeface="Cambria"/>
                <a:cs typeface="Cambria"/>
                <a:hlinkClick r:id="rId3"/>
              </a:rPr>
              <a:t>r</a:t>
            </a:r>
            <a:r>
              <a:rPr sz="1721" u="heavy" spc="4" dirty="0">
                <a:solidFill>
                  <a:srgbClr val="0563C1"/>
                </a:solidFill>
                <a:latin typeface="Cambria"/>
                <a:cs typeface="Cambria"/>
                <a:hlinkClick r:id="rId3"/>
              </a:rPr>
              <a:t>ch.uc.edu/</a:t>
            </a:r>
            <a:r>
              <a:rPr sz="1721" u="heavy" spc="-13" dirty="0">
                <a:solidFill>
                  <a:srgbClr val="0563C1"/>
                </a:solidFill>
                <a:latin typeface="Cambria"/>
                <a:cs typeface="Cambria"/>
                <a:hlinkClick r:id="rId3"/>
              </a:rPr>
              <a:t>e</a:t>
            </a:r>
            <a:r>
              <a:rPr sz="1721" u="heavy" spc="-31" dirty="0">
                <a:solidFill>
                  <a:srgbClr val="0563C1"/>
                </a:solidFill>
                <a:latin typeface="Cambria"/>
                <a:cs typeface="Cambria"/>
                <a:hlinkClick r:id="rId3"/>
              </a:rPr>
              <a:t>v</a:t>
            </a:r>
            <a:r>
              <a:rPr sz="1721" u="heavy" spc="4" dirty="0">
                <a:solidFill>
                  <a:srgbClr val="0563C1"/>
                </a:solidFill>
                <a:latin typeface="Cambria"/>
                <a:cs typeface="Cambria"/>
                <a:hlinkClick r:id="rId3"/>
              </a:rPr>
              <a:t>ent</a:t>
            </a:r>
            <a:r>
              <a:rPr sz="1721" u="heavy" dirty="0">
                <a:solidFill>
                  <a:srgbClr val="0563C1"/>
                </a:solidFill>
                <a:latin typeface="Cambria"/>
                <a:cs typeface="Cambria"/>
                <a:hlinkClick r:id="rId3"/>
              </a:rPr>
              <a:t>s</a:t>
            </a:r>
            <a:r>
              <a:rPr sz="1721" spc="-1002" dirty="0">
                <a:latin typeface="Cambria"/>
                <a:cs typeface="Cambria"/>
                <a:hlinkClick r:id="rId3"/>
              </a:rPr>
              <a:t>ሻ</a:t>
            </a:r>
            <a:r>
              <a:rPr sz="1721" spc="-609" dirty="0">
                <a:latin typeface="Cambria"/>
                <a:cs typeface="Cambria"/>
              </a:rPr>
              <a:t> ሺ</a:t>
            </a:r>
            <a:r>
              <a:rPr sz="1456" u="heavy" spc="-4" dirty="0">
                <a:solidFill>
                  <a:srgbClr val="0563C1"/>
                </a:solidFill>
                <a:latin typeface="Cambria"/>
                <a:cs typeface="Cambria"/>
                <a:hlinkClick r:id="rId4"/>
              </a:rPr>
              <a:t>http://</a:t>
            </a:r>
            <a:r>
              <a:rPr sz="1456" u="heavy" spc="-26" dirty="0">
                <a:solidFill>
                  <a:srgbClr val="0563C1"/>
                </a:solidFill>
                <a:latin typeface="Cambria"/>
                <a:cs typeface="Cambria"/>
                <a:hlinkClick r:id="rId4"/>
              </a:rPr>
              <a:t>r</a:t>
            </a:r>
            <a:r>
              <a:rPr sz="1456" u="heavy" spc="-4" dirty="0">
                <a:solidFill>
                  <a:srgbClr val="0563C1"/>
                </a:solidFill>
                <a:latin typeface="Cambria"/>
                <a:cs typeface="Cambria"/>
                <a:hlinkClick r:id="rId4"/>
              </a:rPr>
              <a:t>esea</a:t>
            </a:r>
            <a:r>
              <a:rPr sz="1456" u="heavy" spc="-22" dirty="0">
                <a:solidFill>
                  <a:srgbClr val="0563C1"/>
                </a:solidFill>
                <a:latin typeface="Cambria"/>
                <a:cs typeface="Cambria"/>
                <a:hlinkClick r:id="rId4"/>
              </a:rPr>
              <a:t>r</a:t>
            </a:r>
            <a:r>
              <a:rPr sz="1456" u="heavy" spc="-4" dirty="0">
                <a:solidFill>
                  <a:srgbClr val="0563C1"/>
                </a:solidFill>
                <a:latin typeface="Cambria"/>
                <a:cs typeface="Cambria"/>
                <a:hlinkClick r:id="rId4"/>
              </a:rPr>
              <a:t>ch.uc.edu/d</a:t>
            </a:r>
            <a:r>
              <a:rPr sz="1456" u="heavy" spc="-18" dirty="0">
                <a:solidFill>
                  <a:srgbClr val="0563C1"/>
                </a:solidFill>
                <a:latin typeface="Cambria"/>
                <a:cs typeface="Cambria"/>
                <a:hlinkClick r:id="rId4"/>
              </a:rPr>
              <a:t>e</a:t>
            </a:r>
            <a:r>
              <a:rPr sz="1456" u="heavy" spc="-26" dirty="0">
                <a:solidFill>
                  <a:srgbClr val="0563C1"/>
                </a:solidFill>
                <a:latin typeface="Cambria"/>
                <a:cs typeface="Cambria"/>
                <a:hlinkClick r:id="rId4"/>
              </a:rPr>
              <a:t>v</a:t>
            </a:r>
            <a:r>
              <a:rPr sz="1456" u="heavy" spc="-4" dirty="0">
                <a:solidFill>
                  <a:srgbClr val="0563C1"/>
                </a:solidFill>
                <a:latin typeface="Cambria"/>
                <a:cs typeface="Cambria"/>
                <a:hlinkClick r:id="rId4"/>
              </a:rPr>
              <a:t>elopment/offices/</a:t>
            </a:r>
            <a:r>
              <a:rPr sz="1456" u="heavy" spc="-22" dirty="0">
                <a:solidFill>
                  <a:srgbClr val="0563C1"/>
                </a:solidFill>
                <a:latin typeface="Cambria"/>
                <a:cs typeface="Cambria"/>
                <a:hlinkClick r:id="rId4"/>
              </a:rPr>
              <a:t>r</a:t>
            </a:r>
            <a:r>
              <a:rPr sz="1456" u="heavy" spc="-4" dirty="0">
                <a:solidFill>
                  <a:srgbClr val="0563C1"/>
                </a:solidFill>
                <a:latin typeface="Cambria"/>
                <a:cs typeface="Cambria"/>
                <a:hlinkClick r:id="rId4"/>
              </a:rPr>
              <a:t>esea</a:t>
            </a:r>
            <a:r>
              <a:rPr sz="1456" u="heavy" spc="-22" dirty="0">
                <a:solidFill>
                  <a:srgbClr val="0563C1"/>
                </a:solidFill>
                <a:latin typeface="Cambria"/>
                <a:cs typeface="Cambria"/>
                <a:hlinkClick r:id="rId4"/>
              </a:rPr>
              <a:t>r</a:t>
            </a:r>
            <a:r>
              <a:rPr sz="1456" u="heavy" spc="-4" dirty="0">
                <a:solidFill>
                  <a:srgbClr val="0563C1"/>
                </a:solidFill>
                <a:latin typeface="Cambria"/>
                <a:cs typeface="Cambria"/>
                <a:hlinkClick r:id="rId4"/>
              </a:rPr>
              <a:t>ch-d</a:t>
            </a:r>
            <a:r>
              <a:rPr sz="1456" u="heavy" spc="-18" dirty="0">
                <a:solidFill>
                  <a:srgbClr val="0563C1"/>
                </a:solidFill>
                <a:latin typeface="Cambria"/>
                <a:cs typeface="Cambria"/>
                <a:hlinkClick r:id="rId4"/>
              </a:rPr>
              <a:t>e</a:t>
            </a:r>
            <a:r>
              <a:rPr sz="1456" u="heavy" spc="-26" dirty="0">
                <a:solidFill>
                  <a:srgbClr val="0563C1"/>
                </a:solidFill>
                <a:latin typeface="Cambria"/>
                <a:cs typeface="Cambria"/>
                <a:hlinkClick r:id="rId4"/>
              </a:rPr>
              <a:t>v</a:t>
            </a:r>
            <a:r>
              <a:rPr sz="1456" u="heavy" spc="-4" dirty="0">
                <a:solidFill>
                  <a:srgbClr val="0563C1"/>
                </a:solidFill>
                <a:latin typeface="Cambria"/>
                <a:cs typeface="Cambria"/>
                <a:hlinkClick r:id="rId4"/>
              </a:rPr>
              <a:t>elopmen</a:t>
            </a:r>
            <a:r>
              <a:rPr sz="1456" u="heavy" spc="-18" dirty="0">
                <a:solidFill>
                  <a:srgbClr val="0563C1"/>
                </a:solidFill>
                <a:latin typeface="Cambria"/>
                <a:cs typeface="Cambria"/>
                <a:hlinkClick r:id="rId4"/>
              </a:rPr>
              <a:t>t</a:t>
            </a:r>
            <a:r>
              <a:rPr sz="1456" u="heavy" spc="-4" dirty="0">
                <a:solidFill>
                  <a:srgbClr val="0563C1"/>
                </a:solidFill>
                <a:latin typeface="Cambria"/>
                <a:cs typeface="Cambria"/>
                <a:hlinkClick r:id="rId4"/>
              </a:rPr>
              <a:t>/</a:t>
            </a:r>
            <a:r>
              <a:rPr sz="1456" u="heavy" spc="-22" dirty="0">
                <a:solidFill>
                  <a:srgbClr val="0563C1"/>
                </a:solidFill>
                <a:latin typeface="Cambria"/>
                <a:cs typeface="Cambria"/>
                <a:hlinkClick r:id="rId4"/>
              </a:rPr>
              <a:t>o</a:t>
            </a:r>
            <a:r>
              <a:rPr sz="1456" u="heavy" spc="-26" dirty="0">
                <a:solidFill>
                  <a:srgbClr val="0563C1"/>
                </a:solidFill>
                <a:latin typeface="Cambria"/>
                <a:cs typeface="Cambria"/>
                <a:hlinkClick r:id="rId4"/>
              </a:rPr>
              <a:t>v</a:t>
            </a:r>
            <a:r>
              <a:rPr sz="1456" u="heavy" spc="-4" dirty="0">
                <a:solidFill>
                  <a:srgbClr val="0563C1"/>
                </a:solidFill>
                <a:latin typeface="Cambria"/>
                <a:cs typeface="Cambria"/>
                <a:hlinkClick r:id="rId4"/>
              </a:rPr>
              <a:t>ervie</a:t>
            </a:r>
            <a:r>
              <a:rPr sz="1456" u="heavy" dirty="0">
                <a:solidFill>
                  <a:srgbClr val="0563C1"/>
                </a:solidFill>
                <a:latin typeface="Cambria"/>
                <a:cs typeface="Cambria"/>
                <a:hlinkClick r:id="rId4"/>
              </a:rPr>
              <a:t>w</a:t>
            </a:r>
            <a:r>
              <a:rPr sz="1721" spc="-1002" dirty="0">
                <a:latin typeface="Cambria"/>
                <a:cs typeface="Cambria"/>
                <a:hlinkClick r:id="rId4"/>
              </a:rPr>
              <a:t>ሻ</a:t>
            </a:r>
            <a:r>
              <a:rPr sz="1721" spc="-221" dirty="0">
                <a:latin typeface="Cambria"/>
                <a:cs typeface="Cambria"/>
              </a:rPr>
              <a:t> </a:t>
            </a:r>
            <a:r>
              <a:rPr sz="1721" spc="-26" dirty="0">
                <a:latin typeface="Cambria"/>
                <a:cs typeface="Cambria"/>
              </a:rPr>
              <a:t>R</a:t>
            </a:r>
            <a:r>
              <a:rPr sz="1721" spc="4" dirty="0">
                <a:latin typeface="Cambria"/>
                <a:cs typeface="Cambria"/>
              </a:rPr>
              <a:t>esea</a:t>
            </a:r>
            <a:r>
              <a:rPr sz="1721" spc="-26" dirty="0">
                <a:latin typeface="Cambria"/>
                <a:cs typeface="Cambria"/>
              </a:rPr>
              <a:t>r</a:t>
            </a:r>
            <a:r>
              <a:rPr sz="1721" spc="4" dirty="0">
                <a:latin typeface="Cambria"/>
                <a:cs typeface="Cambria"/>
              </a:rPr>
              <a:t>ch </a:t>
            </a:r>
            <a:r>
              <a:rPr sz="1721" spc="9" dirty="0">
                <a:latin typeface="Cambria"/>
                <a:cs typeface="Cambria"/>
              </a:rPr>
              <a:t>Launch</a:t>
            </a:r>
            <a:r>
              <a:rPr sz="1721" spc="4" dirty="0">
                <a:latin typeface="Cambria"/>
                <a:cs typeface="Cambria"/>
              </a:rPr>
              <a:t> </a:t>
            </a:r>
            <a:r>
              <a:rPr sz="1721" spc="-49" dirty="0">
                <a:latin typeface="Cambria"/>
                <a:cs typeface="Cambria"/>
              </a:rPr>
              <a:t>A</a:t>
            </a:r>
            <a:r>
              <a:rPr sz="1721" spc="-18" dirty="0">
                <a:latin typeface="Cambria"/>
                <a:cs typeface="Cambria"/>
              </a:rPr>
              <a:t>w</a:t>
            </a:r>
            <a:r>
              <a:rPr sz="1721" spc="4" dirty="0">
                <a:latin typeface="Cambria"/>
                <a:cs typeface="Cambria"/>
              </a:rPr>
              <a:t>a</a:t>
            </a:r>
            <a:r>
              <a:rPr sz="1721" spc="-26" dirty="0">
                <a:latin typeface="Cambria"/>
                <a:cs typeface="Cambria"/>
              </a:rPr>
              <a:t>r</a:t>
            </a:r>
            <a:r>
              <a:rPr sz="1721" spc="4" dirty="0">
                <a:latin typeface="Cambria"/>
                <a:cs typeface="Cambria"/>
              </a:rPr>
              <a:t>ds</a:t>
            </a:r>
            <a:endParaRPr sz="1721">
              <a:latin typeface="Cambria"/>
              <a:cs typeface="Cambria"/>
            </a:endParaRPr>
          </a:p>
        </p:txBody>
      </p:sp>
      <p:sp>
        <p:nvSpPr>
          <p:cNvPr id="4" name="object 4"/>
          <p:cNvSpPr/>
          <p:nvPr/>
        </p:nvSpPr>
        <p:spPr>
          <a:xfrm>
            <a:off x="666301" y="5027182"/>
            <a:ext cx="7812069" cy="898264"/>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5649702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7882" y="505692"/>
            <a:ext cx="7261412" cy="400559"/>
          </a:xfrm>
          <a:prstGeom prst="rect">
            <a:avLst/>
          </a:prstGeom>
        </p:spPr>
        <p:txBody>
          <a:bodyPr vert="horz" wrap="square" lIns="0" tIns="0" rIns="0" bIns="0" numCol="1" rtlCol="0" anchor="ctr" anchorCtr="0" compatLnSpc="1">
            <a:prstTxWarp prst="textNoShape">
              <a:avLst/>
            </a:prstTxWarp>
            <a:spAutoFit/>
          </a:bodyPr>
          <a:lstStyle/>
          <a:p>
            <a:pPr marL="11206"/>
            <a:r>
              <a:rPr spc="-22" dirty="0"/>
              <a:t>O</a:t>
            </a:r>
            <a:r>
              <a:rPr spc="-49" dirty="0"/>
              <a:t>f</a:t>
            </a:r>
            <a:r>
              <a:rPr spc="-13" dirty="0"/>
              <a:t>f</a:t>
            </a:r>
            <a:r>
              <a:rPr spc="-9" dirty="0"/>
              <a:t>i</a:t>
            </a:r>
            <a:r>
              <a:rPr spc="-22" dirty="0"/>
              <a:t>ce</a:t>
            </a:r>
            <a:r>
              <a:rPr b="1" spc="-88" dirty="0">
                <a:latin typeface="Times New Roman"/>
                <a:cs typeface="Times New Roman"/>
              </a:rPr>
              <a:t> </a:t>
            </a:r>
            <a:r>
              <a:rPr spc="-22" dirty="0"/>
              <a:t>of</a:t>
            </a:r>
            <a:r>
              <a:rPr b="1" spc="-71" dirty="0">
                <a:latin typeface="Times New Roman"/>
                <a:cs typeface="Times New Roman"/>
              </a:rPr>
              <a:t> </a:t>
            </a:r>
            <a:r>
              <a:rPr spc="-75" dirty="0"/>
              <a:t>R</a:t>
            </a:r>
            <a:r>
              <a:rPr spc="-22" dirty="0"/>
              <a:t>esea</a:t>
            </a:r>
            <a:r>
              <a:rPr spc="-57" dirty="0"/>
              <a:t>r</a:t>
            </a:r>
            <a:r>
              <a:rPr spc="-22" dirty="0"/>
              <a:t>ch</a:t>
            </a:r>
            <a:r>
              <a:rPr b="1" spc="-88" dirty="0">
                <a:latin typeface="Times New Roman"/>
                <a:cs typeface="Times New Roman"/>
              </a:rPr>
              <a:t> </a:t>
            </a:r>
            <a:r>
              <a:rPr spc="-4" dirty="0"/>
              <a:t>I</a:t>
            </a:r>
            <a:r>
              <a:rPr spc="-22" dirty="0"/>
              <a:t>n</a:t>
            </a:r>
            <a:r>
              <a:rPr spc="-13" dirty="0"/>
              <a:t>i</a:t>
            </a:r>
            <a:r>
              <a:rPr spc="-22" dirty="0"/>
              <a:t>t</a:t>
            </a:r>
            <a:r>
              <a:rPr spc="-13" dirty="0"/>
              <a:t>i</a:t>
            </a:r>
            <a:r>
              <a:rPr spc="-49" dirty="0"/>
              <a:t>a</a:t>
            </a:r>
            <a:r>
              <a:rPr spc="-18" dirty="0"/>
              <a:t>t</a:t>
            </a:r>
            <a:r>
              <a:rPr spc="-22" dirty="0"/>
              <a:t>i</a:t>
            </a:r>
            <a:r>
              <a:rPr spc="-49" dirty="0"/>
              <a:t>v</a:t>
            </a:r>
            <a:r>
              <a:rPr spc="-22" dirty="0"/>
              <a:t>es</a:t>
            </a:r>
          </a:p>
        </p:txBody>
      </p:sp>
      <p:sp>
        <p:nvSpPr>
          <p:cNvPr id="3" name="object 3"/>
          <p:cNvSpPr txBox="1"/>
          <p:nvPr/>
        </p:nvSpPr>
        <p:spPr>
          <a:xfrm>
            <a:off x="632235" y="1656366"/>
            <a:ext cx="7194736" cy="2762423"/>
          </a:xfrm>
          <a:prstGeom prst="rect">
            <a:avLst/>
          </a:prstGeom>
        </p:spPr>
        <p:txBody>
          <a:bodyPr vert="horz" wrap="square" lIns="0" tIns="0" rIns="0" bIns="0" rtlCol="0">
            <a:spAutoFit/>
          </a:bodyPr>
          <a:lstStyle/>
          <a:p>
            <a:pPr marL="11206"/>
            <a:r>
              <a:rPr sz="1721" b="1" spc="-106" dirty="0">
                <a:latin typeface="Cambria"/>
                <a:cs typeface="Cambria"/>
              </a:rPr>
              <a:t>R</a:t>
            </a:r>
            <a:r>
              <a:rPr sz="1721" b="1" spc="-79" dirty="0">
                <a:latin typeface="Cambria"/>
                <a:cs typeface="Cambria"/>
              </a:rPr>
              <a:t>esea</a:t>
            </a:r>
            <a:r>
              <a:rPr sz="1721" b="1" spc="-97" dirty="0">
                <a:latin typeface="Cambria"/>
                <a:cs typeface="Cambria"/>
              </a:rPr>
              <a:t>r</a:t>
            </a:r>
            <a:r>
              <a:rPr sz="1721" b="1" spc="-62" dirty="0">
                <a:latin typeface="Cambria"/>
                <a:cs typeface="Cambria"/>
              </a:rPr>
              <a:t>ch</a:t>
            </a:r>
            <a:r>
              <a:rPr sz="1721" b="1" spc="-26" dirty="0">
                <a:latin typeface="Cambria"/>
                <a:cs typeface="Cambria"/>
              </a:rPr>
              <a:t> </a:t>
            </a:r>
            <a:r>
              <a:rPr sz="1721" b="1" spc="-18" dirty="0">
                <a:latin typeface="Cambria"/>
                <a:cs typeface="Cambria"/>
              </a:rPr>
              <a:t>E</a:t>
            </a:r>
            <a:r>
              <a:rPr sz="1721" b="1" spc="-57" dirty="0">
                <a:latin typeface="Cambria"/>
                <a:cs typeface="Cambria"/>
              </a:rPr>
              <a:t>t</a:t>
            </a:r>
            <a:r>
              <a:rPr sz="1721" b="1" spc="-97" dirty="0">
                <a:latin typeface="Cambria"/>
                <a:cs typeface="Cambria"/>
              </a:rPr>
              <a:t>h</a:t>
            </a:r>
            <a:r>
              <a:rPr sz="1721" b="1" spc="-53" dirty="0">
                <a:latin typeface="Cambria"/>
                <a:cs typeface="Cambria"/>
              </a:rPr>
              <a:t>i</a:t>
            </a:r>
            <a:r>
              <a:rPr sz="1721" b="1" spc="-79" dirty="0">
                <a:latin typeface="Cambria"/>
                <a:cs typeface="Cambria"/>
              </a:rPr>
              <a:t>c</a:t>
            </a:r>
            <a:r>
              <a:rPr sz="1721" b="1" spc="-40" dirty="0">
                <a:latin typeface="Cambria"/>
                <a:cs typeface="Cambria"/>
              </a:rPr>
              <a:t>s</a:t>
            </a:r>
            <a:r>
              <a:rPr sz="1721" b="1" spc="-26" dirty="0">
                <a:latin typeface="Cambria"/>
                <a:cs typeface="Cambria"/>
              </a:rPr>
              <a:t> </a:t>
            </a:r>
            <a:r>
              <a:rPr sz="1721" b="1" spc="-79" dirty="0">
                <a:latin typeface="Cambria"/>
                <a:cs typeface="Cambria"/>
              </a:rPr>
              <a:t>&amp;</a:t>
            </a:r>
            <a:r>
              <a:rPr sz="1721" b="1" spc="-18" dirty="0">
                <a:latin typeface="Cambria"/>
                <a:cs typeface="Cambria"/>
              </a:rPr>
              <a:t> </a:t>
            </a:r>
            <a:r>
              <a:rPr sz="1721" b="1" spc="-75" dirty="0">
                <a:latin typeface="Cambria"/>
                <a:cs typeface="Cambria"/>
              </a:rPr>
              <a:t>In</a:t>
            </a:r>
            <a:r>
              <a:rPr sz="1721" b="1" spc="-66" dirty="0">
                <a:latin typeface="Cambria"/>
                <a:cs typeface="Cambria"/>
              </a:rPr>
              <a:t>t</a:t>
            </a:r>
            <a:r>
              <a:rPr sz="1721" b="1" spc="-84" dirty="0">
                <a:latin typeface="Cambria"/>
                <a:cs typeface="Cambria"/>
              </a:rPr>
              <a:t>e</a:t>
            </a:r>
            <a:r>
              <a:rPr sz="1721" b="1" spc="-66" dirty="0">
                <a:latin typeface="Cambria"/>
                <a:cs typeface="Cambria"/>
              </a:rPr>
              <a:t>grity</a:t>
            </a:r>
            <a:endParaRPr sz="1721">
              <a:latin typeface="Cambria"/>
              <a:cs typeface="Cambria"/>
            </a:endParaRPr>
          </a:p>
          <a:p>
            <a:pPr marL="180424">
              <a:spcBef>
                <a:spcPts val="719"/>
              </a:spcBef>
            </a:pPr>
            <a:r>
              <a:rPr sz="1721" spc="-26" dirty="0">
                <a:latin typeface="Cambria"/>
                <a:cs typeface="Cambria"/>
              </a:rPr>
              <a:t>R</a:t>
            </a:r>
            <a:r>
              <a:rPr sz="1721" spc="4" dirty="0">
                <a:latin typeface="Cambria"/>
                <a:cs typeface="Cambria"/>
              </a:rPr>
              <a:t>esea</a:t>
            </a:r>
            <a:r>
              <a:rPr sz="1721" spc="-26" dirty="0">
                <a:latin typeface="Cambria"/>
                <a:cs typeface="Cambria"/>
              </a:rPr>
              <a:t>r</a:t>
            </a:r>
            <a:r>
              <a:rPr sz="1721" spc="4" dirty="0">
                <a:latin typeface="Cambria"/>
                <a:cs typeface="Cambria"/>
              </a:rPr>
              <a:t>ch In</a:t>
            </a:r>
            <a:r>
              <a:rPr sz="1721" spc="-13" dirty="0">
                <a:latin typeface="Cambria"/>
                <a:cs typeface="Cambria"/>
              </a:rPr>
              <a:t>t</a:t>
            </a:r>
            <a:r>
              <a:rPr sz="1721" spc="4" dirty="0">
                <a:latin typeface="Cambria"/>
                <a:cs typeface="Cambria"/>
              </a:rPr>
              <a:t>egrity Videos</a:t>
            </a:r>
            <a:r>
              <a:rPr sz="1721" spc="9" dirty="0">
                <a:latin typeface="Cambria"/>
                <a:cs typeface="Cambria"/>
              </a:rPr>
              <a:t> </a:t>
            </a:r>
            <a:r>
              <a:rPr sz="1279" spc="-745" dirty="0">
                <a:latin typeface="Cambria"/>
                <a:cs typeface="Cambria"/>
              </a:rPr>
              <a:t>ሺ</a:t>
            </a:r>
            <a:r>
              <a:rPr sz="1279" u="sng" spc="-13" dirty="0">
                <a:solidFill>
                  <a:srgbClr val="0563C1"/>
                </a:solidFill>
                <a:latin typeface="Cambria"/>
                <a:cs typeface="Cambria"/>
              </a:rPr>
              <a:t>r</a:t>
            </a:r>
            <a:r>
              <a:rPr sz="1279" u="sng" spc="9" dirty="0">
                <a:solidFill>
                  <a:srgbClr val="0563C1"/>
                </a:solidFill>
                <a:latin typeface="Cambria"/>
                <a:cs typeface="Cambria"/>
              </a:rPr>
              <a:t>e</a:t>
            </a:r>
            <a:r>
              <a:rPr sz="1279" u="sng" spc="4" dirty="0">
                <a:solidFill>
                  <a:srgbClr val="0563C1"/>
                </a:solidFill>
                <a:latin typeface="Cambria"/>
                <a:cs typeface="Cambria"/>
              </a:rPr>
              <a:t>sea</a:t>
            </a:r>
            <a:r>
              <a:rPr sz="1279" u="sng" spc="-13" dirty="0">
                <a:solidFill>
                  <a:srgbClr val="0563C1"/>
                </a:solidFill>
                <a:latin typeface="Cambria"/>
                <a:cs typeface="Cambria"/>
              </a:rPr>
              <a:t>r</a:t>
            </a:r>
            <a:r>
              <a:rPr sz="1279" u="sng" spc="4" dirty="0">
                <a:solidFill>
                  <a:srgbClr val="0563C1"/>
                </a:solidFill>
                <a:latin typeface="Cambria"/>
                <a:cs typeface="Cambria"/>
              </a:rPr>
              <a:t>ch.uc.edu/support/offices/office-of-</a:t>
            </a:r>
            <a:r>
              <a:rPr sz="1279" u="sng" spc="-13" dirty="0">
                <a:solidFill>
                  <a:srgbClr val="0563C1"/>
                </a:solidFill>
                <a:latin typeface="Cambria"/>
                <a:cs typeface="Cambria"/>
              </a:rPr>
              <a:t>r</a:t>
            </a:r>
            <a:r>
              <a:rPr sz="1279" u="sng" spc="9" dirty="0">
                <a:solidFill>
                  <a:srgbClr val="0563C1"/>
                </a:solidFill>
                <a:latin typeface="Cambria"/>
                <a:cs typeface="Cambria"/>
              </a:rPr>
              <a:t>e</a:t>
            </a:r>
            <a:r>
              <a:rPr sz="1279" u="sng" spc="4" dirty="0">
                <a:solidFill>
                  <a:srgbClr val="0563C1"/>
                </a:solidFill>
                <a:latin typeface="Cambria"/>
                <a:cs typeface="Cambria"/>
              </a:rPr>
              <a:t>sea</a:t>
            </a:r>
            <a:r>
              <a:rPr sz="1279" u="sng" spc="-13" dirty="0">
                <a:solidFill>
                  <a:srgbClr val="0563C1"/>
                </a:solidFill>
                <a:latin typeface="Cambria"/>
                <a:cs typeface="Cambria"/>
              </a:rPr>
              <a:t>r</a:t>
            </a:r>
            <a:r>
              <a:rPr sz="1279" u="sng" spc="4" dirty="0">
                <a:solidFill>
                  <a:srgbClr val="0563C1"/>
                </a:solidFill>
                <a:latin typeface="Cambria"/>
                <a:cs typeface="Cambria"/>
              </a:rPr>
              <a:t>ch-in</a:t>
            </a:r>
            <a:r>
              <a:rPr sz="1279" u="sng" spc="-9" dirty="0">
                <a:solidFill>
                  <a:srgbClr val="0563C1"/>
                </a:solidFill>
                <a:latin typeface="Cambria"/>
                <a:cs typeface="Cambria"/>
              </a:rPr>
              <a:t>t</a:t>
            </a:r>
            <a:r>
              <a:rPr sz="1279" u="sng" spc="4" dirty="0">
                <a:solidFill>
                  <a:srgbClr val="0563C1"/>
                </a:solidFill>
                <a:latin typeface="Cambria"/>
                <a:cs typeface="Cambria"/>
              </a:rPr>
              <a:t>egrity</a:t>
            </a:r>
            <a:r>
              <a:rPr sz="1279" u="sng" spc="9" dirty="0">
                <a:solidFill>
                  <a:srgbClr val="0563C1"/>
                </a:solidFill>
                <a:latin typeface="Cambria"/>
                <a:cs typeface="Cambria"/>
              </a:rPr>
              <a:t>/</a:t>
            </a:r>
            <a:r>
              <a:rPr sz="1279" spc="-745" dirty="0">
                <a:latin typeface="Cambria"/>
                <a:cs typeface="Cambria"/>
              </a:rPr>
              <a:t>ሻ</a:t>
            </a:r>
            <a:endParaRPr sz="1279">
              <a:latin typeface="Cambria"/>
              <a:cs typeface="Cambria"/>
            </a:endParaRPr>
          </a:p>
          <a:p>
            <a:pPr marL="180424" marR="711611">
              <a:lnSpc>
                <a:spcPct val="133600"/>
              </a:lnSpc>
              <a:spcBef>
                <a:spcPts val="4"/>
              </a:spcBef>
            </a:pPr>
            <a:r>
              <a:rPr sz="1721" spc="-26" dirty="0">
                <a:latin typeface="Cambria"/>
                <a:cs typeface="Cambria"/>
              </a:rPr>
              <a:t>R</a:t>
            </a:r>
            <a:r>
              <a:rPr sz="1721" spc="4" dirty="0">
                <a:latin typeface="Cambria"/>
                <a:cs typeface="Cambria"/>
              </a:rPr>
              <a:t>esea</a:t>
            </a:r>
            <a:r>
              <a:rPr sz="1721" spc="-26" dirty="0">
                <a:latin typeface="Cambria"/>
                <a:cs typeface="Cambria"/>
              </a:rPr>
              <a:t>r</a:t>
            </a:r>
            <a:r>
              <a:rPr sz="1721" spc="4" dirty="0">
                <a:latin typeface="Cambria"/>
                <a:cs typeface="Cambria"/>
              </a:rPr>
              <a:t>ch </a:t>
            </a:r>
            <a:r>
              <a:rPr sz="1721" spc="9" dirty="0">
                <a:latin typeface="Cambria"/>
                <a:cs typeface="Cambria"/>
              </a:rPr>
              <a:t>&amp;</a:t>
            </a:r>
            <a:r>
              <a:rPr sz="1721" spc="4" dirty="0">
                <a:latin typeface="Cambria"/>
                <a:cs typeface="Cambria"/>
              </a:rPr>
              <a:t> Inn</a:t>
            </a:r>
            <a:r>
              <a:rPr sz="1721" spc="-22" dirty="0">
                <a:latin typeface="Cambria"/>
                <a:cs typeface="Cambria"/>
              </a:rPr>
              <a:t>o</a:t>
            </a:r>
            <a:r>
              <a:rPr sz="1721" spc="-35" dirty="0">
                <a:latin typeface="Cambria"/>
                <a:cs typeface="Cambria"/>
              </a:rPr>
              <a:t>v</a:t>
            </a:r>
            <a:r>
              <a:rPr sz="1721" dirty="0">
                <a:latin typeface="Cambria"/>
                <a:cs typeface="Cambria"/>
              </a:rPr>
              <a:t>a</a:t>
            </a:r>
            <a:r>
              <a:rPr sz="1721" spc="4" dirty="0">
                <a:latin typeface="Cambria"/>
                <a:cs typeface="Cambria"/>
              </a:rPr>
              <a:t>tion </a:t>
            </a:r>
            <a:r>
              <a:rPr sz="1721" spc="-88" dirty="0">
                <a:latin typeface="Cambria"/>
                <a:cs typeface="Cambria"/>
              </a:rPr>
              <a:t>W</a:t>
            </a:r>
            <a:r>
              <a:rPr sz="1721" spc="4" dirty="0">
                <a:latin typeface="Cambria"/>
                <a:cs typeface="Cambria"/>
              </a:rPr>
              <a:t>eek </a:t>
            </a:r>
            <a:r>
              <a:rPr sz="1721" spc="-4" dirty="0">
                <a:latin typeface="Cambria"/>
                <a:cs typeface="Cambria"/>
              </a:rPr>
              <a:t>E</a:t>
            </a:r>
            <a:r>
              <a:rPr sz="1721" spc="4" dirty="0">
                <a:latin typeface="Cambria"/>
                <a:cs typeface="Cambria"/>
              </a:rPr>
              <a:t>thics </a:t>
            </a:r>
            <a:r>
              <a:rPr sz="1721" spc="9" dirty="0">
                <a:latin typeface="Cambria"/>
                <a:cs typeface="Cambria"/>
              </a:rPr>
              <a:t>&amp;</a:t>
            </a:r>
            <a:r>
              <a:rPr sz="1721" spc="4" dirty="0">
                <a:latin typeface="Cambria"/>
                <a:cs typeface="Cambria"/>
              </a:rPr>
              <a:t> In</a:t>
            </a:r>
            <a:r>
              <a:rPr sz="1721" spc="-13" dirty="0">
                <a:latin typeface="Cambria"/>
                <a:cs typeface="Cambria"/>
              </a:rPr>
              <a:t>t</a:t>
            </a:r>
            <a:r>
              <a:rPr sz="1721" spc="4" dirty="0">
                <a:latin typeface="Cambria"/>
                <a:cs typeface="Cambria"/>
              </a:rPr>
              <a:t>egrity </a:t>
            </a:r>
            <a:r>
              <a:rPr sz="1721" spc="9" dirty="0">
                <a:latin typeface="Cambria"/>
                <a:cs typeface="Cambria"/>
              </a:rPr>
              <a:t>D</a:t>
            </a:r>
            <a:r>
              <a:rPr sz="1721" spc="-31" dirty="0">
                <a:latin typeface="Cambria"/>
                <a:cs typeface="Cambria"/>
              </a:rPr>
              <a:t>a</a:t>
            </a:r>
            <a:r>
              <a:rPr sz="1721" spc="4" dirty="0">
                <a:latin typeface="Cambria"/>
                <a:cs typeface="Cambria"/>
              </a:rPr>
              <a:t>y </a:t>
            </a:r>
            <a:r>
              <a:rPr sz="1721" spc="-163" dirty="0">
                <a:latin typeface="Cambria"/>
                <a:cs typeface="Cambria"/>
              </a:rPr>
              <a:t>ሺApril</a:t>
            </a:r>
            <a:r>
              <a:rPr sz="1721" spc="-4" dirty="0">
                <a:latin typeface="Cambria"/>
                <a:cs typeface="Cambria"/>
              </a:rPr>
              <a:t> </a:t>
            </a:r>
            <a:r>
              <a:rPr sz="1721" spc="4" dirty="0">
                <a:latin typeface="Cambria"/>
                <a:cs typeface="Cambria"/>
              </a:rPr>
              <a:t>4,</a:t>
            </a:r>
            <a:r>
              <a:rPr sz="1721" spc="-9" dirty="0">
                <a:latin typeface="Cambria"/>
                <a:cs typeface="Cambria"/>
              </a:rPr>
              <a:t> </a:t>
            </a:r>
            <a:r>
              <a:rPr sz="1721" spc="9" dirty="0">
                <a:latin typeface="Cambria"/>
                <a:cs typeface="Cambria"/>
              </a:rPr>
              <a:t>201</a:t>
            </a:r>
            <a:r>
              <a:rPr sz="1721" spc="-499" dirty="0">
                <a:latin typeface="Cambria"/>
                <a:cs typeface="Cambria"/>
              </a:rPr>
              <a:t>9ሻ</a:t>
            </a:r>
            <a:r>
              <a:rPr sz="1721" spc="-141" dirty="0">
                <a:latin typeface="Cambria"/>
                <a:cs typeface="Cambria"/>
              </a:rPr>
              <a:t> </a:t>
            </a:r>
            <a:r>
              <a:rPr sz="1721" dirty="0">
                <a:latin typeface="Cambria"/>
                <a:cs typeface="Cambria"/>
              </a:rPr>
              <a:t>C</a:t>
            </a:r>
            <a:r>
              <a:rPr sz="1721" spc="9" dirty="0">
                <a:latin typeface="Cambria"/>
                <a:cs typeface="Cambria"/>
              </a:rPr>
              <a:t>CT</a:t>
            </a:r>
            <a:r>
              <a:rPr sz="1721" spc="-18" dirty="0">
                <a:latin typeface="Cambria"/>
                <a:cs typeface="Cambria"/>
              </a:rPr>
              <a:t>S</a:t>
            </a:r>
            <a:r>
              <a:rPr sz="1721" spc="9" dirty="0">
                <a:latin typeface="Cambria"/>
                <a:cs typeface="Cambria"/>
              </a:rPr>
              <a:t>T</a:t>
            </a:r>
            <a:r>
              <a:rPr sz="1721" spc="-4" dirty="0">
                <a:latin typeface="Cambria"/>
                <a:cs typeface="Cambria"/>
              </a:rPr>
              <a:t> E</a:t>
            </a:r>
            <a:r>
              <a:rPr sz="1721" spc="4" dirty="0">
                <a:latin typeface="Cambria"/>
                <a:cs typeface="Cambria"/>
              </a:rPr>
              <a:t>thics,</a:t>
            </a:r>
            <a:r>
              <a:rPr sz="1721" spc="-9" dirty="0">
                <a:latin typeface="Cambria"/>
                <a:cs typeface="Cambria"/>
              </a:rPr>
              <a:t> </a:t>
            </a:r>
            <a:r>
              <a:rPr sz="1721" spc="-26" dirty="0">
                <a:latin typeface="Cambria"/>
                <a:cs typeface="Cambria"/>
              </a:rPr>
              <a:t>R</a:t>
            </a:r>
            <a:r>
              <a:rPr sz="1721" spc="4" dirty="0">
                <a:latin typeface="Cambria"/>
                <a:cs typeface="Cambria"/>
              </a:rPr>
              <a:t>egula</a:t>
            </a:r>
            <a:r>
              <a:rPr sz="1721" spc="-13" dirty="0">
                <a:latin typeface="Cambria"/>
                <a:cs typeface="Cambria"/>
              </a:rPr>
              <a:t>t</a:t>
            </a:r>
            <a:r>
              <a:rPr sz="1721" spc="4" dirty="0">
                <a:latin typeface="Cambria"/>
                <a:cs typeface="Cambria"/>
              </a:rPr>
              <a:t>ory Support </a:t>
            </a:r>
            <a:r>
              <a:rPr sz="1721" spc="9" dirty="0">
                <a:latin typeface="Cambria"/>
                <a:cs typeface="Cambria"/>
              </a:rPr>
              <a:t>&amp;</a:t>
            </a:r>
            <a:r>
              <a:rPr sz="1721" spc="4" dirty="0">
                <a:latin typeface="Cambria"/>
                <a:cs typeface="Cambria"/>
              </a:rPr>
              <a:t> </a:t>
            </a:r>
            <a:r>
              <a:rPr sz="1721" spc="9" dirty="0">
                <a:latin typeface="Cambria"/>
                <a:cs typeface="Cambria"/>
              </a:rPr>
              <a:t>Kn</a:t>
            </a:r>
            <a:r>
              <a:rPr sz="1721" spc="-4" dirty="0">
                <a:latin typeface="Cambria"/>
                <a:cs typeface="Cambria"/>
              </a:rPr>
              <a:t>ow</a:t>
            </a:r>
            <a:r>
              <a:rPr sz="1721" spc="4" dirty="0">
                <a:latin typeface="Cambria"/>
                <a:cs typeface="Cambria"/>
              </a:rPr>
              <a:t>ledge </a:t>
            </a:r>
            <a:r>
              <a:rPr sz="1721" spc="9" dirty="0">
                <a:latin typeface="Cambria"/>
                <a:cs typeface="Cambria"/>
              </a:rPr>
              <a:t>Co</a:t>
            </a:r>
            <a:r>
              <a:rPr sz="1721" spc="-26" dirty="0">
                <a:latin typeface="Cambria"/>
                <a:cs typeface="Cambria"/>
              </a:rPr>
              <a:t>r</a:t>
            </a:r>
            <a:r>
              <a:rPr sz="1721" spc="4" dirty="0">
                <a:latin typeface="Cambria"/>
                <a:cs typeface="Cambria"/>
              </a:rPr>
              <a:t>e</a:t>
            </a:r>
            <a:endParaRPr sz="1721">
              <a:latin typeface="Cambria"/>
              <a:cs typeface="Cambria"/>
            </a:endParaRPr>
          </a:p>
          <a:p>
            <a:pPr marL="180424">
              <a:spcBef>
                <a:spcPts val="693"/>
              </a:spcBef>
            </a:pPr>
            <a:r>
              <a:rPr sz="1721" spc="4" dirty="0">
                <a:latin typeface="Cambria"/>
                <a:cs typeface="Cambria"/>
              </a:rPr>
              <a:t>iThentica</a:t>
            </a:r>
            <a:r>
              <a:rPr sz="1721" spc="-13" dirty="0">
                <a:latin typeface="Cambria"/>
                <a:cs typeface="Cambria"/>
              </a:rPr>
              <a:t>t</a:t>
            </a:r>
            <a:r>
              <a:rPr sz="1721" spc="4" dirty="0">
                <a:latin typeface="Cambria"/>
                <a:cs typeface="Cambria"/>
              </a:rPr>
              <a:t>e</a:t>
            </a:r>
            <a:endParaRPr sz="1721">
              <a:latin typeface="Cambria"/>
              <a:cs typeface="Cambria"/>
            </a:endParaRPr>
          </a:p>
          <a:p>
            <a:pPr marL="180424">
              <a:spcBef>
                <a:spcPts val="565"/>
              </a:spcBef>
            </a:pPr>
            <a:r>
              <a:rPr sz="1853" i="1" spc="-40" dirty="0">
                <a:latin typeface="Cambria"/>
                <a:cs typeface="Cambria"/>
              </a:rPr>
              <a:t>N</a:t>
            </a:r>
            <a:r>
              <a:rPr sz="1853" i="1" spc="-49" dirty="0">
                <a:latin typeface="Cambria"/>
                <a:cs typeface="Cambria"/>
              </a:rPr>
              <a:t>e</a:t>
            </a:r>
            <a:r>
              <a:rPr sz="1853" i="1" spc="-22" dirty="0">
                <a:latin typeface="Cambria"/>
                <a:cs typeface="Cambria"/>
              </a:rPr>
              <a:t>xt </a:t>
            </a:r>
            <a:r>
              <a:rPr sz="1853" i="1" spc="-40" dirty="0">
                <a:latin typeface="Cambria"/>
                <a:cs typeface="Cambria"/>
              </a:rPr>
              <a:t>L</a:t>
            </a:r>
            <a:r>
              <a:rPr sz="1853" i="1" spc="-62" dirty="0">
                <a:latin typeface="Cambria"/>
                <a:cs typeface="Cambria"/>
              </a:rPr>
              <a:t>i</a:t>
            </a:r>
            <a:r>
              <a:rPr sz="1853" i="1" spc="-13" dirty="0">
                <a:latin typeface="Cambria"/>
                <a:cs typeface="Cambria"/>
              </a:rPr>
              <a:t>v</a:t>
            </a:r>
            <a:r>
              <a:rPr sz="1853" i="1" spc="22" dirty="0">
                <a:latin typeface="Cambria"/>
                <a:cs typeface="Cambria"/>
              </a:rPr>
              <a:t>es</a:t>
            </a:r>
            <a:r>
              <a:rPr sz="1853" i="1" spc="-22" dirty="0">
                <a:latin typeface="Cambria"/>
                <a:cs typeface="Cambria"/>
              </a:rPr>
              <a:t> </a:t>
            </a:r>
            <a:r>
              <a:rPr sz="1853" i="1" spc="-35" dirty="0">
                <a:latin typeface="Cambria"/>
                <a:cs typeface="Cambria"/>
              </a:rPr>
              <a:t>He</a:t>
            </a:r>
            <a:r>
              <a:rPr sz="1853" i="1" spc="-57" dirty="0">
                <a:latin typeface="Cambria"/>
                <a:cs typeface="Cambria"/>
              </a:rPr>
              <a:t>r</a:t>
            </a:r>
            <a:r>
              <a:rPr sz="1853" i="1" spc="-9" dirty="0">
                <a:latin typeface="Cambria"/>
                <a:cs typeface="Cambria"/>
              </a:rPr>
              <a:t>e:</a:t>
            </a:r>
            <a:r>
              <a:rPr sz="1853" i="1" spc="-22" dirty="0">
                <a:latin typeface="Cambria"/>
                <a:cs typeface="Cambria"/>
              </a:rPr>
              <a:t> </a:t>
            </a:r>
            <a:r>
              <a:rPr sz="1853" i="1" spc="-49" dirty="0">
                <a:latin typeface="Cambria"/>
                <a:cs typeface="Cambria"/>
              </a:rPr>
              <a:t>U</a:t>
            </a:r>
            <a:r>
              <a:rPr sz="1853" i="1" spc="-44" dirty="0">
                <a:latin typeface="Cambria"/>
                <a:cs typeface="Cambria"/>
              </a:rPr>
              <a:t>r</a:t>
            </a:r>
            <a:r>
              <a:rPr sz="1853" i="1" spc="-22" dirty="0">
                <a:latin typeface="Cambria"/>
                <a:cs typeface="Cambria"/>
              </a:rPr>
              <a:t>b</a:t>
            </a:r>
            <a:r>
              <a:rPr sz="1853" i="1" spc="-79" dirty="0">
                <a:latin typeface="Cambria"/>
                <a:cs typeface="Cambria"/>
              </a:rPr>
              <a:t>an</a:t>
            </a:r>
            <a:r>
              <a:rPr sz="1853" i="1" spc="-31" dirty="0">
                <a:latin typeface="Cambria"/>
                <a:cs typeface="Cambria"/>
              </a:rPr>
              <a:t> </a:t>
            </a:r>
            <a:r>
              <a:rPr sz="1853" i="1" spc="-35" dirty="0">
                <a:latin typeface="Cambria"/>
                <a:cs typeface="Cambria"/>
              </a:rPr>
              <a:t>I</a:t>
            </a:r>
            <a:r>
              <a:rPr sz="1853" i="1" spc="-53" dirty="0">
                <a:latin typeface="Cambria"/>
                <a:cs typeface="Cambria"/>
              </a:rPr>
              <a:t>mpact</a:t>
            </a:r>
            <a:r>
              <a:rPr sz="1853" i="1" spc="-22" dirty="0">
                <a:latin typeface="Cambria"/>
                <a:cs typeface="Cambria"/>
              </a:rPr>
              <a:t> </a:t>
            </a:r>
            <a:r>
              <a:rPr sz="1853" i="1" spc="-57" dirty="0">
                <a:latin typeface="Cambria"/>
                <a:cs typeface="Cambria"/>
              </a:rPr>
              <a:t>–</a:t>
            </a:r>
            <a:r>
              <a:rPr sz="1853" i="1" spc="-26" dirty="0">
                <a:latin typeface="Cambria"/>
                <a:cs typeface="Cambria"/>
              </a:rPr>
              <a:t> </a:t>
            </a:r>
            <a:r>
              <a:rPr sz="1721" spc="-4" dirty="0">
                <a:latin typeface="Cambria"/>
                <a:cs typeface="Cambria"/>
              </a:rPr>
              <a:t>E</a:t>
            </a:r>
            <a:r>
              <a:rPr sz="1721" spc="4" dirty="0">
                <a:latin typeface="Cambria"/>
                <a:cs typeface="Cambria"/>
              </a:rPr>
              <a:t>thics</a:t>
            </a:r>
            <a:r>
              <a:rPr sz="1721" spc="-4" dirty="0">
                <a:latin typeface="Cambria"/>
                <a:cs typeface="Cambria"/>
              </a:rPr>
              <a:t> </a:t>
            </a:r>
            <a:r>
              <a:rPr sz="1721" spc="9" dirty="0">
                <a:latin typeface="Cambria"/>
                <a:cs typeface="Cambria"/>
              </a:rPr>
              <a:t>Ce</a:t>
            </a:r>
            <a:r>
              <a:rPr sz="1721" spc="4" dirty="0">
                <a:latin typeface="Cambria"/>
                <a:cs typeface="Cambria"/>
              </a:rPr>
              <a:t>n</a:t>
            </a:r>
            <a:r>
              <a:rPr sz="1721" spc="-9" dirty="0">
                <a:latin typeface="Cambria"/>
                <a:cs typeface="Cambria"/>
              </a:rPr>
              <a:t>t</a:t>
            </a:r>
            <a:r>
              <a:rPr sz="1721" spc="4" dirty="0">
                <a:latin typeface="Cambria"/>
                <a:cs typeface="Cambria"/>
              </a:rPr>
              <a:t>er</a:t>
            </a:r>
            <a:endParaRPr sz="1721">
              <a:latin typeface="Cambria"/>
              <a:cs typeface="Cambria"/>
            </a:endParaRPr>
          </a:p>
          <a:p>
            <a:pPr>
              <a:lnSpc>
                <a:spcPct val="100000"/>
              </a:lnSpc>
            </a:pPr>
            <a:endParaRPr sz="1853">
              <a:latin typeface="Times New Roman"/>
              <a:cs typeface="Times New Roman"/>
            </a:endParaRPr>
          </a:p>
          <a:p>
            <a:pPr marL="180424">
              <a:spcBef>
                <a:spcPts val="1297"/>
              </a:spcBef>
            </a:pPr>
            <a:r>
              <a:rPr sz="1721" spc="9" dirty="0">
                <a:latin typeface="Cambria"/>
                <a:cs typeface="Cambria"/>
              </a:rPr>
              <a:t>Ano</a:t>
            </a:r>
            <a:r>
              <a:rPr sz="1721" spc="-26" dirty="0">
                <a:latin typeface="Cambria"/>
                <a:cs typeface="Cambria"/>
              </a:rPr>
              <a:t>n</a:t>
            </a:r>
            <a:r>
              <a:rPr sz="1721" spc="9" dirty="0">
                <a:latin typeface="Cambria"/>
                <a:cs typeface="Cambria"/>
              </a:rPr>
              <a:t>ymous</a:t>
            </a:r>
            <a:r>
              <a:rPr sz="1721" spc="4" dirty="0">
                <a:latin typeface="Cambria"/>
                <a:cs typeface="Cambria"/>
              </a:rPr>
              <a:t> </a:t>
            </a:r>
            <a:r>
              <a:rPr sz="1721" spc="-26" dirty="0">
                <a:latin typeface="Cambria"/>
                <a:cs typeface="Cambria"/>
              </a:rPr>
              <a:t>R</a:t>
            </a:r>
            <a:r>
              <a:rPr sz="1721" spc="4" dirty="0">
                <a:latin typeface="Cambria"/>
                <a:cs typeface="Cambria"/>
              </a:rPr>
              <a:t>eporting</a:t>
            </a:r>
            <a:r>
              <a:rPr sz="1721" spc="-4" dirty="0">
                <a:latin typeface="Cambria"/>
                <a:cs typeface="Cambria"/>
              </a:rPr>
              <a:t> </a:t>
            </a:r>
            <a:r>
              <a:rPr sz="1721" spc="4" dirty="0">
                <a:latin typeface="Cambria"/>
                <a:cs typeface="Cambria"/>
              </a:rPr>
              <a:t>Hotline</a:t>
            </a:r>
            <a:r>
              <a:rPr sz="1721" dirty="0">
                <a:latin typeface="Cambria"/>
                <a:cs typeface="Cambria"/>
              </a:rPr>
              <a:t> </a:t>
            </a:r>
            <a:r>
              <a:rPr sz="1279" spc="-745" dirty="0">
                <a:latin typeface="Cambria"/>
                <a:cs typeface="Cambria"/>
              </a:rPr>
              <a:t>ሺ</a:t>
            </a:r>
            <a:r>
              <a:rPr sz="1279" u="sng" spc="18" dirty="0">
                <a:solidFill>
                  <a:srgbClr val="0563C1"/>
                </a:solidFill>
                <a:latin typeface="Cambria"/>
                <a:cs typeface="Cambria"/>
                <a:hlinkClick r:id="rId3"/>
              </a:rPr>
              <a:t>ww</a:t>
            </a:r>
            <a:r>
              <a:rPr sz="1279" u="sng" spc="-79" dirty="0">
                <a:solidFill>
                  <a:srgbClr val="0563C1"/>
                </a:solidFill>
                <a:latin typeface="Cambria"/>
                <a:cs typeface="Cambria"/>
                <a:hlinkClick r:id="rId3"/>
              </a:rPr>
              <a:t>w</a:t>
            </a:r>
            <a:r>
              <a:rPr sz="1279" u="sng" spc="9" dirty="0">
                <a:solidFill>
                  <a:srgbClr val="0563C1"/>
                </a:solidFill>
                <a:latin typeface="Cambria"/>
                <a:cs typeface="Cambria"/>
                <a:hlinkClick r:id="rId3"/>
              </a:rPr>
              <a:t>.uc.edu/about/hotline.html</a:t>
            </a:r>
            <a:r>
              <a:rPr sz="1279" spc="-745" dirty="0">
                <a:latin typeface="Cambria"/>
                <a:cs typeface="Cambria"/>
                <a:hlinkClick r:id="rId3"/>
              </a:rPr>
              <a:t>ሻ</a:t>
            </a:r>
            <a:endParaRPr sz="1279">
              <a:latin typeface="Cambria"/>
              <a:cs typeface="Cambria"/>
            </a:endParaRPr>
          </a:p>
        </p:txBody>
      </p:sp>
      <p:sp>
        <p:nvSpPr>
          <p:cNvPr id="4" name="object 4"/>
          <p:cNvSpPr/>
          <p:nvPr/>
        </p:nvSpPr>
        <p:spPr>
          <a:xfrm>
            <a:off x="666301" y="5027182"/>
            <a:ext cx="7812069" cy="898264"/>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300718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b="1" dirty="0">
                <a:solidFill>
                  <a:srgbClr val="FF0000"/>
                </a:solidFill>
              </a:rPr>
              <a:t>Operational Phases of Translational Research</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33508"/>
          <a:stretch/>
        </p:blipFill>
        <p:spPr>
          <a:xfrm>
            <a:off x="990600" y="1676400"/>
            <a:ext cx="7172325" cy="3554076"/>
          </a:xfrm>
          <a:prstGeom prst="rect">
            <a:avLst/>
          </a:prstGeom>
        </p:spPr>
      </p:pic>
      <p:sp>
        <p:nvSpPr>
          <p:cNvPr id="7" name="TextBox 6"/>
          <p:cNvSpPr txBox="1"/>
          <p:nvPr/>
        </p:nvSpPr>
        <p:spPr>
          <a:xfrm>
            <a:off x="4800599" y="5715000"/>
            <a:ext cx="3962401" cy="276999"/>
          </a:xfrm>
          <a:prstGeom prst="rect">
            <a:avLst/>
          </a:prstGeom>
          <a:noFill/>
        </p:spPr>
        <p:txBody>
          <a:bodyPr wrap="square" rtlCol="0">
            <a:spAutoFit/>
          </a:bodyPr>
          <a:lstStyle/>
          <a:p>
            <a:pPr algn="ctr"/>
            <a:r>
              <a:rPr lang="en-US" sz="1200" dirty="0"/>
              <a:t>Adapted from Blumberg RS, et al. </a:t>
            </a:r>
            <a:r>
              <a:rPr lang="en-US" sz="1200" i="1" dirty="0"/>
              <a:t>Nat Med.</a:t>
            </a:r>
            <a:r>
              <a:rPr lang="en-US" sz="1200" dirty="0"/>
              <a:t> 2012; 18:35–41.</a:t>
            </a:r>
          </a:p>
        </p:txBody>
      </p:sp>
    </p:spTree>
    <p:extLst>
      <p:ext uri="{BB962C8B-B14F-4D97-AF65-F5344CB8AC3E}">
        <p14:creationId xmlns:p14="http://schemas.microsoft.com/office/powerpoint/2010/main" val="16588208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7882" y="505692"/>
            <a:ext cx="7261412" cy="400559"/>
          </a:xfrm>
          <a:prstGeom prst="rect">
            <a:avLst/>
          </a:prstGeom>
        </p:spPr>
        <p:txBody>
          <a:bodyPr vert="horz" wrap="square" lIns="0" tIns="0" rIns="0" bIns="0" numCol="1" rtlCol="0" anchor="ctr" anchorCtr="0" compatLnSpc="1">
            <a:prstTxWarp prst="textNoShape">
              <a:avLst/>
            </a:prstTxWarp>
            <a:spAutoFit/>
          </a:bodyPr>
          <a:lstStyle/>
          <a:p>
            <a:pPr marL="11206"/>
            <a:r>
              <a:rPr spc="-49" dirty="0"/>
              <a:t>C</a:t>
            </a:r>
            <a:r>
              <a:rPr spc="-26" dirty="0"/>
              <a:t>O</a:t>
            </a:r>
            <a:r>
              <a:rPr dirty="0"/>
              <a:t>I</a:t>
            </a:r>
            <a:r>
              <a:rPr b="1" spc="-101" dirty="0">
                <a:latin typeface="Times New Roman"/>
                <a:cs typeface="Times New Roman"/>
              </a:rPr>
              <a:t> </a:t>
            </a:r>
            <a:r>
              <a:rPr spc="-22" dirty="0"/>
              <a:t>Upd</a:t>
            </a:r>
            <a:r>
              <a:rPr spc="-49" dirty="0"/>
              <a:t>a</a:t>
            </a:r>
            <a:r>
              <a:rPr spc="-44" dirty="0"/>
              <a:t>t</a:t>
            </a:r>
            <a:r>
              <a:rPr dirty="0"/>
              <a:t>e</a:t>
            </a:r>
          </a:p>
        </p:txBody>
      </p:sp>
      <p:sp>
        <p:nvSpPr>
          <p:cNvPr id="3" name="object 3"/>
          <p:cNvSpPr txBox="1"/>
          <p:nvPr/>
        </p:nvSpPr>
        <p:spPr>
          <a:xfrm>
            <a:off x="632235" y="1655615"/>
            <a:ext cx="7581900" cy="2849242"/>
          </a:xfrm>
          <a:prstGeom prst="rect">
            <a:avLst/>
          </a:prstGeom>
        </p:spPr>
        <p:txBody>
          <a:bodyPr vert="horz" wrap="square" lIns="0" tIns="0" rIns="0" bIns="0" rtlCol="0">
            <a:spAutoFit/>
          </a:bodyPr>
          <a:lstStyle/>
          <a:p>
            <a:pPr marL="11206" marR="535109" indent="-560">
              <a:lnSpc>
                <a:spcPct val="91200"/>
              </a:lnSpc>
            </a:pPr>
            <a:r>
              <a:rPr sz="1588" b="1" spc="-66" dirty="0">
                <a:latin typeface="Cambria"/>
                <a:cs typeface="Cambria"/>
              </a:rPr>
              <a:t>CO</a:t>
            </a:r>
            <a:r>
              <a:rPr sz="1588" b="1" spc="-26" dirty="0">
                <a:latin typeface="Cambria"/>
                <a:cs typeface="Cambria"/>
              </a:rPr>
              <a:t>I </a:t>
            </a:r>
            <a:r>
              <a:rPr sz="1588" b="1" spc="-62" dirty="0">
                <a:latin typeface="Cambria"/>
                <a:cs typeface="Cambria"/>
              </a:rPr>
              <a:t>i</a:t>
            </a:r>
            <a:r>
              <a:rPr sz="1588" b="1" spc="-71" dirty="0">
                <a:latin typeface="Cambria"/>
                <a:cs typeface="Cambria"/>
              </a:rPr>
              <a:t>n</a:t>
            </a:r>
            <a:r>
              <a:rPr sz="1588" b="1" spc="-35" dirty="0">
                <a:latin typeface="Cambria"/>
                <a:cs typeface="Cambria"/>
              </a:rPr>
              <a:t> </a:t>
            </a:r>
            <a:r>
              <a:rPr sz="1588" b="1" spc="-53" dirty="0">
                <a:latin typeface="Cambria"/>
                <a:cs typeface="Cambria"/>
              </a:rPr>
              <a:t>t</a:t>
            </a:r>
            <a:r>
              <a:rPr sz="1588" b="1" spc="-93" dirty="0">
                <a:latin typeface="Cambria"/>
                <a:cs typeface="Cambria"/>
              </a:rPr>
              <a:t>h</a:t>
            </a:r>
            <a:r>
              <a:rPr sz="1588" b="1" spc="-62" dirty="0">
                <a:latin typeface="Cambria"/>
                <a:cs typeface="Cambria"/>
              </a:rPr>
              <a:t>e</a:t>
            </a:r>
            <a:r>
              <a:rPr sz="1588" b="1" spc="-35" dirty="0">
                <a:latin typeface="Cambria"/>
                <a:cs typeface="Cambria"/>
              </a:rPr>
              <a:t> </a:t>
            </a:r>
            <a:r>
              <a:rPr sz="1588" b="1" spc="-84" dirty="0">
                <a:latin typeface="Cambria"/>
                <a:cs typeface="Cambria"/>
              </a:rPr>
              <a:t>new</a:t>
            </a:r>
            <a:r>
              <a:rPr sz="1588" b="1" spc="-57" dirty="0">
                <a:latin typeface="Cambria"/>
                <a:cs typeface="Cambria"/>
              </a:rPr>
              <a:t>s</a:t>
            </a:r>
            <a:r>
              <a:rPr sz="1588" dirty="0">
                <a:latin typeface="Cambria"/>
                <a:cs typeface="Cambria"/>
              </a:rPr>
              <a:t>:</a:t>
            </a:r>
            <a:r>
              <a:rPr sz="1588" spc="-13" dirty="0">
                <a:latin typeface="Cambria"/>
                <a:cs typeface="Cambria"/>
              </a:rPr>
              <a:t> </a:t>
            </a:r>
            <a:r>
              <a:rPr sz="1588" spc="9" dirty="0">
                <a:latin typeface="Cambria"/>
                <a:cs typeface="Cambria"/>
              </a:rPr>
              <a:t>NY</a:t>
            </a:r>
            <a:r>
              <a:rPr sz="1588" spc="-172" dirty="0">
                <a:latin typeface="Cambria"/>
                <a:cs typeface="Cambria"/>
              </a:rPr>
              <a:t>T</a:t>
            </a:r>
            <a:r>
              <a:rPr sz="1588" dirty="0">
                <a:latin typeface="Cambria"/>
                <a:cs typeface="Cambria"/>
              </a:rPr>
              <a:t>,</a:t>
            </a:r>
            <a:r>
              <a:rPr sz="1588" spc="-13" dirty="0">
                <a:latin typeface="Cambria"/>
                <a:cs typeface="Cambria"/>
              </a:rPr>
              <a:t> </a:t>
            </a:r>
            <a:r>
              <a:rPr sz="1588" spc="-9" dirty="0">
                <a:latin typeface="Cambria"/>
                <a:cs typeface="Cambria"/>
              </a:rPr>
              <a:t>t</a:t>
            </a:r>
            <a:r>
              <a:rPr sz="1588" spc="4" dirty="0">
                <a:latin typeface="Cambria"/>
                <a:cs typeface="Cambria"/>
              </a:rPr>
              <a:t>op</a:t>
            </a:r>
            <a:r>
              <a:rPr sz="1588" dirty="0">
                <a:latin typeface="Cambria"/>
                <a:cs typeface="Cambria"/>
              </a:rPr>
              <a:t> </a:t>
            </a:r>
            <a:r>
              <a:rPr sz="1588" spc="4" dirty="0">
                <a:latin typeface="Cambria"/>
                <a:cs typeface="Cambria"/>
              </a:rPr>
              <a:t>cancer</a:t>
            </a:r>
            <a:r>
              <a:rPr sz="1588" dirty="0">
                <a:latin typeface="Cambria"/>
                <a:cs typeface="Cambria"/>
              </a:rPr>
              <a:t> </a:t>
            </a:r>
            <a:r>
              <a:rPr sz="1588" spc="-22" dirty="0">
                <a:latin typeface="Cambria"/>
                <a:cs typeface="Cambria"/>
              </a:rPr>
              <a:t>r</a:t>
            </a:r>
            <a:r>
              <a:rPr sz="1588" spc="4" dirty="0">
                <a:latin typeface="Cambria"/>
                <a:cs typeface="Cambria"/>
              </a:rPr>
              <a:t>esea</a:t>
            </a:r>
            <a:r>
              <a:rPr sz="1588" spc="-22" dirty="0">
                <a:latin typeface="Cambria"/>
                <a:cs typeface="Cambria"/>
              </a:rPr>
              <a:t>r</a:t>
            </a:r>
            <a:r>
              <a:rPr sz="1588" spc="4" dirty="0">
                <a:latin typeface="Cambria"/>
                <a:cs typeface="Cambria"/>
              </a:rPr>
              <a:t>cher</a:t>
            </a:r>
            <a:r>
              <a:rPr sz="1588" dirty="0">
                <a:latin typeface="Cambria"/>
                <a:cs typeface="Cambria"/>
              </a:rPr>
              <a:t> </a:t>
            </a:r>
            <a:r>
              <a:rPr sz="1588" spc="-18" dirty="0">
                <a:latin typeface="Cambria"/>
                <a:cs typeface="Cambria"/>
              </a:rPr>
              <a:t>f</a:t>
            </a:r>
            <a:r>
              <a:rPr sz="1588" spc="4" dirty="0">
                <a:latin typeface="Cambria"/>
                <a:cs typeface="Cambria"/>
              </a:rPr>
              <a:t>ailed</a:t>
            </a:r>
            <a:r>
              <a:rPr sz="1588" dirty="0">
                <a:latin typeface="Cambria"/>
                <a:cs typeface="Cambria"/>
              </a:rPr>
              <a:t> </a:t>
            </a:r>
            <a:r>
              <a:rPr sz="1588" spc="-9" dirty="0">
                <a:latin typeface="Cambria"/>
                <a:cs typeface="Cambria"/>
              </a:rPr>
              <a:t>t</a:t>
            </a:r>
            <a:r>
              <a:rPr sz="1588" spc="4" dirty="0">
                <a:latin typeface="Cambria"/>
                <a:cs typeface="Cambria"/>
              </a:rPr>
              <a:t>o</a:t>
            </a:r>
            <a:r>
              <a:rPr sz="1588" dirty="0">
                <a:latin typeface="Cambria"/>
                <a:cs typeface="Cambria"/>
              </a:rPr>
              <a:t> </a:t>
            </a:r>
            <a:r>
              <a:rPr sz="1588" spc="4" dirty="0">
                <a:latin typeface="Cambria"/>
                <a:cs typeface="Cambria"/>
              </a:rPr>
              <a:t>disclose</a:t>
            </a:r>
            <a:r>
              <a:rPr sz="1588" dirty="0">
                <a:latin typeface="Cambria"/>
                <a:cs typeface="Cambria"/>
              </a:rPr>
              <a:t> </a:t>
            </a:r>
            <a:r>
              <a:rPr sz="1588" spc="-22" dirty="0">
                <a:latin typeface="Cambria"/>
                <a:cs typeface="Cambria"/>
              </a:rPr>
              <a:t>r</a:t>
            </a:r>
            <a:r>
              <a:rPr sz="1588" spc="4" dirty="0">
                <a:latin typeface="Cambria"/>
                <a:cs typeface="Cambria"/>
              </a:rPr>
              <a:t>el</a:t>
            </a:r>
            <a:r>
              <a:rPr sz="1588" spc="-13" dirty="0">
                <a:latin typeface="Cambria"/>
                <a:cs typeface="Cambria"/>
              </a:rPr>
              <a:t>e</a:t>
            </a:r>
            <a:r>
              <a:rPr sz="1588" spc="-35" dirty="0">
                <a:latin typeface="Cambria"/>
                <a:cs typeface="Cambria"/>
              </a:rPr>
              <a:t>v</a:t>
            </a:r>
            <a:r>
              <a:rPr sz="1588" spc="4" dirty="0">
                <a:latin typeface="Cambria"/>
                <a:cs typeface="Cambria"/>
              </a:rPr>
              <a:t>ant</a:t>
            </a:r>
            <a:r>
              <a:rPr sz="1588" dirty="0">
                <a:latin typeface="Cambria"/>
                <a:cs typeface="Cambria"/>
              </a:rPr>
              <a:t> </a:t>
            </a:r>
            <a:r>
              <a:rPr sz="1588" spc="4" dirty="0">
                <a:latin typeface="Cambria"/>
                <a:cs typeface="Cambria"/>
              </a:rPr>
              <a:t>industry</a:t>
            </a:r>
            <a:r>
              <a:rPr sz="1588" dirty="0">
                <a:latin typeface="Cambria"/>
                <a:cs typeface="Cambria"/>
              </a:rPr>
              <a:t> </a:t>
            </a:r>
            <a:r>
              <a:rPr sz="1588" spc="-26" dirty="0">
                <a:latin typeface="Cambria"/>
                <a:cs typeface="Cambria"/>
              </a:rPr>
              <a:t>r</a:t>
            </a:r>
            <a:r>
              <a:rPr sz="1588" dirty="0">
                <a:latin typeface="Cambria"/>
                <a:cs typeface="Cambria"/>
              </a:rPr>
              <a:t>elationships in disclosu</a:t>
            </a:r>
            <a:r>
              <a:rPr sz="1588" spc="-26" dirty="0">
                <a:latin typeface="Cambria"/>
                <a:cs typeface="Cambria"/>
              </a:rPr>
              <a:t>r</a:t>
            </a:r>
            <a:r>
              <a:rPr sz="1588" dirty="0">
                <a:latin typeface="Cambria"/>
                <a:cs typeface="Cambria"/>
              </a:rPr>
              <a:t>e</a:t>
            </a:r>
            <a:r>
              <a:rPr sz="1588" spc="4" dirty="0">
                <a:latin typeface="Cambria"/>
                <a:cs typeface="Cambria"/>
              </a:rPr>
              <a:t> </a:t>
            </a:r>
            <a:r>
              <a:rPr sz="1588" spc="-22" dirty="0">
                <a:latin typeface="Cambria"/>
                <a:cs typeface="Cambria"/>
              </a:rPr>
              <a:t>f</a:t>
            </a:r>
            <a:r>
              <a:rPr sz="1588" dirty="0">
                <a:latin typeface="Cambria"/>
                <a:cs typeface="Cambria"/>
              </a:rPr>
              <a:t>orms</a:t>
            </a:r>
            <a:r>
              <a:rPr sz="1588" spc="-9" dirty="0">
                <a:latin typeface="Cambria"/>
                <a:cs typeface="Cambria"/>
              </a:rPr>
              <a:t> </a:t>
            </a:r>
            <a:r>
              <a:rPr sz="1588" spc="-4" dirty="0">
                <a:latin typeface="Cambria"/>
                <a:cs typeface="Cambria"/>
              </a:rPr>
              <a:t>s</a:t>
            </a:r>
            <a:r>
              <a:rPr sz="1588" dirty="0">
                <a:latin typeface="Cambria"/>
                <a:cs typeface="Cambria"/>
              </a:rPr>
              <a:t>ubmit</a:t>
            </a:r>
            <a:r>
              <a:rPr sz="1588" spc="-13" dirty="0">
                <a:latin typeface="Cambria"/>
                <a:cs typeface="Cambria"/>
              </a:rPr>
              <a:t>t</a:t>
            </a:r>
            <a:r>
              <a:rPr sz="1588" dirty="0">
                <a:latin typeface="Cambria"/>
                <a:cs typeface="Cambria"/>
              </a:rPr>
              <a:t>ed with manuscripts </a:t>
            </a:r>
            <a:r>
              <a:rPr sz="1588" spc="-13" dirty="0">
                <a:latin typeface="Cambria"/>
                <a:cs typeface="Cambria"/>
              </a:rPr>
              <a:t>t</a:t>
            </a:r>
            <a:r>
              <a:rPr sz="1588" dirty="0">
                <a:latin typeface="Cambria"/>
                <a:cs typeface="Cambria"/>
              </a:rPr>
              <a:t>o</a:t>
            </a:r>
            <a:r>
              <a:rPr sz="1588" spc="-4" dirty="0">
                <a:latin typeface="Cambria"/>
                <a:cs typeface="Cambria"/>
              </a:rPr>
              <a:t> </a:t>
            </a:r>
            <a:r>
              <a:rPr sz="1588" dirty="0">
                <a:latin typeface="Cambria"/>
                <a:cs typeface="Cambria"/>
              </a:rPr>
              <a:t>s</a:t>
            </a:r>
            <a:r>
              <a:rPr sz="1588" spc="-18" dirty="0">
                <a:latin typeface="Cambria"/>
                <a:cs typeface="Cambria"/>
              </a:rPr>
              <a:t>e</a:t>
            </a:r>
            <a:r>
              <a:rPr sz="1588" spc="-31" dirty="0">
                <a:latin typeface="Cambria"/>
                <a:cs typeface="Cambria"/>
              </a:rPr>
              <a:t>v</a:t>
            </a:r>
            <a:r>
              <a:rPr sz="1588" dirty="0">
                <a:latin typeface="Cambria"/>
                <a:cs typeface="Cambria"/>
              </a:rPr>
              <a:t>e</a:t>
            </a:r>
            <a:r>
              <a:rPr sz="1588" spc="-31" dirty="0">
                <a:latin typeface="Cambria"/>
                <a:cs typeface="Cambria"/>
              </a:rPr>
              <a:t>r</a:t>
            </a:r>
            <a:r>
              <a:rPr sz="1588" dirty="0">
                <a:latin typeface="Cambria"/>
                <a:cs typeface="Cambria"/>
              </a:rPr>
              <a:t>al journals, of</a:t>
            </a:r>
            <a:r>
              <a:rPr sz="1588" spc="-9" dirty="0">
                <a:latin typeface="Cambria"/>
                <a:cs typeface="Cambria"/>
              </a:rPr>
              <a:t> </a:t>
            </a:r>
            <a:r>
              <a:rPr sz="1588" dirty="0">
                <a:latin typeface="Cambria"/>
                <a:cs typeface="Cambria"/>
              </a:rPr>
              <a:t>180</a:t>
            </a:r>
            <a:r>
              <a:rPr sz="1588" spc="-13" dirty="0">
                <a:latin typeface="Cambria"/>
                <a:cs typeface="Cambria"/>
              </a:rPr>
              <a:t> </a:t>
            </a:r>
            <a:r>
              <a:rPr sz="1588" dirty="0">
                <a:latin typeface="Cambria"/>
                <a:cs typeface="Cambria"/>
              </a:rPr>
              <a:t>p</a:t>
            </a:r>
            <a:r>
              <a:rPr sz="1588" spc="-132" dirty="0">
                <a:latin typeface="Cambria"/>
                <a:cs typeface="Cambria"/>
              </a:rPr>
              <a:t>apersሻ;</a:t>
            </a:r>
            <a:r>
              <a:rPr sz="1588" spc="-9" dirty="0">
                <a:latin typeface="Cambria"/>
                <a:cs typeface="Cambria"/>
              </a:rPr>
              <a:t> </a:t>
            </a:r>
            <a:r>
              <a:rPr sz="1588" spc="-26" dirty="0">
                <a:latin typeface="Cambria"/>
                <a:cs typeface="Cambria"/>
              </a:rPr>
              <a:t>r</a:t>
            </a:r>
            <a:r>
              <a:rPr sz="1588" dirty="0">
                <a:latin typeface="Cambria"/>
                <a:cs typeface="Cambria"/>
              </a:rPr>
              <a:t>esigned f</a:t>
            </a:r>
            <a:r>
              <a:rPr sz="1588" spc="-26" dirty="0">
                <a:latin typeface="Cambria"/>
                <a:cs typeface="Cambria"/>
              </a:rPr>
              <a:t>r</a:t>
            </a:r>
            <a:r>
              <a:rPr sz="1588" dirty="0">
                <a:latin typeface="Cambria"/>
                <a:cs typeface="Cambria"/>
              </a:rPr>
              <a:t>om</a:t>
            </a:r>
            <a:r>
              <a:rPr sz="1588" spc="-13" dirty="0">
                <a:latin typeface="Cambria"/>
                <a:cs typeface="Cambria"/>
              </a:rPr>
              <a:t> </a:t>
            </a:r>
            <a:r>
              <a:rPr sz="1588" dirty="0">
                <a:latin typeface="Cambria"/>
                <a:cs typeface="Cambria"/>
              </a:rPr>
              <a:t>MSK</a:t>
            </a:r>
            <a:endParaRPr sz="1588">
              <a:latin typeface="Cambria"/>
              <a:cs typeface="Cambria"/>
            </a:endParaRPr>
          </a:p>
          <a:p>
            <a:pPr marL="11206" marR="778290">
              <a:lnSpc>
                <a:spcPct val="128899"/>
              </a:lnSpc>
              <a:spcBef>
                <a:spcPts val="4"/>
              </a:spcBef>
            </a:pPr>
            <a:r>
              <a:rPr sz="1588" spc="-4" dirty="0">
                <a:latin typeface="Cambria"/>
                <a:cs typeface="Cambria"/>
              </a:rPr>
              <a:t>Industr</a:t>
            </a:r>
            <a:r>
              <a:rPr sz="1588" dirty="0">
                <a:latin typeface="Cambria"/>
                <a:cs typeface="Cambria"/>
              </a:rPr>
              <a:t>y </a:t>
            </a:r>
            <a:r>
              <a:rPr sz="1588" spc="-4" dirty="0">
                <a:latin typeface="Cambria"/>
                <a:cs typeface="Cambria"/>
              </a:rPr>
              <a:t>in</a:t>
            </a:r>
            <a:r>
              <a:rPr sz="1588" spc="-13" dirty="0">
                <a:latin typeface="Cambria"/>
                <a:cs typeface="Cambria"/>
              </a:rPr>
              <a:t>t</a:t>
            </a:r>
            <a:r>
              <a:rPr sz="1588" spc="-4" dirty="0">
                <a:latin typeface="Cambria"/>
                <a:cs typeface="Cambria"/>
              </a:rPr>
              <a:t>e</a:t>
            </a:r>
            <a:r>
              <a:rPr sz="1588" spc="-31" dirty="0">
                <a:latin typeface="Cambria"/>
                <a:cs typeface="Cambria"/>
              </a:rPr>
              <a:t>r</a:t>
            </a:r>
            <a:r>
              <a:rPr sz="1588" spc="-4" dirty="0">
                <a:latin typeface="Cambria"/>
                <a:cs typeface="Cambria"/>
              </a:rPr>
              <a:t>action</a:t>
            </a:r>
            <a:r>
              <a:rPr sz="1588" dirty="0">
                <a:latin typeface="Cambria"/>
                <a:cs typeface="Cambria"/>
              </a:rPr>
              <a:t>s </a:t>
            </a:r>
            <a:r>
              <a:rPr sz="1588" spc="-4" dirty="0">
                <a:latin typeface="Cambria"/>
                <a:cs typeface="Cambria"/>
              </a:rPr>
              <a:t>polic</a:t>
            </a:r>
            <a:r>
              <a:rPr sz="1588" dirty="0">
                <a:latin typeface="Cambria"/>
                <a:cs typeface="Cambria"/>
              </a:rPr>
              <a:t>y </a:t>
            </a:r>
            <a:r>
              <a:rPr sz="1588" spc="-26" dirty="0">
                <a:latin typeface="Cambria"/>
                <a:cs typeface="Cambria"/>
              </a:rPr>
              <a:t>r</a:t>
            </a:r>
            <a:r>
              <a:rPr sz="1588" spc="-18" dirty="0">
                <a:latin typeface="Cambria"/>
                <a:cs typeface="Cambria"/>
              </a:rPr>
              <a:t>e</a:t>
            </a:r>
            <a:r>
              <a:rPr sz="1588" dirty="0">
                <a:latin typeface="Cambria"/>
                <a:cs typeface="Cambria"/>
              </a:rPr>
              <a:t>v</a:t>
            </a:r>
            <a:r>
              <a:rPr sz="1588" spc="-4" dirty="0">
                <a:latin typeface="Cambria"/>
                <a:cs typeface="Cambria"/>
              </a:rPr>
              <a:t>ise</a:t>
            </a:r>
            <a:r>
              <a:rPr sz="1588" dirty="0">
                <a:latin typeface="Cambria"/>
                <a:cs typeface="Cambria"/>
              </a:rPr>
              <a:t>d </a:t>
            </a:r>
            <a:r>
              <a:rPr sz="1588" spc="-596" dirty="0">
                <a:latin typeface="Cambria"/>
                <a:cs typeface="Cambria"/>
              </a:rPr>
              <a:t>ሺ</a:t>
            </a:r>
            <a:r>
              <a:rPr sz="1588" spc="-344" dirty="0">
                <a:latin typeface="Cambria"/>
                <a:cs typeface="Cambria"/>
              </a:rPr>
              <a:t>C</a:t>
            </a:r>
            <a:r>
              <a:rPr sz="1588" spc="-4" dirty="0">
                <a:latin typeface="Cambria"/>
                <a:cs typeface="Cambria"/>
              </a:rPr>
              <a:t>O</a:t>
            </a:r>
            <a:r>
              <a:rPr sz="1588" dirty="0">
                <a:latin typeface="Cambria"/>
                <a:cs typeface="Cambria"/>
              </a:rPr>
              <a:t>M </a:t>
            </a:r>
            <a:r>
              <a:rPr sz="1588" spc="-4" dirty="0">
                <a:latin typeface="Cambria"/>
                <a:cs typeface="Cambria"/>
              </a:rPr>
              <a:t>Counci</a:t>
            </a:r>
            <a:r>
              <a:rPr sz="1588" dirty="0">
                <a:latin typeface="Cambria"/>
                <a:cs typeface="Cambria"/>
              </a:rPr>
              <a:t>l </a:t>
            </a:r>
            <a:r>
              <a:rPr sz="1588" spc="-137" dirty="0">
                <a:latin typeface="Cambria"/>
                <a:cs typeface="Cambria"/>
              </a:rPr>
              <a:t>11/15</a:t>
            </a:r>
            <a:r>
              <a:rPr sz="1588" spc="-238" dirty="0">
                <a:latin typeface="Cambria"/>
                <a:cs typeface="Cambria"/>
              </a:rPr>
              <a:t>ሻ</a:t>
            </a:r>
            <a:r>
              <a:rPr sz="1588" spc="-13" dirty="0">
                <a:latin typeface="Cambria"/>
                <a:cs typeface="Cambria"/>
              </a:rPr>
              <a:t> </a:t>
            </a:r>
            <a:r>
              <a:rPr sz="1588" dirty="0">
                <a:latin typeface="Cambria"/>
                <a:cs typeface="Cambria"/>
              </a:rPr>
              <a:t>c</a:t>
            </a:r>
            <a:r>
              <a:rPr sz="1588" spc="-4" dirty="0">
                <a:latin typeface="Cambria"/>
                <a:cs typeface="Cambria"/>
              </a:rPr>
              <a:t>larif</a:t>
            </a:r>
            <a:r>
              <a:rPr sz="1588" dirty="0">
                <a:latin typeface="Cambria"/>
                <a:cs typeface="Cambria"/>
              </a:rPr>
              <a:t>y</a:t>
            </a:r>
            <a:r>
              <a:rPr sz="1588" spc="4" dirty="0">
                <a:latin typeface="Cambria"/>
                <a:cs typeface="Cambria"/>
              </a:rPr>
              <a:t> </a:t>
            </a:r>
            <a:r>
              <a:rPr sz="1588" spc="-26" dirty="0">
                <a:latin typeface="Cambria"/>
                <a:cs typeface="Cambria"/>
              </a:rPr>
              <a:t>r</a:t>
            </a:r>
            <a:r>
              <a:rPr sz="1588" dirty="0">
                <a:latin typeface="Cambria"/>
                <a:cs typeface="Cambria"/>
              </a:rPr>
              <a:t>elationships </a:t>
            </a:r>
            <a:r>
              <a:rPr sz="1588" spc="-22" dirty="0">
                <a:latin typeface="Cambria"/>
                <a:cs typeface="Cambria"/>
              </a:rPr>
              <a:t>R</a:t>
            </a:r>
            <a:r>
              <a:rPr sz="1588" spc="4" dirty="0">
                <a:latin typeface="Cambria"/>
                <a:cs typeface="Cambria"/>
              </a:rPr>
              <a:t>e</a:t>
            </a:r>
            <a:r>
              <a:rPr sz="1588" dirty="0">
                <a:latin typeface="Cambria"/>
                <a:cs typeface="Cambria"/>
              </a:rPr>
              <a:t>minders:</a:t>
            </a:r>
            <a:endParaRPr sz="1588">
              <a:latin typeface="Cambria"/>
              <a:cs typeface="Cambria"/>
            </a:endParaRPr>
          </a:p>
          <a:p>
            <a:pPr marL="344039" marR="105341">
              <a:lnSpc>
                <a:spcPts val="1730"/>
              </a:lnSpc>
              <a:spcBef>
                <a:spcPts val="388"/>
              </a:spcBef>
            </a:pPr>
            <a:r>
              <a:rPr sz="1588" dirty="0">
                <a:latin typeface="Cambria"/>
                <a:cs typeface="Cambria"/>
              </a:rPr>
              <a:t>Ensu</a:t>
            </a:r>
            <a:r>
              <a:rPr sz="1588" spc="-22" dirty="0">
                <a:latin typeface="Cambria"/>
                <a:cs typeface="Cambria"/>
              </a:rPr>
              <a:t>r</a:t>
            </a:r>
            <a:r>
              <a:rPr sz="1588" spc="4" dirty="0">
                <a:latin typeface="Cambria"/>
                <a:cs typeface="Cambria"/>
              </a:rPr>
              <a:t>e </a:t>
            </a:r>
            <a:r>
              <a:rPr sz="1588" dirty="0">
                <a:latin typeface="Cambria"/>
                <a:cs typeface="Cambria"/>
              </a:rPr>
              <a:t>full disclosu</a:t>
            </a:r>
            <a:r>
              <a:rPr sz="1588" spc="-22" dirty="0">
                <a:latin typeface="Cambria"/>
                <a:cs typeface="Cambria"/>
              </a:rPr>
              <a:t>r</a:t>
            </a:r>
            <a:r>
              <a:rPr sz="1588" spc="4" dirty="0">
                <a:latin typeface="Cambria"/>
                <a:cs typeface="Cambria"/>
              </a:rPr>
              <a:t>e </a:t>
            </a:r>
            <a:r>
              <a:rPr sz="1588" dirty="0">
                <a:latin typeface="Cambria"/>
                <a:cs typeface="Cambria"/>
              </a:rPr>
              <a:t>abou</a:t>
            </a:r>
            <a:r>
              <a:rPr sz="1588" spc="4" dirty="0">
                <a:latin typeface="Cambria"/>
                <a:cs typeface="Cambria"/>
              </a:rPr>
              <a:t>t</a:t>
            </a:r>
            <a:r>
              <a:rPr sz="1588" spc="-9" dirty="0">
                <a:latin typeface="Cambria"/>
                <a:cs typeface="Cambria"/>
              </a:rPr>
              <a:t> </a:t>
            </a:r>
            <a:r>
              <a:rPr sz="1588" dirty="0">
                <a:latin typeface="Cambria"/>
                <a:cs typeface="Cambria"/>
              </a:rPr>
              <a:t>in</a:t>
            </a:r>
            <a:r>
              <a:rPr sz="1588" spc="-9" dirty="0">
                <a:latin typeface="Cambria"/>
                <a:cs typeface="Cambria"/>
              </a:rPr>
              <a:t>t</a:t>
            </a:r>
            <a:r>
              <a:rPr sz="1588" dirty="0">
                <a:latin typeface="Cambria"/>
                <a:cs typeface="Cambria"/>
              </a:rPr>
              <a:t>e</a:t>
            </a:r>
            <a:r>
              <a:rPr sz="1588" spc="-22" dirty="0">
                <a:latin typeface="Cambria"/>
                <a:cs typeface="Cambria"/>
              </a:rPr>
              <a:t>r</a:t>
            </a:r>
            <a:r>
              <a:rPr sz="1588" dirty="0">
                <a:latin typeface="Cambria"/>
                <a:cs typeface="Cambria"/>
              </a:rPr>
              <a:t>est</a:t>
            </a:r>
            <a:r>
              <a:rPr sz="1588" spc="4" dirty="0">
                <a:latin typeface="Cambria"/>
                <a:cs typeface="Cambria"/>
              </a:rPr>
              <a:t>s</a:t>
            </a:r>
            <a:r>
              <a:rPr sz="1588" dirty="0">
                <a:latin typeface="Cambria"/>
                <a:cs typeface="Cambria"/>
              </a:rPr>
              <a:t> an</a:t>
            </a:r>
            <a:r>
              <a:rPr sz="1588" spc="9" dirty="0">
                <a:latin typeface="Cambria"/>
                <a:cs typeface="Cambria"/>
              </a:rPr>
              <a:t>d</a:t>
            </a:r>
            <a:r>
              <a:rPr sz="1588" dirty="0">
                <a:latin typeface="Cambria"/>
                <a:cs typeface="Cambria"/>
              </a:rPr>
              <a:t> </a:t>
            </a:r>
            <a:r>
              <a:rPr sz="1588" spc="-22" dirty="0">
                <a:latin typeface="Cambria"/>
                <a:cs typeface="Cambria"/>
              </a:rPr>
              <a:t>r</a:t>
            </a:r>
            <a:r>
              <a:rPr sz="1588" dirty="0">
                <a:latin typeface="Cambria"/>
                <a:cs typeface="Cambria"/>
              </a:rPr>
              <a:t>elationship</a:t>
            </a:r>
            <a:r>
              <a:rPr sz="1588" spc="4" dirty="0">
                <a:latin typeface="Cambria"/>
                <a:cs typeface="Cambria"/>
              </a:rPr>
              <a:t>s</a:t>
            </a:r>
            <a:r>
              <a:rPr sz="1588" dirty="0">
                <a:latin typeface="Cambria"/>
                <a:cs typeface="Cambria"/>
              </a:rPr>
              <a:t> </a:t>
            </a:r>
            <a:r>
              <a:rPr sz="1588" spc="-9" dirty="0">
                <a:latin typeface="Cambria"/>
                <a:cs typeface="Cambria"/>
              </a:rPr>
              <a:t>t</a:t>
            </a:r>
            <a:r>
              <a:rPr sz="1588" spc="4" dirty="0">
                <a:latin typeface="Cambria"/>
                <a:cs typeface="Cambria"/>
              </a:rPr>
              <a:t>o</a:t>
            </a:r>
            <a:r>
              <a:rPr sz="1588" dirty="0">
                <a:latin typeface="Cambria"/>
                <a:cs typeface="Cambria"/>
              </a:rPr>
              <a:t> </a:t>
            </a:r>
            <a:r>
              <a:rPr sz="1588" spc="4" dirty="0">
                <a:latin typeface="Cambria"/>
                <a:cs typeface="Cambria"/>
              </a:rPr>
              <a:t>U</a:t>
            </a:r>
            <a:r>
              <a:rPr sz="1588" spc="9" dirty="0">
                <a:latin typeface="Cambria"/>
                <a:cs typeface="Cambria"/>
              </a:rPr>
              <a:t>C</a:t>
            </a:r>
            <a:r>
              <a:rPr sz="1588" spc="4" dirty="0">
                <a:latin typeface="Cambria"/>
                <a:cs typeface="Cambria"/>
              </a:rPr>
              <a:t> and</a:t>
            </a:r>
            <a:r>
              <a:rPr sz="1588" dirty="0">
                <a:latin typeface="Cambria"/>
                <a:cs typeface="Cambria"/>
              </a:rPr>
              <a:t> </a:t>
            </a:r>
            <a:r>
              <a:rPr sz="1588" spc="4" dirty="0">
                <a:latin typeface="Cambria"/>
                <a:cs typeface="Cambria"/>
              </a:rPr>
              <a:t>in</a:t>
            </a:r>
            <a:r>
              <a:rPr sz="1588" dirty="0">
                <a:latin typeface="Cambria"/>
                <a:cs typeface="Cambria"/>
              </a:rPr>
              <a:t> </a:t>
            </a:r>
            <a:r>
              <a:rPr sz="1588" spc="4" dirty="0">
                <a:latin typeface="Cambria"/>
                <a:cs typeface="Cambria"/>
              </a:rPr>
              <a:t>other</a:t>
            </a:r>
            <a:r>
              <a:rPr sz="1588" dirty="0">
                <a:latin typeface="Cambria"/>
                <a:cs typeface="Cambria"/>
              </a:rPr>
              <a:t> </a:t>
            </a:r>
            <a:r>
              <a:rPr sz="1588" spc="4" dirty="0">
                <a:latin typeface="Cambria"/>
                <a:cs typeface="Cambria"/>
              </a:rPr>
              <a:t>writing, as </a:t>
            </a:r>
            <a:r>
              <a:rPr sz="1588" spc="-13" dirty="0">
                <a:latin typeface="Cambria"/>
                <a:cs typeface="Cambria"/>
              </a:rPr>
              <a:t>w</a:t>
            </a:r>
            <a:r>
              <a:rPr sz="1588" spc="4" dirty="0">
                <a:latin typeface="Cambria"/>
                <a:cs typeface="Cambria"/>
              </a:rPr>
              <a:t>ell as g</a:t>
            </a:r>
            <a:r>
              <a:rPr sz="1588" spc="-26" dirty="0">
                <a:latin typeface="Cambria"/>
                <a:cs typeface="Cambria"/>
              </a:rPr>
              <a:t>r</a:t>
            </a:r>
            <a:r>
              <a:rPr sz="1588" spc="4" dirty="0">
                <a:latin typeface="Cambria"/>
                <a:cs typeface="Cambria"/>
              </a:rPr>
              <a:t>ant applications,</a:t>
            </a:r>
            <a:r>
              <a:rPr sz="1588" spc="-9" dirty="0">
                <a:latin typeface="Cambria"/>
                <a:cs typeface="Cambria"/>
              </a:rPr>
              <a:t> w</a:t>
            </a:r>
            <a:r>
              <a:rPr sz="1588" spc="4" dirty="0">
                <a:latin typeface="Cambria"/>
                <a:cs typeface="Cambria"/>
              </a:rPr>
              <a:t>he</a:t>
            </a:r>
            <a:r>
              <a:rPr sz="1588" spc="-22" dirty="0">
                <a:latin typeface="Cambria"/>
                <a:cs typeface="Cambria"/>
              </a:rPr>
              <a:t>r</a:t>
            </a:r>
            <a:r>
              <a:rPr sz="1588" spc="4" dirty="0">
                <a:latin typeface="Cambria"/>
                <a:cs typeface="Cambria"/>
              </a:rPr>
              <a:t>e app</a:t>
            </a:r>
            <a:r>
              <a:rPr sz="1588" spc="-22" dirty="0">
                <a:latin typeface="Cambria"/>
                <a:cs typeface="Cambria"/>
              </a:rPr>
              <a:t>r</a:t>
            </a:r>
            <a:r>
              <a:rPr sz="1588" spc="4" dirty="0">
                <a:latin typeface="Cambria"/>
                <a:cs typeface="Cambria"/>
              </a:rPr>
              <a:t>opria</a:t>
            </a:r>
            <a:r>
              <a:rPr sz="1588" spc="-9" dirty="0">
                <a:latin typeface="Cambria"/>
                <a:cs typeface="Cambria"/>
              </a:rPr>
              <a:t>t</a:t>
            </a:r>
            <a:r>
              <a:rPr sz="1588" spc="4" dirty="0">
                <a:latin typeface="Cambria"/>
                <a:cs typeface="Cambria"/>
              </a:rPr>
              <a:t>e</a:t>
            </a:r>
            <a:endParaRPr sz="1588">
              <a:latin typeface="Cambria"/>
              <a:cs typeface="Cambria"/>
            </a:endParaRPr>
          </a:p>
          <a:p>
            <a:pPr marL="344039" marR="649976">
              <a:lnSpc>
                <a:spcPts val="2100"/>
              </a:lnSpc>
              <a:spcBef>
                <a:spcPts val="66"/>
              </a:spcBef>
            </a:pPr>
            <a:r>
              <a:rPr sz="1588" spc="-22" dirty="0">
                <a:latin typeface="Cambria"/>
                <a:cs typeface="Cambria"/>
              </a:rPr>
              <a:t>R</a:t>
            </a:r>
            <a:r>
              <a:rPr sz="1588" spc="-13" dirty="0">
                <a:latin typeface="Cambria"/>
                <a:cs typeface="Cambria"/>
              </a:rPr>
              <a:t>e</a:t>
            </a:r>
            <a:r>
              <a:rPr sz="1588" dirty="0">
                <a:latin typeface="Cambria"/>
                <a:cs typeface="Cambria"/>
              </a:rPr>
              <a:t>vie</a:t>
            </a:r>
            <a:r>
              <a:rPr sz="1588" spc="9" dirty="0">
                <a:latin typeface="Cambria"/>
                <a:cs typeface="Cambria"/>
              </a:rPr>
              <a:t>w</a:t>
            </a:r>
            <a:r>
              <a:rPr sz="1588" spc="-9" dirty="0">
                <a:latin typeface="Cambria"/>
                <a:cs typeface="Cambria"/>
              </a:rPr>
              <a:t> </a:t>
            </a:r>
            <a:r>
              <a:rPr sz="1588" dirty="0">
                <a:latin typeface="Cambria"/>
                <a:cs typeface="Cambria"/>
              </a:rPr>
              <a:t>in</a:t>
            </a:r>
            <a:r>
              <a:rPr sz="1588" spc="-18" dirty="0">
                <a:latin typeface="Cambria"/>
                <a:cs typeface="Cambria"/>
              </a:rPr>
              <a:t>f</a:t>
            </a:r>
            <a:r>
              <a:rPr sz="1588" dirty="0">
                <a:latin typeface="Cambria"/>
                <a:cs typeface="Cambria"/>
              </a:rPr>
              <a:t>ormatio</a:t>
            </a:r>
            <a:r>
              <a:rPr sz="1588" spc="9" dirty="0">
                <a:latin typeface="Cambria"/>
                <a:cs typeface="Cambria"/>
              </a:rPr>
              <a:t>n</a:t>
            </a:r>
            <a:r>
              <a:rPr sz="1588" spc="-13" dirty="0">
                <a:latin typeface="Cambria"/>
                <a:cs typeface="Cambria"/>
              </a:rPr>
              <a:t> </a:t>
            </a:r>
            <a:r>
              <a:rPr sz="1588" spc="9" dirty="0">
                <a:latin typeface="Cambria"/>
                <a:cs typeface="Cambria"/>
              </a:rPr>
              <a:t>p</a:t>
            </a:r>
            <a:r>
              <a:rPr sz="1588" dirty="0">
                <a:latin typeface="Cambria"/>
                <a:cs typeface="Cambria"/>
              </a:rPr>
              <a:t>os</a:t>
            </a:r>
            <a:r>
              <a:rPr sz="1588" spc="-9" dirty="0">
                <a:latin typeface="Cambria"/>
                <a:cs typeface="Cambria"/>
              </a:rPr>
              <a:t>t</a:t>
            </a:r>
            <a:r>
              <a:rPr sz="1588" spc="4" dirty="0">
                <a:latin typeface="Cambria"/>
                <a:cs typeface="Cambria"/>
              </a:rPr>
              <a:t>ed</a:t>
            </a:r>
            <a:r>
              <a:rPr sz="1588" dirty="0">
                <a:latin typeface="Cambria"/>
                <a:cs typeface="Cambria"/>
              </a:rPr>
              <a:t> abou</a:t>
            </a:r>
            <a:r>
              <a:rPr sz="1588" spc="4" dirty="0">
                <a:latin typeface="Cambria"/>
                <a:cs typeface="Cambria"/>
              </a:rPr>
              <a:t>t</a:t>
            </a:r>
            <a:r>
              <a:rPr sz="1588" spc="-13" dirty="0">
                <a:latin typeface="Cambria"/>
                <a:cs typeface="Cambria"/>
              </a:rPr>
              <a:t> </a:t>
            </a:r>
            <a:r>
              <a:rPr sz="1588" spc="-26" dirty="0">
                <a:latin typeface="Cambria"/>
                <a:cs typeface="Cambria"/>
              </a:rPr>
              <a:t>y</a:t>
            </a:r>
            <a:r>
              <a:rPr sz="1588" spc="4" dirty="0">
                <a:latin typeface="Cambria"/>
                <a:cs typeface="Cambria"/>
              </a:rPr>
              <a:t>ou</a:t>
            </a:r>
            <a:r>
              <a:rPr sz="1588" dirty="0">
                <a:latin typeface="Cambria"/>
                <a:cs typeface="Cambria"/>
              </a:rPr>
              <a:t> o</a:t>
            </a:r>
            <a:r>
              <a:rPr sz="1588" spc="9" dirty="0">
                <a:latin typeface="Cambria"/>
                <a:cs typeface="Cambria"/>
              </a:rPr>
              <a:t>n</a:t>
            </a:r>
            <a:r>
              <a:rPr sz="1588" spc="-9" dirty="0">
                <a:latin typeface="Cambria"/>
                <a:cs typeface="Cambria"/>
              </a:rPr>
              <a:t> </a:t>
            </a:r>
            <a:r>
              <a:rPr sz="1588" spc="4" dirty="0">
                <a:latin typeface="Cambria"/>
                <a:cs typeface="Cambria"/>
              </a:rPr>
              <a:t>the</a:t>
            </a:r>
            <a:r>
              <a:rPr sz="1588" dirty="0">
                <a:latin typeface="Cambria"/>
                <a:cs typeface="Cambria"/>
              </a:rPr>
              <a:t> </a:t>
            </a:r>
            <a:r>
              <a:rPr sz="1588" spc="4" dirty="0">
                <a:latin typeface="Cambria"/>
                <a:cs typeface="Cambria"/>
              </a:rPr>
              <a:t>CMS</a:t>
            </a:r>
            <a:r>
              <a:rPr sz="1588" dirty="0">
                <a:latin typeface="Cambria"/>
                <a:cs typeface="Cambria"/>
              </a:rPr>
              <a:t> </a:t>
            </a:r>
            <a:r>
              <a:rPr sz="1588" spc="4" dirty="0">
                <a:latin typeface="Cambria"/>
                <a:cs typeface="Cambria"/>
              </a:rPr>
              <a:t>Ope</a:t>
            </a:r>
            <a:r>
              <a:rPr sz="1588" spc="9" dirty="0">
                <a:latin typeface="Cambria"/>
                <a:cs typeface="Cambria"/>
              </a:rPr>
              <a:t>n</a:t>
            </a:r>
            <a:r>
              <a:rPr sz="1588" dirty="0">
                <a:latin typeface="Cambria"/>
                <a:cs typeface="Cambria"/>
              </a:rPr>
              <a:t> </a:t>
            </a:r>
            <a:r>
              <a:rPr sz="1588" spc="-31" dirty="0">
                <a:latin typeface="Cambria"/>
                <a:cs typeface="Cambria"/>
              </a:rPr>
              <a:t>Pa</a:t>
            </a:r>
            <a:r>
              <a:rPr sz="1588" dirty="0">
                <a:latin typeface="Cambria"/>
                <a:cs typeface="Cambria"/>
              </a:rPr>
              <a:t>yment</a:t>
            </a:r>
            <a:r>
              <a:rPr sz="1588" spc="4" dirty="0">
                <a:latin typeface="Cambria"/>
                <a:cs typeface="Cambria"/>
              </a:rPr>
              <a:t>s</a:t>
            </a:r>
            <a:r>
              <a:rPr sz="1588" dirty="0">
                <a:latin typeface="Cambria"/>
                <a:cs typeface="Cambria"/>
              </a:rPr>
              <a:t> </a:t>
            </a:r>
            <a:r>
              <a:rPr sz="1588" spc="-13" dirty="0">
                <a:latin typeface="Cambria"/>
                <a:cs typeface="Cambria"/>
              </a:rPr>
              <a:t>w</a:t>
            </a:r>
            <a:r>
              <a:rPr sz="1588" spc="4" dirty="0">
                <a:latin typeface="Cambria"/>
                <a:cs typeface="Cambria"/>
              </a:rPr>
              <a:t>e</a:t>
            </a:r>
            <a:r>
              <a:rPr sz="1588" dirty="0">
                <a:latin typeface="Cambria"/>
                <a:cs typeface="Cambria"/>
              </a:rPr>
              <a:t>bsi</a:t>
            </a:r>
            <a:r>
              <a:rPr sz="1588" spc="-9" dirty="0">
                <a:latin typeface="Cambria"/>
                <a:cs typeface="Cambria"/>
              </a:rPr>
              <a:t>t</a:t>
            </a:r>
            <a:r>
              <a:rPr sz="1588" spc="4" dirty="0">
                <a:latin typeface="Cambria"/>
                <a:cs typeface="Cambria"/>
              </a:rPr>
              <a:t>e Upda</a:t>
            </a:r>
            <a:r>
              <a:rPr sz="1588" spc="-9" dirty="0">
                <a:latin typeface="Cambria"/>
                <a:cs typeface="Cambria"/>
              </a:rPr>
              <a:t>t</a:t>
            </a:r>
            <a:r>
              <a:rPr sz="1588" spc="4" dirty="0">
                <a:latin typeface="Cambria"/>
                <a:cs typeface="Cambria"/>
              </a:rPr>
              <a:t>e</a:t>
            </a:r>
            <a:r>
              <a:rPr sz="1588" dirty="0">
                <a:latin typeface="Cambria"/>
                <a:cs typeface="Cambria"/>
              </a:rPr>
              <a:t> </a:t>
            </a:r>
            <a:r>
              <a:rPr sz="1588" spc="-40" dirty="0">
                <a:latin typeface="Cambria"/>
                <a:cs typeface="Cambria"/>
              </a:rPr>
              <a:t>O</a:t>
            </a:r>
            <a:r>
              <a:rPr sz="1588" spc="9" dirty="0">
                <a:latin typeface="Cambria"/>
                <a:cs typeface="Cambria"/>
              </a:rPr>
              <a:t>AR</a:t>
            </a:r>
            <a:r>
              <a:rPr sz="1588" dirty="0">
                <a:latin typeface="Cambria"/>
                <a:cs typeface="Cambria"/>
              </a:rPr>
              <a:t> </a:t>
            </a:r>
            <a:r>
              <a:rPr sz="1588" spc="4" dirty="0">
                <a:latin typeface="Cambria"/>
                <a:cs typeface="Cambria"/>
              </a:rPr>
              <a:t>within</a:t>
            </a:r>
            <a:r>
              <a:rPr sz="1588" dirty="0">
                <a:latin typeface="Cambria"/>
                <a:cs typeface="Cambria"/>
              </a:rPr>
              <a:t> </a:t>
            </a:r>
            <a:r>
              <a:rPr sz="1588" spc="9" dirty="0">
                <a:latin typeface="Cambria"/>
                <a:cs typeface="Cambria"/>
              </a:rPr>
              <a:t>30</a:t>
            </a:r>
            <a:r>
              <a:rPr sz="1588" spc="-13" dirty="0">
                <a:latin typeface="Cambria"/>
                <a:cs typeface="Cambria"/>
              </a:rPr>
              <a:t> </a:t>
            </a:r>
            <a:r>
              <a:rPr sz="1588" spc="9" dirty="0">
                <a:latin typeface="Cambria"/>
                <a:cs typeface="Cambria"/>
              </a:rPr>
              <a:t>d</a:t>
            </a:r>
            <a:r>
              <a:rPr sz="1588" spc="-31" dirty="0">
                <a:latin typeface="Cambria"/>
                <a:cs typeface="Cambria"/>
              </a:rPr>
              <a:t>a</a:t>
            </a:r>
            <a:r>
              <a:rPr sz="1588" spc="-13" dirty="0">
                <a:latin typeface="Cambria"/>
                <a:cs typeface="Cambria"/>
              </a:rPr>
              <a:t>y</a:t>
            </a:r>
            <a:r>
              <a:rPr sz="1588" spc="4" dirty="0">
                <a:latin typeface="Cambria"/>
                <a:cs typeface="Cambria"/>
              </a:rPr>
              <a:t>s</a:t>
            </a:r>
            <a:r>
              <a:rPr sz="1588" dirty="0">
                <a:latin typeface="Cambria"/>
                <a:cs typeface="Cambria"/>
              </a:rPr>
              <a:t> </a:t>
            </a:r>
            <a:r>
              <a:rPr sz="1588" spc="4" dirty="0">
                <a:latin typeface="Cambria"/>
                <a:cs typeface="Cambria"/>
              </a:rPr>
              <a:t>of</a:t>
            </a:r>
            <a:r>
              <a:rPr sz="1588" spc="-9" dirty="0">
                <a:latin typeface="Cambria"/>
                <a:cs typeface="Cambria"/>
              </a:rPr>
              <a:t> </a:t>
            </a:r>
            <a:r>
              <a:rPr sz="1588" spc="4" dirty="0">
                <a:latin typeface="Cambria"/>
                <a:cs typeface="Cambria"/>
              </a:rPr>
              <a:t>acquisition</a:t>
            </a:r>
            <a:r>
              <a:rPr sz="1588" spc="-9" dirty="0">
                <a:latin typeface="Cambria"/>
                <a:cs typeface="Cambria"/>
              </a:rPr>
              <a:t> </a:t>
            </a:r>
            <a:r>
              <a:rPr sz="1588" spc="4" dirty="0">
                <a:latin typeface="Cambria"/>
                <a:cs typeface="Cambria"/>
              </a:rPr>
              <a:t>or</a:t>
            </a:r>
            <a:r>
              <a:rPr sz="1588" dirty="0">
                <a:latin typeface="Cambria"/>
                <a:cs typeface="Cambria"/>
              </a:rPr>
              <a:t> </a:t>
            </a:r>
            <a:r>
              <a:rPr sz="1588" spc="4" dirty="0">
                <a:latin typeface="Cambria"/>
                <a:cs typeface="Cambria"/>
              </a:rPr>
              <a:t>disc</a:t>
            </a:r>
            <a:r>
              <a:rPr sz="1588" spc="-18" dirty="0">
                <a:latin typeface="Cambria"/>
                <a:cs typeface="Cambria"/>
              </a:rPr>
              <a:t>o</a:t>
            </a:r>
            <a:r>
              <a:rPr sz="1588" spc="-26" dirty="0">
                <a:latin typeface="Cambria"/>
                <a:cs typeface="Cambria"/>
              </a:rPr>
              <a:t>v</a:t>
            </a:r>
            <a:r>
              <a:rPr sz="1588" spc="4" dirty="0">
                <a:latin typeface="Cambria"/>
                <a:cs typeface="Cambria"/>
              </a:rPr>
              <a:t>ery</a:t>
            </a:r>
            <a:r>
              <a:rPr sz="1588" dirty="0">
                <a:latin typeface="Cambria"/>
                <a:cs typeface="Cambria"/>
              </a:rPr>
              <a:t> </a:t>
            </a:r>
            <a:r>
              <a:rPr sz="1588" spc="4" dirty="0">
                <a:latin typeface="Cambria"/>
                <a:cs typeface="Cambria"/>
              </a:rPr>
              <a:t>of</a:t>
            </a:r>
            <a:r>
              <a:rPr sz="1588" spc="-9" dirty="0">
                <a:latin typeface="Cambria"/>
                <a:cs typeface="Cambria"/>
              </a:rPr>
              <a:t> </a:t>
            </a:r>
            <a:r>
              <a:rPr sz="1588" spc="4" dirty="0">
                <a:latin typeface="Cambria"/>
                <a:cs typeface="Cambria"/>
              </a:rPr>
              <a:t>a</a:t>
            </a:r>
            <a:r>
              <a:rPr sz="1588" dirty="0">
                <a:latin typeface="Cambria"/>
                <a:cs typeface="Cambria"/>
              </a:rPr>
              <a:t> </a:t>
            </a:r>
            <a:r>
              <a:rPr sz="1588" spc="9" dirty="0">
                <a:latin typeface="Cambria"/>
                <a:cs typeface="Cambria"/>
              </a:rPr>
              <a:t>new</a:t>
            </a:r>
            <a:r>
              <a:rPr sz="1588" spc="-13" dirty="0">
                <a:latin typeface="Cambria"/>
                <a:cs typeface="Cambria"/>
              </a:rPr>
              <a:t> </a:t>
            </a:r>
            <a:r>
              <a:rPr sz="1588" spc="-22" dirty="0">
                <a:latin typeface="Cambria"/>
                <a:cs typeface="Cambria"/>
              </a:rPr>
              <a:t>r</a:t>
            </a:r>
            <a:r>
              <a:rPr sz="1588" spc="4" dirty="0">
                <a:latin typeface="Cambria"/>
                <a:cs typeface="Cambria"/>
              </a:rPr>
              <a:t>e</a:t>
            </a:r>
            <a:r>
              <a:rPr sz="1588" dirty="0">
                <a:latin typeface="Cambria"/>
                <a:cs typeface="Cambria"/>
              </a:rPr>
              <a:t>lationship</a:t>
            </a:r>
            <a:endParaRPr sz="1588">
              <a:latin typeface="Cambria"/>
              <a:cs typeface="Cambria"/>
            </a:endParaRPr>
          </a:p>
          <a:p>
            <a:pPr marL="11206">
              <a:lnSpc>
                <a:spcPts val="1818"/>
              </a:lnSpc>
              <a:spcBef>
                <a:spcPts val="446"/>
              </a:spcBef>
            </a:pPr>
            <a:r>
              <a:rPr sz="1588" spc="-84" dirty="0">
                <a:latin typeface="Cambria"/>
                <a:cs typeface="Cambria"/>
              </a:rPr>
              <a:t>W</a:t>
            </a:r>
            <a:r>
              <a:rPr sz="1588" spc="4" dirty="0">
                <a:latin typeface="Cambria"/>
                <a:cs typeface="Cambria"/>
              </a:rPr>
              <a:t>e a</a:t>
            </a:r>
            <a:r>
              <a:rPr sz="1588" spc="-22" dirty="0">
                <a:latin typeface="Cambria"/>
                <a:cs typeface="Cambria"/>
              </a:rPr>
              <a:t>r</a:t>
            </a:r>
            <a:r>
              <a:rPr sz="1588" spc="4" dirty="0">
                <a:latin typeface="Cambria"/>
                <a:cs typeface="Cambria"/>
              </a:rPr>
              <a:t>e</a:t>
            </a:r>
            <a:r>
              <a:rPr sz="1588" dirty="0">
                <a:latin typeface="Cambria"/>
                <a:cs typeface="Cambria"/>
              </a:rPr>
              <a:t> </a:t>
            </a:r>
            <a:r>
              <a:rPr sz="1588" b="1" spc="-57" dirty="0">
                <a:latin typeface="Cambria"/>
                <a:cs typeface="Cambria"/>
              </a:rPr>
              <a:t>c</a:t>
            </a:r>
            <a:r>
              <a:rPr sz="1588" b="1" spc="-71" dirty="0">
                <a:latin typeface="Cambria"/>
                <a:cs typeface="Cambria"/>
              </a:rPr>
              <a:t>o</a:t>
            </a:r>
            <a:r>
              <a:rPr sz="1588" b="1" spc="-128" dirty="0">
                <a:latin typeface="Cambria"/>
                <a:cs typeface="Cambria"/>
              </a:rPr>
              <a:t>mm</a:t>
            </a:r>
            <a:r>
              <a:rPr sz="1588" b="1" spc="-53" dirty="0">
                <a:latin typeface="Cambria"/>
                <a:cs typeface="Cambria"/>
              </a:rPr>
              <a:t>it</a:t>
            </a:r>
            <a:r>
              <a:rPr sz="1588" b="1" spc="-75" dirty="0">
                <a:latin typeface="Cambria"/>
                <a:cs typeface="Cambria"/>
              </a:rPr>
              <a:t>t</a:t>
            </a:r>
            <a:r>
              <a:rPr sz="1588" b="1" spc="-88" dirty="0">
                <a:latin typeface="Cambria"/>
                <a:cs typeface="Cambria"/>
              </a:rPr>
              <a:t>e</a:t>
            </a:r>
            <a:r>
              <a:rPr sz="1588" b="1" spc="-71" dirty="0">
                <a:latin typeface="Cambria"/>
                <a:cs typeface="Cambria"/>
              </a:rPr>
              <a:t>d</a:t>
            </a:r>
            <a:r>
              <a:rPr sz="1588" b="1" spc="-35" dirty="0">
                <a:latin typeface="Cambria"/>
                <a:cs typeface="Cambria"/>
              </a:rPr>
              <a:t> </a:t>
            </a:r>
            <a:r>
              <a:rPr sz="1588" b="1" spc="-71" dirty="0">
                <a:latin typeface="Cambria"/>
                <a:cs typeface="Cambria"/>
              </a:rPr>
              <a:t>t</a:t>
            </a:r>
            <a:r>
              <a:rPr sz="1588" b="1" spc="-66" dirty="0">
                <a:latin typeface="Cambria"/>
                <a:cs typeface="Cambria"/>
              </a:rPr>
              <a:t>o</a:t>
            </a:r>
            <a:r>
              <a:rPr sz="1588" b="1" spc="-35" dirty="0">
                <a:latin typeface="Cambria"/>
                <a:cs typeface="Cambria"/>
              </a:rPr>
              <a:t> </a:t>
            </a:r>
            <a:r>
              <a:rPr sz="1588" b="1" spc="-93" dirty="0">
                <a:latin typeface="Cambria"/>
                <a:cs typeface="Cambria"/>
              </a:rPr>
              <a:t>r</a:t>
            </a:r>
            <a:r>
              <a:rPr sz="1588" b="1" spc="-97" dirty="0">
                <a:latin typeface="Cambria"/>
                <a:cs typeface="Cambria"/>
              </a:rPr>
              <a:t>e</a:t>
            </a:r>
            <a:r>
              <a:rPr sz="1588" b="1" spc="-57" dirty="0">
                <a:latin typeface="Cambria"/>
                <a:cs typeface="Cambria"/>
              </a:rPr>
              <a:t>s</a:t>
            </a:r>
            <a:r>
              <a:rPr sz="1588" b="1" spc="-93" dirty="0">
                <a:latin typeface="Cambria"/>
                <a:cs typeface="Cambria"/>
              </a:rPr>
              <a:t>e</a:t>
            </a:r>
            <a:r>
              <a:rPr sz="1588" b="1" spc="-106" dirty="0">
                <a:latin typeface="Cambria"/>
                <a:cs typeface="Cambria"/>
              </a:rPr>
              <a:t>ar</a:t>
            </a:r>
            <a:r>
              <a:rPr sz="1588" b="1" spc="-66" dirty="0">
                <a:latin typeface="Cambria"/>
                <a:cs typeface="Cambria"/>
              </a:rPr>
              <a:t>c</a:t>
            </a:r>
            <a:r>
              <a:rPr sz="1588" b="1" spc="-71" dirty="0">
                <a:latin typeface="Cambria"/>
                <a:cs typeface="Cambria"/>
              </a:rPr>
              <a:t>h</a:t>
            </a:r>
            <a:r>
              <a:rPr sz="1588" b="1" spc="-44" dirty="0">
                <a:latin typeface="Cambria"/>
                <a:cs typeface="Cambria"/>
              </a:rPr>
              <a:t> </a:t>
            </a:r>
            <a:r>
              <a:rPr sz="1588" b="1" spc="-62" dirty="0">
                <a:latin typeface="Cambria"/>
                <a:cs typeface="Cambria"/>
              </a:rPr>
              <a:t>i</a:t>
            </a:r>
            <a:r>
              <a:rPr sz="1588" b="1" spc="-88" dirty="0">
                <a:latin typeface="Cambria"/>
                <a:cs typeface="Cambria"/>
              </a:rPr>
              <a:t>n</a:t>
            </a:r>
            <a:r>
              <a:rPr sz="1588" b="1" spc="-71" dirty="0">
                <a:latin typeface="Cambria"/>
                <a:cs typeface="Cambria"/>
              </a:rPr>
              <a:t>t</a:t>
            </a:r>
            <a:r>
              <a:rPr sz="1588" b="1" spc="-93" dirty="0">
                <a:latin typeface="Cambria"/>
                <a:cs typeface="Cambria"/>
              </a:rPr>
              <a:t>egr</a:t>
            </a:r>
            <a:r>
              <a:rPr sz="1588" b="1" spc="-57" dirty="0">
                <a:latin typeface="Cambria"/>
                <a:cs typeface="Cambria"/>
              </a:rPr>
              <a:t>it</a:t>
            </a:r>
            <a:r>
              <a:rPr sz="1588" b="1" spc="-44" dirty="0">
                <a:latin typeface="Cambria"/>
                <a:cs typeface="Cambria"/>
              </a:rPr>
              <a:t>y</a:t>
            </a:r>
            <a:r>
              <a:rPr sz="1588" b="1" spc="-35" dirty="0">
                <a:latin typeface="Cambria"/>
                <a:cs typeface="Cambria"/>
              </a:rPr>
              <a:t> </a:t>
            </a:r>
            <a:r>
              <a:rPr sz="1588" b="1" spc="-75" dirty="0">
                <a:latin typeface="Cambria"/>
                <a:cs typeface="Cambria"/>
              </a:rPr>
              <a:t>w</a:t>
            </a:r>
            <a:r>
              <a:rPr sz="1588" b="1" spc="-84" dirty="0">
                <a:latin typeface="Cambria"/>
                <a:cs typeface="Cambria"/>
              </a:rPr>
              <a:t>h</a:t>
            </a:r>
            <a:r>
              <a:rPr sz="1588" b="1" spc="-66" dirty="0">
                <a:latin typeface="Cambria"/>
                <a:cs typeface="Cambria"/>
              </a:rPr>
              <a:t>ic</a:t>
            </a:r>
            <a:r>
              <a:rPr sz="1588" b="1" spc="-71" dirty="0">
                <a:latin typeface="Cambria"/>
                <a:cs typeface="Cambria"/>
              </a:rPr>
              <a:t>h</a:t>
            </a:r>
            <a:r>
              <a:rPr sz="1588" b="1" spc="-44" dirty="0">
                <a:latin typeface="Cambria"/>
                <a:cs typeface="Cambria"/>
              </a:rPr>
              <a:t> </a:t>
            </a:r>
            <a:r>
              <a:rPr sz="1588" b="1" spc="-62" dirty="0">
                <a:latin typeface="Cambria"/>
                <a:cs typeface="Cambria"/>
              </a:rPr>
              <a:t>i</a:t>
            </a:r>
            <a:r>
              <a:rPr sz="1588" b="1" spc="-88" dirty="0">
                <a:latin typeface="Cambria"/>
                <a:cs typeface="Cambria"/>
              </a:rPr>
              <a:t>n</a:t>
            </a:r>
            <a:r>
              <a:rPr sz="1588" b="1" spc="-66" dirty="0">
                <a:latin typeface="Cambria"/>
                <a:cs typeface="Cambria"/>
              </a:rPr>
              <a:t>c</a:t>
            </a:r>
            <a:r>
              <a:rPr sz="1588" b="1" spc="-75" dirty="0">
                <a:latin typeface="Cambria"/>
                <a:cs typeface="Cambria"/>
              </a:rPr>
              <a:t>l</a:t>
            </a:r>
            <a:r>
              <a:rPr sz="1588" b="1" spc="-88" dirty="0">
                <a:latin typeface="Cambria"/>
                <a:cs typeface="Cambria"/>
              </a:rPr>
              <a:t>ud</a:t>
            </a:r>
            <a:r>
              <a:rPr sz="1588" b="1" spc="-93" dirty="0">
                <a:latin typeface="Cambria"/>
                <a:cs typeface="Cambria"/>
              </a:rPr>
              <a:t>e</a:t>
            </a:r>
            <a:r>
              <a:rPr sz="1588" b="1" spc="-44" dirty="0">
                <a:latin typeface="Cambria"/>
                <a:cs typeface="Cambria"/>
              </a:rPr>
              <a:t>s</a:t>
            </a:r>
            <a:r>
              <a:rPr sz="1588" b="1" spc="-35" dirty="0">
                <a:latin typeface="Cambria"/>
                <a:cs typeface="Cambria"/>
              </a:rPr>
              <a:t> </a:t>
            </a:r>
            <a:r>
              <a:rPr sz="1588" b="1" spc="-49" dirty="0">
                <a:latin typeface="Cambria"/>
                <a:cs typeface="Cambria"/>
              </a:rPr>
              <a:t>t</a:t>
            </a:r>
            <a:r>
              <a:rPr sz="1588" b="1" spc="-88" dirty="0">
                <a:latin typeface="Cambria"/>
                <a:cs typeface="Cambria"/>
              </a:rPr>
              <a:t>h</a:t>
            </a:r>
            <a:r>
              <a:rPr sz="1588" b="1" spc="-71" dirty="0">
                <a:latin typeface="Cambria"/>
                <a:cs typeface="Cambria"/>
              </a:rPr>
              <a:t>e</a:t>
            </a:r>
            <a:r>
              <a:rPr sz="1588" b="1" spc="-44" dirty="0">
                <a:latin typeface="Cambria"/>
                <a:cs typeface="Cambria"/>
              </a:rPr>
              <a:t> </a:t>
            </a:r>
            <a:r>
              <a:rPr sz="1588" b="1" spc="-71" dirty="0">
                <a:latin typeface="Cambria"/>
                <a:cs typeface="Cambria"/>
              </a:rPr>
              <a:t>o</a:t>
            </a:r>
            <a:r>
              <a:rPr sz="1588" b="1" spc="-79" dirty="0">
                <a:latin typeface="Cambria"/>
                <a:cs typeface="Cambria"/>
              </a:rPr>
              <a:t>b</a:t>
            </a:r>
            <a:r>
              <a:rPr sz="1588" b="1" spc="-66" dirty="0">
                <a:latin typeface="Cambria"/>
                <a:cs typeface="Cambria"/>
              </a:rPr>
              <a:t>li</a:t>
            </a:r>
            <a:r>
              <a:rPr sz="1588" b="1" spc="-84" dirty="0">
                <a:latin typeface="Cambria"/>
                <a:cs typeface="Cambria"/>
              </a:rPr>
              <a:t>g</a:t>
            </a:r>
            <a:r>
              <a:rPr sz="1588" b="1" spc="-88" dirty="0">
                <a:latin typeface="Cambria"/>
                <a:cs typeface="Cambria"/>
              </a:rPr>
              <a:t>a</a:t>
            </a:r>
            <a:r>
              <a:rPr sz="1588" b="1" spc="-57" dirty="0">
                <a:latin typeface="Cambria"/>
                <a:cs typeface="Cambria"/>
              </a:rPr>
              <a:t>t</a:t>
            </a:r>
            <a:r>
              <a:rPr sz="1588" b="1" spc="-71" dirty="0">
                <a:latin typeface="Cambria"/>
                <a:cs typeface="Cambria"/>
              </a:rPr>
              <a:t>i</a:t>
            </a:r>
            <a:r>
              <a:rPr sz="1588" b="1" spc="-75" dirty="0">
                <a:latin typeface="Cambria"/>
                <a:cs typeface="Cambria"/>
              </a:rPr>
              <a:t>o</a:t>
            </a:r>
            <a:r>
              <a:rPr sz="1588" b="1" spc="-71" dirty="0">
                <a:latin typeface="Cambria"/>
                <a:cs typeface="Cambria"/>
              </a:rPr>
              <a:t>n</a:t>
            </a:r>
            <a:r>
              <a:rPr sz="1588" b="1" spc="-44" dirty="0">
                <a:latin typeface="Cambria"/>
                <a:cs typeface="Cambria"/>
              </a:rPr>
              <a:t> </a:t>
            </a:r>
            <a:r>
              <a:rPr sz="1588" b="1" spc="-62" dirty="0">
                <a:latin typeface="Cambria"/>
                <a:cs typeface="Cambria"/>
              </a:rPr>
              <a:t>t</a:t>
            </a:r>
            <a:r>
              <a:rPr sz="1588" b="1" spc="-57" dirty="0">
                <a:latin typeface="Cambria"/>
                <a:cs typeface="Cambria"/>
              </a:rPr>
              <a:t>o</a:t>
            </a:r>
            <a:r>
              <a:rPr sz="1588" b="1" spc="-31" dirty="0">
                <a:latin typeface="Cambria"/>
                <a:cs typeface="Cambria"/>
              </a:rPr>
              <a:t> </a:t>
            </a:r>
            <a:r>
              <a:rPr sz="1588" b="1" spc="-66" dirty="0">
                <a:latin typeface="Cambria"/>
                <a:cs typeface="Cambria"/>
              </a:rPr>
              <a:t>f</a:t>
            </a:r>
            <a:r>
              <a:rPr sz="1588" b="1" spc="-84" dirty="0">
                <a:latin typeface="Cambria"/>
                <a:cs typeface="Cambria"/>
              </a:rPr>
              <a:t>a</a:t>
            </a:r>
            <a:r>
              <a:rPr sz="1588" b="1" spc="-71" dirty="0">
                <a:latin typeface="Cambria"/>
                <a:cs typeface="Cambria"/>
              </a:rPr>
              <a:t>cilita</a:t>
            </a:r>
            <a:r>
              <a:rPr sz="1588" b="1" spc="-84" dirty="0">
                <a:latin typeface="Cambria"/>
                <a:cs typeface="Cambria"/>
              </a:rPr>
              <a:t>t</a:t>
            </a:r>
            <a:r>
              <a:rPr sz="1588" b="1" spc="-71" dirty="0">
                <a:latin typeface="Cambria"/>
                <a:cs typeface="Cambria"/>
              </a:rPr>
              <a:t>e</a:t>
            </a:r>
            <a:endParaRPr sz="1588">
              <a:latin typeface="Cambria"/>
              <a:cs typeface="Cambria"/>
            </a:endParaRPr>
          </a:p>
          <a:p>
            <a:pPr marL="11206">
              <a:lnSpc>
                <a:spcPts val="1805"/>
              </a:lnSpc>
            </a:pPr>
            <a:r>
              <a:rPr sz="1588" spc="-9" dirty="0">
                <a:latin typeface="Cambria"/>
                <a:cs typeface="Cambria"/>
              </a:rPr>
              <a:t>w</a:t>
            </a:r>
            <a:r>
              <a:rPr sz="1588" spc="4" dirty="0">
                <a:latin typeface="Cambria"/>
                <a:cs typeface="Cambria"/>
              </a:rPr>
              <a:t>hich</a:t>
            </a:r>
            <a:r>
              <a:rPr sz="1588" dirty="0">
                <a:latin typeface="Cambria"/>
                <a:cs typeface="Cambria"/>
              </a:rPr>
              <a:t> </a:t>
            </a:r>
            <a:r>
              <a:rPr sz="1588" spc="-18" dirty="0">
                <a:latin typeface="Cambria"/>
                <a:cs typeface="Cambria"/>
              </a:rPr>
              <a:t>f</a:t>
            </a:r>
            <a:r>
              <a:rPr sz="1588" spc="4" dirty="0">
                <a:latin typeface="Cambria"/>
                <a:cs typeface="Cambria"/>
              </a:rPr>
              <a:t>aculty</a:t>
            </a:r>
            <a:r>
              <a:rPr sz="1588" dirty="0">
                <a:latin typeface="Cambria"/>
                <a:cs typeface="Cambria"/>
              </a:rPr>
              <a:t> </a:t>
            </a:r>
            <a:r>
              <a:rPr sz="1588" spc="4" dirty="0">
                <a:latin typeface="Cambria"/>
                <a:cs typeface="Cambria"/>
              </a:rPr>
              <a:t>and</a:t>
            </a:r>
            <a:r>
              <a:rPr sz="1588" dirty="0">
                <a:latin typeface="Cambria"/>
                <a:cs typeface="Cambria"/>
              </a:rPr>
              <a:t> </a:t>
            </a:r>
            <a:r>
              <a:rPr sz="1588" spc="4" dirty="0">
                <a:latin typeface="Cambria"/>
                <a:cs typeface="Cambria"/>
              </a:rPr>
              <a:t>industry</a:t>
            </a:r>
            <a:r>
              <a:rPr sz="1588" dirty="0">
                <a:latin typeface="Cambria"/>
                <a:cs typeface="Cambria"/>
              </a:rPr>
              <a:t> </a:t>
            </a:r>
            <a:r>
              <a:rPr sz="1588" spc="4" dirty="0">
                <a:latin typeface="Cambria"/>
                <a:cs typeface="Cambria"/>
              </a:rPr>
              <a:t>collabo</a:t>
            </a:r>
            <a:r>
              <a:rPr sz="1588" spc="-26" dirty="0">
                <a:latin typeface="Cambria"/>
                <a:cs typeface="Cambria"/>
              </a:rPr>
              <a:t>r</a:t>
            </a:r>
            <a:r>
              <a:rPr sz="1588" spc="4" dirty="0">
                <a:latin typeface="Cambria"/>
                <a:cs typeface="Cambria"/>
              </a:rPr>
              <a:t>a</a:t>
            </a:r>
            <a:r>
              <a:rPr sz="1588" spc="-9" dirty="0">
                <a:latin typeface="Cambria"/>
                <a:cs typeface="Cambria"/>
              </a:rPr>
              <a:t>t</a:t>
            </a:r>
            <a:r>
              <a:rPr sz="1588" spc="4" dirty="0">
                <a:latin typeface="Cambria"/>
                <a:cs typeface="Cambria"/>
              </a:rPr>
              <a:t>e,</a:t>
            </a:r>
            <a:r>
              <a:rPr sz="1588" spc="-9" dirty="0">
                <a:latin typeface="Cambria"/>
                <a:cs typeface="Cambria"/>
              </a:rPr>
              <a:t> </a:t>
            </a:r>
            <a:r>
              <a:rPr sz="1588" spc="4" dirty="0">
                <a:latin typeface="Cambria"/>
                <a:cs typeface="Cambria"/>
              </a:rPr>
              <a:t>and</a:t>
            </a:r>
            <a:r>
              <a:rPr sz="1588" dirty="0">
                <a:latin typeface="Cambria"/>
                <a:cs typeface="Cambria"/>
              </a:rPr>
              <a:t> </a:t>
            </a:r>
            <a:r>
              <a:rPr sz="1588" spc="4" dirty="0">
                <a:latin typeface="Cambria"/>
                <a:cs typeface="Cambria"/>
              </a:rPr>
              <a:t>the</a:t>
            </a:r>
            <a:r>
              <a:rPr sz="1588" dirty="0">
                <a:latin typeface="Cambria"/>
                <a:cs typeface="Cambria"/>
              </a:rPr>
              <a:t> </a:t>
            </a:r>
            <a:r>
              <a:rPr sz="1588" spc="9" dirty="0">
                <a:latin typeface="Cambria"/>
                <a:cs typeface="Cambria"/>
              </a:rPr>
              <a:t>p</a:t>
            </a:r>
            <a:r>
              <a:rPr sz="1588" spc="-22" dirty="0">
                <a:latin typeface="Cambria"/>
                <a:cs typeface="Cambria"/>
              </a:rPr>
              <a:t>r</a:t>
            </a:r>
            <a:r>
              <a:rPr sz="1588" spc="4" dirty="0">
                <a:latin typeface="Cambria"/>
                <a:cs typeface="Cambria"/>
              </a:rPr>
              <a:t>ocesses</a:t>
            </a:r>
            <a:r>
              <a:rPr sz="1588" dirty="0">
                <a:latin typeface="Cambria"/>
                <a:cs typeface="Cambria"/>
              </a:rPr>
              <a:t> </a:t>
            </a:r>
            <a:r>
              <a:rPr sz="1588" spc="-13" dirty="0">
                <a:latin typeface="Cambria"/>
                <a:cs typeface="Cambria"/>
              </a:rPr>
              <a:t>w</a:t>
            </a:r>
            <a:r>
              <a:rPr sz="1588" spc="4" dirty="0">
                <a:latin typeface="Cambria"/>
                <a:cs typeface="Cambria"/>
              </a:rPr>
              <a:t>e </a:t>
            </a:r>
            <a:r>
              <a:rPr sz="1588" spc="9" dirty="0">
                <a:latin typeface="Cambria"/>
                <a:cs typeface="Cambria"/>
              </a:rPr>
              <a:t>p</a:t>
            </a:r>
            <a:r>
              <a:rPr sz="1588" spc="4" dirty="0">
                <a:latin typeface="Cambria"/>
                <a:cs typeface="Cambria"/>
              </a:rPr>
              <a:t>ut</a:t>
            </a:r>
            <a:r>
              <a:rPr sz="1588" dirty="0">
                <a:latin typeface="Cambria"/>
                <a:cs typeface="Cambria"/>
              </a:rPr>
              <a:t> </a:t>
            </a:r>
            <a:r>
              <a:rPr sz="1588" spc="4" dirty="0">
                <a:latin typeface="Cambria"/>
                <a:cs typeface="Cambria"/>
              </a:rPr>
              <a:t>in</a:t>
            </a:r>
            <a:r>
              <a:rPr sz="1588" dirty="0">
                <a:latin typeface="Cambria"/>
                <a:cs typeface="Cambria"/>
              </a:rPr>
              <a:t> </a:t>
            </a:r>
            <a:r>
              <a:rPr sz="1588" spc="4" dirty="0">
                <a:latin typeface="Cambria"/>
                <a:cs typeface="Cambria"/>
              </a:rPr>
              <a:t>place</a:t>
            </a:r>
            <a:r>
              <a:rPr sz="1588" dirty="0">
                <a:latin typeface="Cambria"/>
                <a:cs typeface="Cambria"/>
              </a:rPr>
              <a:t> </a:t>
            </a:r>
            <a:r>
              <a:rPr sz="1588" spc="-9" dirty="0">
                <a:latin typeface="Cambria"/>
                <a:cs typeface="Cambria"/>
              </a:rPr>
              <a:t>t</a:t>
            </a:r>
            <a:r>
              <a:rPr sz="1588" spc="4" dirty="0">
                <a:latin typeface="Cambria"/>
                <a:cs typeface="Cambria"/>
              </a:rPr>
              <a:t>o</a:t>
            </a:r>
            <a:r>
              <a:rPr sz="1588" dirty="0">
                <a:latin typeface="Cambria"/>
                <a:cs typeface="Cambria"/>
              </a:rPr>
              <a:t> </a:t>
            </a:r>
            <a:r>
              <a:rPr sz="1588" spc="-22" dirty="0">
                <a:latin typeface="Cambria"/>
                <a:cs typeface="Cambria"/>
              </a:rPr>
              <a:t>r</a:t>
            </a:r>
            <a:r>
              <a:rPr sz="1588" spc="-13" dirty="0">
                <a:latin typeface="Cambria"/>
                <a:cs typeface="Cambria"/>
              </a:rPr>
              <a:t>e</a:t>
            </a:r>
            <a:r>
              <a:rPr sz="1588" spc="4" dirty="0">
                <a:latin typeface="Cambria"/>
                <a:cs typeface="Cambria"/>
              </a:rPr>
              <a:t>view</a:t>
            </a:r>
            <a:r>
              <a:rPr sz="1588" dirty="0">
                <a:latin typeface="Cambria"/>
                <a:cs typeface="Cambria"/>
              </a:rPr>
              <a:t> </a:t>
            </a:r>
            <a:r>
              <a:rPr sz="1588" spc="4" dirty="0">
                <a:latin typeface="Cambria"/>
                <a:cs typeface="Cambria"/>
              </a:rPr>
              <a:t>and</a:t>
            </a:r>
            <a:endParaRPr sz="1588">
              <a:latin typeface="Cambria"/>
              <a:cs typeface="Cambria"/>
            </a:endParaRPr>
          </a:p>
        </p:txBody>
      </p:sp>
      <p:sp>
        <p:nvSpPr>
          <p:cNvPr id="4" name="object 4"/>
          <p:cNvSpPr/>
          <p:nvPr/>
        </p:nvSpPr>
        <p:spPr>
          <a:xfrm>
            <a:off x="666301" y="5027182"/>
            <a:ext cx="7812069" cy="89826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2425471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7882" y="505692"/>
            <a:ext cx="7261412" cy="400559"/>
          </a:xfrm>
          <a:prstGeom prst="rect">
            <a:avLst/>
          </a:prstGeom>
        </p:spPr>
        <p:txBody>
          <a:bodyPr vert="horz" wrap="square" lIns="0" tIns="0" rIns="0" bIns="0" numCol="1" rtlCol="0" anchor="ctr" anchorCtr="0" compatLnSpc="1">
            <a:prstTxWarp prst="textNoShape">
              <a:avLst/>
            </a:prstTxWarp>
            <a:spAutoFit/>
          </a:bodyPr>
          <a:lstStyle/>
          <a:p>
            <a:pPr marL="11206"/>
            <a:r>
              <a:rPr spc="-22" dirty="0"/>
              <a:t>O</a:t>
            </a:r>
            <a:r>
              <a:rPr spc="-49" dirty="0"/>
              <a:t>f</a:t>
            </a:r>
            <a:r>
              <a:rPr spc="-13" dirty="0"/>
              <a:t>f</a:t>
            </a:r>
            <a:r>
              <a:rPr spc="-9" dirty="0"/>
              <a:t>i</a:t>
            </a:r>
            <a:r>
              <a:rPr spc="-22" dirty="0"/>
              <a:t>ce</a:t>
            </a:r>
            <a:r>
              <a:rPr b="1" spc="-88" dirty="0">
                <a:latin typeface="Times New Roman"/>
                <a:cs typeface="Times New Roman"/>
              </a:rPr>
              <a:t> </a:t>
            </a:r>
            <a:r>
              <a:rPr spc="-22" dirty="0"/>
              <a:t>of</a:t>
            </a:r>
            <a:r>
              <a:rPr b="1" spc="-71" dirty="0">
                <a:latin typeface="Times New Roman"/>
                <a:cs typeface="Times New Roman"/>
              </a:rPr>
              <a:t> </a:t>
            </a:r>
            <a:r>
              <a:rPr spc="-75" dirty="0"/>
              <a:t>R</a:t>
            </a:r>
            <a:r>
              <a:rPr spc="-22" dirty="0"/>
              <a:t>esea</a:t>
            </a:r>
            <a:r>
              <a:rPr spc="-57" dirty="0"/>
              <a:t>r</a:t>
            </a:r>
            <a:r>
              <a:rPr spc="-22" dirty="0"/>
              <a:t>ch</a:t>
            </a:r>
            <a:r>
              <a:rPr b="1" spc="-88" dirty="0">
                <a:latin typeface="Times New Roman"/>
                <a:cs typeface="Times New Roman"/>
              </a:rPr>
              <a:t> </a:t>
            </a:r>
            <a:r>
              <a:rPr spc="-4" dirty="0"/>
              <a:t>I</a:t>
            </a:r>
            <a:r>
              <a:rPr spc="-22" dirty="0"/>
              <a:t>n</a:t>
            </a:r>
            <a:r>
              <a:rPr spc="-13" dirty="0"/>
              <a:t>i</a:t>
            </a:r>
            <a:r>
              <a:rPr spc="-22" dirty="0"/>
              <a:t>t</a:t>
            </a:r>
            <a:r>
              <a:rPr spc="-13" dirty="0"/>
              <a:t>i</a:t>
            </a:r>
            <a:r>
              <a:rPr spc="-49" dirty="0"/>
              <a:t>a</a:t>
            </a:r>
            <a:r>
              <a:rPr spc="-18" dirty="0"/>
              <a:t>t</a:t>
            </a:r>
            <a:r>
              <a:rPr spc="-22" dirty="0"/>
              <a:t>i</a:t>
            </a:r>
            <a:r>
              <a:rPr spc="-49" dirty="0"/>
              <a:t>v</a:t>
            </a:r>
            <a:r>
              <a:rPr spc="-22" dirty="0"/>
              <a:t>es</a:t>
            </a:r>
          </a:p>
        </p:txBody>
      </p:sp>
      <p:sp>
        <p:nvSpPr>
          <p:cNvPr id="3" name="object 3"/>
          <p:cNvSpPr txBox="1">
            <a:spLocks noGrp="1"/>
          </p:cNvSpPr>
          <p:nvPr>
            <p:ph type="body" idx="1"/>
          </p:nvPr>
        </p:nvSpPr>
        <p:spPr>
          <a:xfrm>
            <a:off x="537882" y="1283073"/>
            <a:ext cx="7261412" cy="3651256"/>
          </a:xfrm>
          <a:prstGeom prst="rect">
            <a:avLst/>
          </a:prstGeom>
        </p:spPr>
        <p:txBody>
          <a:bodyPr vert="horz" wrap="square" lIns="0" tIns="0" rIns="0" bIns="0" numCol="1" rtlCol="0" anchor="t" anchorCtr="0" compatLnSpc="1">
            <a:prstTxWarp prst="textNoShape">
              <a:avLst/>
            </a:prstTxWarp>
            <a:spAutoFit/>
          </a:bodyPr>
          <a:lstStyle/>
          <a:p>
            <a:pPr marL="11206"/>
            <a:r>
              <a:rPr spc="-79" dirty="0"/>
              <a:t>Com</a:t>
            </a:r>
            <a:r>
              <a:rPr spc="-106" dirty="0"/>
              <a:t>m</a:t>
            </a:r>
            <a:r>
              <a:rPr spc="-79" dirty="0"/>
              <a:t>unications</a:t>
            </a:r>
          </a:p>
          <a:p>
            <a:pPr marL="180984">
              <a:spcBef>
                <a:spcPts val="441"/>
              </a:spcBef>
            </a:pPr>
            <a:r>
              <a:rPr sz="1677" b="0" i="1" spc="-22" dirty="0"/>
              <a:t>Finding</a:t>
            </a:r>
            <a:r>
              <a:rPr sz="1677" b="0" i="1" spc="-13" dirty="0"/>
              <a:t>s</a:t>
            </a:r>
            <a:r>
              <a:rPr sz="1677" b="0" i="1" spc="-18" dirty="0"/>
              <a:t> </a:t>
            </a:r>
            <a:r>
              <a:rPr sz="1677" b="0" i="1" spc="-44" dirty="0"/>
              <a:t>–</a:t>
            </a:r>
            <a:r>
              <a:rPr sz="1677" b="0" i="1" spc="-18" dirty="0"/>
              <a:t> </a:t>
            </a:r>
            <a:r>
              <a:rPr sz="1588" b="0" spc="9" dirty="0"/>
              <a:t>Month</a:t>
            </a:r>
            <a:r>
              <a:rPr sz="1588" b="0" spc="-35" dirty="0"/>
              <a:t>l</a:t>
            </a:r>
            <a:r>
              <a:rPr sz="1588" b="0" spc="4" dirty="0"/>
              <a:t>y</a:t>
            </a:r>
            <a:r>
              <a:rPr sz="1588" b="0" dirty="0"/>
              <a:t> </a:t>
            </a:r>
            <a:r>
              <a:rPr sz="1588" b="0" spc="4" dirty="0"/>
              <a:t>Office</a:t>
            </a:r>
            <a:r>
              <a:rPr sz="1588" b="0" spc="-9" dirty="0"/>
              <a:t> </a:t>
            </a:r>
            <a:r>
              <a:rPr sz="1588" b="0" spc="4" dirty="0"/>
              <a:t>of</a:t>
            </a:r>
            <a:r>
              <a:rPr sz="1588" b="0" spc="-9" dirty="0"/>
              <a:t> </a:t>
            </a:r>
            <a:r>
              <a:rPr sz="1588" b="0" spc="-22" dirty="0"/>
              <a:t>R</a:t>
            </a:r>
            <a:r>
              <a:rPr sz="1588" b="0" spc="4" dirty="0"/>
              <a:t>esea</a:t>
            </a:r>
            <a:r>
              <a:rPr sz="1588" b="0" spc="-22" dirty="0"/>
              <a:t>r</a:t>
            </a:r>
            <a:r>
              <a:rPr sz="1588" b="0" spc="4" dirty="0"/>
              <a:t>ch</a:t>
            </a:r>
            <a:r>
              <a:rPr sz="1588" b="0" dirty="0"/>
              <a:t> </a:t>
            </a:r>
            <a:r>
              <a:rPr sz="1588" b="0" spc="9" dirty="0"/>
              <a:t>Ne</a:t>
            </a:r>
            <a:r>
              <a:rPr sz="1588" b="0" spc="-9" dirty="0"/>
              <a:t>w</a:t>
            </a:r>
            <a:r>
              <a:rPr sz="1588" b="0" spc="4" dirty="0"/>
              <a:t>slet</a:t>
            </a:r>
            <a:r>
              <a:rPr sz="1588" b="0" spc="-9" dirty="0"/>
              <a:t>t</a:t>
            </a:r>
            <a:r>
              <a:rPr sz="1588" b="0" spc="4" dirty="0"/>
              <a:t>er</a:t>
            </a:r>
            <a:r>
              <a:rPr sz="1588" b="0" spc="9" dirty="0"/>
              <a:t> </a:t>
            </a:r>
            <a:r>
              <a:rPr sz="1147" b="0" spc="-671" dirty="0"/>
              <a:t>ሺ</a:t>
            </a:r>
            <a:r>
              <a:rPr sz="1147" b="0" u="sng" spc="-13" dirty="0">
                <a:solidFill>
                  <a:srgbClr val="0563C1"/>
                </a:solidFill>
              </a:rPr>
              <a:t>r</a:t>
            </a:r>
            <a:r>
              <a:rPr sz="1147" b="0" u="sng" dirty="0">
                <a:solidFill>
                  <a:srgbClr val="0563C1"/>
                </a:solidFill>
              </a:rPr>
              <a:t>e</a:t>
            </a:r>
            <a:r>
              <a:rPr sz="1147" b="0" u="sng" spc="4" dirty="0">
                <a:solidFill>
                  <a:srgbClr val="0563C1"/>
                </a:solidFill>
              </a:rPr>
              <a:t>sea</a:t>
            </a:r>
            <a:r>
              <a:rPr sz="1147" b="0" u="sng" spc="-13" dirty="0">
                <a:solidFill>
                  <a:srgbClr val="0563C1"/>
                </a:solidFill>
              </a:rPr>
              <a:t>r</a:t>
            </a:r>
            <a:r>
              <a:rPr sz="1147" b="0" u="sng" spc="4" dirty="0">
                <a:solidFill>
                  <a:srgbClr val="0563C1"/>
                </a:solidFill>
              </a:rPr>
              <a:t>ch.us16.list-manage.com/subscribe</a:t>
            </a:r>
            <a:r>
              <a:rPr sz="1147" b="0" spc="-666" dirty="0"/>
              <a:t>ሻ</a:t>
            </a:r>
            <a:endParaRPr sz="1147"/>
          </a:p>
          <a:p>
            <a:pPr marL="180984">
              <a:spcBef>
                <a:spcPts val="401"/>
              </a:spcBef>
            </a:pPr>
            <a:r>
              <a:rPr sz="1677" b="0" i="1" spc="-18" dirty="0"/>
              <a:t>Compliance</a:t>
            </a:r>
            <a:r>
              <a:rPr sz="1677" b="0" i="1" spc="-31" dirty="0"/>
              <a:t> </a:t>
            </a:r>
            <a:r>
              <a:rPr sz="1677" b="0" i="1" spc="-26" dirty="0"/>
              <a:t>M</a:t>
            </a:r>
            <a:r>
              <a:rPr sz="1677" b="0" i="1" spc="-66" dirty="0"/>
              <a:t>at</a:t>
            </a:r>
            <a:r>
              <a:rPr sz="1677" b="0" i="1" spc="-71" dirty="0"/>
              <a:t>t</a:t>
            </a:r>
            <a:r>
              <a:rPr sz="1677" b="0" i="1" spc="13" dirty="0"/>
              <a:t>ers</a:t>
            </a:r>
            <a:r>
              <a:rPr sz="1677" b="0" i="1" spc="-4" dirty="0"/>
              <a:t> </a:t>
            </a:r>
            <a:r>
              <a:rPr sz="1677" b="0" i="1" spc="-44" dirty="0"/>
              <a:t>–</a:t>
            </a:r>
            <a:r>
              <a:rPr sz="1677" b="0" i="1" spc="-18" dirty="0"/>
              <a:t> </a:t>
            </a:r>
            <a:r>
              <a:rPr sz="1588" b="0" dirty="0"/>
              <a:t>Quar</a:t>
            </a:r>
            <a:r>
              <a:rPr sz="1588" b="0" spc="-13" dirty="0"/>
              <a:t>t</a:t>
            </a:r>
            <a:r>
              <a:rPr sz="1588" b="0" dirty="0"/>
              <a:t>e</a:t>
            </a:r>
            <a:r>
              <a:rPr sz="1588" b="0" spc="-9" dirty="0"/>
              <a:t>r</a:t>
            </a:r>
            <a:r>
              <a:rPr sz="1588" b="0" spc="-35" dirty="0"/>
              <a:t>l</a:t>
            </a:r>
            <a:r>
              <a:rPr sz="1588" b="0" dirty="0"/>
              <a:t>y</a:t>
            </a:r>
            <a:r>
              <a:rPr sz="1588" b="0" spc="4" dirty="0"/>
              <a:t> </a:t>
            </a:r>
            <a:r>
              <a:rPr sz="1588" b="0" dirty="0"/>
              <a:t>Office</a:t>
            </a:r>
            <a:r>
              <a:rPr sz="1588" b="0" spc="-9" dirty="0"/>
              <a:t> </a:t>
            </a:r>
            <a:r>
              <a:rPr sz="1588" b="0" dirty="0"/>
              <a:t>of</a:t>
            </a:r>
            <a:r>
              <a:rPr sz="1588" b="0" spc="-9" dirty="0"/>
              <a:t> </a:t>
            </a:r>
            <a:r>
              <a:rPr sz="1588" b="0" spc="-31" dirty="0"/>
              <a:t>R</a:t>
            </a:r>
            <a:r>
              <a:rPr sz="1588" b="0" dirty="0"/>
              <a:t>esea</a:t>
            </a:r>
            <a:r>
              <a:rPr sz="1588" b="0" spc="-26" dirty="0"/>
              <a:t>r</a:t>
            </a:r>
            <a:r>
              <a:rPr sz="1588" b="0" dirty="0"/>
              <a:t>ch</a:t>
            </a:r>
            <a:r>
              <a:rPr sz="1588" b="0" spc="4" dirty="0"/>
              <a:t> </a:t>
            </a:r>
            <a:r>
              <a:rPr sz="1588" b="0" dirty="0"/>
              <a:t>In</a:t>
            </a:r>
            <a:r>
              <a:rPr sz="1588" b="0" spc="-13" dirty="0"/>
              <a:t>t</a:t>
            </a:r>
            <a:r>
              <a:rPr sz="1588" b="0" dirty="0"/>
              <a:t>egrity</a:t>
            </a:r>
            <a:r>
              <a:rPr sz="1588" b="0" spc="4" dirty="0"/>
              <a:t> </a:t>
            </a:r>
            <a:r>
              <a:rPr sz="1588" b="0" dirty="0"/>
              <a:t>Ne</a:t>
            </a:r>
            <a:r>
              <a:rPr sz="1588" b="0" spc="-18" dirty="0"/>
              <a:t>w</a:t>
            </a:r>
            <a:r>
              <a:rPr sz="1588" b="0" dirty="0"/>
              <a:t>slet</a:t>
            </a:r>
            <a:r>
              <a:rPr sz="1588" b="0" spc="-13" dirty="0"/>
              <a:t>t</a:t>
            </a:r>
            <a:r>
              <a:rPr sz="1588" b="0" dirty="0"/>
              <a:t>er</a:t>
            </a:r>
            <a:endParaRPr sz="1588"/>
          </a:p>
          <a:p>
            <a:pPr marL="180984">
              <a:spcBef>
                <a:spcPts val="397"/>
              </a:spcBef>
            </a:pPr>
            <a:r>
              <a:rPr sz="1677" b="0" i="1" spc="-40" dirty="0"/>
              <a:t>Impac</a:t>
            </a:r>
            <a:r>
              <a:rPr sz="1677" b="0" i="1" spc="-26" dirty="0"/>
              <a:t>t</a:t>
            </a:r>
            <a:r>
              <a:rPr sz="1677" b="0" i="1" spc="-22" dirty="0"/>
              <a:t> </a:t>
            </a:r>
            <a:r>
              <a:rPr sz="1677" b="0" i="1" spc="-44" dirty="0"/>
              <a:t>–</a:t>
            </a:r>
            <a:r>
              <a:rPr sz="1677" b="0" i="1" spc="-4" dirty="0"/>
              <a:t> </a:t>
            </a:r>
            <a:r>
              <a:rPr sz="1588" b="0" dirty="0"/>
              <a:t>Semi-ann</a:t>
            </a:r>
            <a:r>
              <a:rPr sz="1588" b="0" spc="-9" dirty="0"/>
              <a:t>u</a:t>
            </a:r>
            <a:r>
              <a:rPr sz="1588" b="0" dirty="0"/>
              <a:t>al</a:t>
            </a:r>
            <a:r>
              <a:rPr sz="1588" b="0" spc="-9" dirty="0"/>
              <a:t> </a:t>
            </a:r>
            <a:r>
              <a:rPr sz="1588" b="0" dirty="0"/>
              <a:t>Office</a:t>
            </a:r>
            <a:r>
              <a:rPr sz="1588" b="0" spc="-9" dirty="0"/>
              <a:t> </a:t>
            </a:r>
            <a:r>
              <a:rPr sz="1588" b="0" dirty="0"/>
              <a:t>of</a:t>
            </a:r>
            <a:r>
              <a:rPr sz="1588" b="0" spc="-9" dirty="0"/>
              <a:t> </a:t>
            </a:r>
            <a:r>
              <a:rPr sz="1588" b="0" spc="-31" dirty="0"/>
              <a:t>R</a:t>
            </a:r>
            <a:r>
              <a:rPr sz="1588" b="0" dirty="0"/>
              <a:t>esea</a:t>
            </a:r>
            <a:r>
              <a:rPr sz="1588" b="0" spc="-26" dirty="0"/>
              <a:t>r</a:t>
            </a:r>
            <a:r>
              <a:rPr sz="1588" b="0" dirty="0"/>
              <a:t>ch</a:t>
            </a:r>
            <a:r>
              <a:rPr sz="1588" b="0" spc="-9" dirty="0"/>
              <a:t> </a:t>
            </a:r>
            <a:r>
              <a:rPr sz="1588" b="0" spc="-31" dirty="0"/>
              <a:t>R</a:t>
            </a:r>
            <a:r>
              <a:rPr sz="1588" b="0" dirty="0"/>
              <a:t>eport</a:t>
            </a:r>
            <a:endParaRPr sz="1588"/>
          </a:p>
          <a:p>
            <a:pPr marL="180424">
              <a:spcBef>
                <a:spcPts val="490"/>
              </a:spcBef>
            </a:pPr>
            <a:r>
              <a:rPr sz="1588" b="0" dirty="0"/>
              <a:t>“</a:t>
            </a:r>
            <a:r>
              <a:rPr sz="1588" b="0" spc="-31" dirty="0"/>
              <a:t>R</a:t>
            </a:r>
            <a:r>
              <a:rPr sz="1588" b="0" dirty="0"/>
              <a:t>esea</a:t>
            </a:r>
            <a:r>
              <a:rPr sz="1588" b="0" spc="-26" dirty="0"/>
              <a:t>r</a:t>
            </a:r>
            <a:r>
              <a:rPr sz="1588" b="0" dirty="0"/>
              <a:t>ch</a:t>
            </a:r>
            <a:r>
              <a:rPr sz="1588" b="0" spc="-9" dirty="0"/>
              <a:t> </a:t>
            </a:r>
            <a:r>
              <a:rPr sz="1588" b="0" dirty="0"/>
              <a:t>Calendar” Coming</a:t>
            </a:r>
            <a:r>
              <a:rPr sz="1588" b="0" spc="-13" dirty="0"/>
              <a:t> </a:t>
            </a:r>
            <a:r>
              <a:rPr sz="1588" b="0" spc="-4" dirty="0"/>
              <a:t>S</a:t>
            </a:r>
            <a:r>
              <a:rPr sz="1588" b="0" dirty="0"/>
              <a:t>oon</a:t>
            </a:r>
            <a:r>
              <a:rPr sz="1588" b="0" spc="-13" dirty="0"/>
              <a:t> </a:t>
            </a:r>
            <a:r>
              <a:rPr sz="1588" b="0" dirty="0"/>
              <a:t>– one</a:t>
            </a:r>
            <a:r>
              <a:rPr sz="1588" b="0" spc="-9" dirty="0"/>
              <a:t> </a:t>
            </a:r>
            <a:r>
              <a:rPr sz="1588" b="0" dirty="0"/>
              <a:t>s</a:t>
            </a:r>
            <a:r>
              <a:rPr sz="1588" b="0" spc="-13" dirty="0"/>
              <a:t>t</a:t>
            </a:r>
            <a:r>
              <a:rPr sz="1588" b="0" dirty="0"/>
              <a:t>op location</a:t>
            </a:r>
            <a:r>
              <a:rPr sz="1588" b="0" spc="-9" dirty="0"/>
              <a:t> </a:t>
            </a:r>
            <a:r>
              <a:rPr sz="1588" b="0" spc="-22" dirty="0"/>
              <a:t>f</a:t>
            </a:r>
            <a:r>
              <a:rPr sz="1588" b="0" dirty="0"/>
              <a:t>or</a:t>
            </a:r>
            <a:r>
              <a:rPr sz="1588" b="0" spc="-9" dirty="0"/>
              <a:t> </a:t>
            </a:r>
            <a:r>
              <a:rPr sz="1588" b="0" dirty="0"/>
              <a:t>all </a:t>
            </a:r>
            <a:r>
              <a:rPr sz="1588" b="0" spc="-26" dirty="0"/>
              <a:t>r</a:t>
            </a:r>
            <a:r>
              <a:rPr sz="1588" b="0" dirty="0"/>
              <a:t>es</a:t>
            </a:r>
            <a:r>
              <a:rPr sz="1588" b="0" spc="4" dirty="0"/>
              <a:t>e</a:t>
            </a:r>
            <a:r>
              <a:rPr sz="1588" b="0" dirty="0"/>
              <a:t>a</a:t>
            </a:r>
            <a:r>
              <a:rPr sz="1588" b="0" spc="-26" dirty="0"/>
              <a:t>r</a:t>
            </a:r>
            <a:r>
              <a:rPr sz="1588" b="0" dirty="0"/>
              <a:t>ch tal</a:t>
            </a:r>
            <a:r>
              <a:rPr sz="1588" b="0" spc="-13" dirty="0"/>
              <a:t>k</a:t>
            </a:r>
            <a:r>
              <a:rPr sz="1588" b="0" spc="-4" dirty="0"/>
              <a:t>s</a:t>
            </a:r>
            <a:r>
              <a:rPr sz="1588" b="0" dirty="0"/>
              <a:t>/</a:t>
            </a:r>
            <a:r>
              <a:rPr sz="1588" b="0" spc="-18" dirty="0"/>
              <a:t>e</a:t>
            </a:r>
            <a:r>
              <a:rPr sz="1588" b="0" spc="-31" dirty="0"/>
              <a:t>v</a:t>
            </a:r>
            <a:r>
              <a:rPr sz="1588" b="0" dirty="0"/>
              <a:t>ents ac</a:t>
            </a:r>
            <a:r>
              <a:rPr sz="1588" b="0" spc="-26" dirty="0"/>
              <a:t>r</a:t>
            </a:r>
            <a:r>
              <a:rPr sz="1588" b="0" dirty="0"/>
              <a:t>oss</a:t>
            </a:r>
            <a:endParaRPr sz="1588"/>
          </a:p>
          <a:p>
            <a:pPr>
              <a:lnSpc>
                <a:spcPct val="100000"/>
              </a:lnSpc>
            </a:pPr>
            <a:endParaRPr sz="1588">
              <a:latin typeface="Times New Roman"/>
              <a:cs typeface="Times New Roman"/>
            </a:endParaRPr>
          </a:p>
          <a:p>
            <a:pPr marL="180424">
              <a:spcBef>
                <a:spcPts val="1085"/>
              </a:spcBef>
            </a:pPr>
            <a:r>
              <a:rPr sz="1588" b="0" dirty="0"/>
              <a:t>Media Placement</a:t>
            </a:r>
            <a:r>
              <a:rPr sz="1588" b="0" spc="-9" dirty="0"/>
              <a:t> </a:t>
            </a:r>
            <a:r>
              <a:rPr sz="1588" b="0" spc="-88" dirty="0"/>
              <a:t>ሺCincinnati</a:t>
            </a:r>
            <a:r>
              <a:rPr sz="1588" b="0" dirty="0"/>
              <a:t> </a:t>
            </a:r>
            <a:r>
              <a:rPr sz="1588" b="0" spc="-115" dirty="0"/>
              <a:t>Editionሻ</a:t>
            </a:r>
            <a:endParaRPr sz="1588"/>
          </a:p>
          <a:p>
            <a:pPr marL="180424">
              <a:spcBef>
                <a:spcPts val="507"/>
              </a:spcBef>
            </a:pPr>
            <a:r>
              <a:rPr sz="1588" b="0" spc="-31" dirty="0"/>
              <a:t>R</a:t>
            </a:r>
            <a:r>
              <a:rPr sz="1588" b="0" dirty="0"/>
              <a:t>esea</a:t>
            </a:r>
            <a:r>
              <a:rPr sz="1588" b="0" spc="-26" dirty="0"/>
              <a:t>r</a:t>
            </a:r>
            <a:r>
              <a:rPr sz="1588" b="0" dirty="0"/>
              <a:t>ch In</a:t>
            </a:r>
            <a:r>
              <a:rPr sz="1588" b="0" spc="-13" dirty="0"/>
              <a:t>t</a:t>
            </a:r>
            <a:r>
              <a:rPr sz="1588" b="0" dirty="0"/>
              <a:t>egrity Videos</a:t>
            </a:r>
            <a:r>
              <a:rPr sz="1588" b="0" spc="-4" dirty="0"/>
              <a:t> </a:t>
            </a:r>
            <a:r>
              <a:rPr sz="1147" b="0" spc="-671" dirty="0"/>
              <a:t>ሺ</a:t>
            </a:r>
            <a:r>
              <a:rPr sz="1147" b="0" u="sng" spc="-13" dirty="0">
                <a:solidFill>
                  <a:srgbClr val="0563C1"/>
                </a:solidFill>
              </a:rPr>
              <a:t>r</a:t>
            </a:r>
            <a:r>
              <a:rPr sz="1147" b="0" u="sng" dirty="0">
                <a:solidFill>
                  <a:srgbClr val="0563C1"/>
                </a:solidFill>
              </a:rPr>
              <a:t>e</a:t>
            </a:r>
            <a:r>
              <a:rPr sz="1147" b="0" u="sng" spc="4" dirty="0">
                <a:solidFill>
                  <a:srgbClr val="0563C1"/>
                </a:solidFill>
              </a:rPr>
              <a:t>sea</a:t>
            </a:r>
            <a:r>
              <a:rPr sz="1147" b="0" u="sng" spc="-13" dirty="0">
                <a:solidFill>
                  <a:srgbClr val="0563C1"/>
                </a:solidFill>
              </a:rPr>
              <a:t>r</a:t>
            </a:r>
            <a:r>
              <a:rPr sz="1147" b="0" u="sng" spc="4" dirty="0">
                <a:solidFill>
                  <a:srgbClr val="0563C1"/>
                </a:solidFill>
              </a:rPr>
              <a:t>ch.uc.edu/support/offices/office-of-</a:t>
            </a:r>
            <a:r>
              <a:rPr sz="1147" b="0" u="sng" spc="-13" dirty="0">
                <a:solidFill>
                  <a:srgbClr val="0563C1"/>
                </a:solidFill>
              </a:rPr>
              <a:t>r</a:t>
            </a:r>
            <a:r>
              <a:rPr sz="1147" b="0" u="sng" dirty="0">
                <a:solidFill>
                  <a:srgbClr val="0563C1"/>
                </a:solidFill>
              </a:rPr>
              <a:t>e</a:t>
            </a:r>
            <a:r>
              <a:rPr sz="1147" b="0" u="sng" spc="4" dirty="0">
                <a:solidFill>
                  <a:srgbClr val="0563C1"/>
                </a:solidFill>
              </a:rPr>
              <a:t>sea</a:t>
            </a:r>
            <a:r>
              <a:rPr sz="1147" b="0" u="sng" spc="-13" dirty="0">
                <a:solidFill>
                  <a:srgbClr val="0563C1"/>
                </a:solidFill>
              </a:rPr>
              <a:t>r</a:t>
            </a:r>
            <a:r>
              <a:rPr sz="1147" b="0" u="sng" spc="4" dirty="0">
                <a:solidFill>
                  <a:srgbClr val="0563C1"/>
                </a:solidFill>
              </a:rPr>
              <a:t>ch-in</a:t>
            </a:r>
            <a:r>
              <a:rPr sz="1147" b="0" u="sng" spc="-13" dirty="0">
                <a:solidFill>
                  <a:srgbClr val="0563C1"/>
                </a:solidFill>
              </a:rPr>
              <a:t>t</a:t>
            </a:r>
            <a:r>
              <a:rPr sz="1147" b="0" u="sng" spc="4" dirty="0">
                <a:solidFill>
                  <a:srgbClr val="0563C1"/>
                </a:solidFill>
              </a:rPr>
              <a:t>egrity</a:t>
            </a:r>
            <a:r>
              <a:rPr sz="1147" b="0" u="sng" spc="-4" dirty="0">
                <a:solidFill>
                  <a:srgbClr val="0563C1"/>
                </a:solidFill>
              </a:rPr>
              <a:t>/</a:t>
            </a:r>
            <a:r>
              <a:rPr sz="1147" b="0" spc="-666" dirty="0"/>
              <a:t>ሻ</a:t>
            </a:r>
            <a:endParaRPr sz="1147"/>
          </a:p>
          <a:p>
            <a:pPr marL="180424" marR="4767237">
              <a:lnSpc>
                <a:spcPts val="2418"/>
              </a:lnSpc>
              <a:spcBef>
                <a:spcPts val="154"/>
              </a:spcBef>
            </a:pPr>
            <a:r>
              <a:rPr sz="1588" b="0" spc="-31" dirty="0"/>
              <a:t>R</a:t>
            </a:r>
            <a:r>
              <a:rPr sz="1588" b="0" dirty="0"/>
              <a:t>e</a:t>
            </a:r>
            <a:r>
              <a:rPr sz="1588" b="0" spc="-4" dirty="0"/>
              <a:t>sea</a:t>
            </a:r>
            <a:r>
              <a:rPr sz="1588" b="0" spc="-26" dirty="0"/>
              <a:t>r</a:t>
            </a:r>
            <a:r>
              <a:rPr sz="1588" b="0" spc="-4" dirty="0"/>
              <a:t>c</a:t>
            </a:r>
            <a:r>
              <a:rPr sz="1588" b="0" dirty="0"/>
              <a:t>h </a:t>
            </a:r>
            <a:r>
              <a:rPr sz="1588" b="0" spc="-4" dirty="0"/>
              <a:t>D</a:t>
            </a:r>
            <a:r>
              <a:rPr sz="1588" b="0" spc="-18" dirty="0"/>
              <a:t>e</a:t>
            </a:r>
            <a:r>
              <a:rPr sz="1588" b="0" spc="-31" dirty="0"/>
              <a:t>v</a:t>
            </a:r>
            <a:r>
              <a:rPr sz="1588" b="0" spc="-4" dirty="0"/>
              <a:t>elopmen</a:t>
            </a:r>
            <a:r>
              <a:rPr sz="1588" b="0" dirty="0"/>
              <a:t>t</a:t>
            </a:r>
            <a:r>
              <a:rPr sz="1588" b="0" spc="-13" dirty="0"/>
              <a:t> </a:t>
            </a:r>
            <a:r>
              <a:rPr sz="1588" b="0" spc="-4" dirty="0"/>
              <a:t>B</a:t>
            </a:r>
            <a:r>
              <a:rPr sz="1588" b="0" spc="-26" dirty="0"/>
              <a:t>r</a:t>
            </a:r>
            <a:r>
              <a:rPr sz="1588" b="0" dirty="0"/>
              <a:t>o</a:t>
            </a:r>
            <a:r>
              <a:rPr sz="1588" b="0" spc="-4" dirty="0"/>
              <a:t>chu</a:t>
            </a:r>
            <a:r>
              <a:rPr sz="1588" b="0" spc="-26" dirty="0"/>
              <a:t>r</a:t>
            </a:r>
            <a:r>
              <a:rPr sz="1588" b="0" spc="-4" dirty="0"/>
              <a:t>es </a:t>
            </a:r>
            <a:r>
              <a:rPr sz="1588" b="0" spc="-53" dirty="0"/>
              <a:t>F</a:t>
            </a:r>
            <a:r>
              <a:rPr sz="1588" b="0" dirty="0"/>
              <a:t>acts &amp; Figu</a:t>
            </a:r>
            <a:r>
              <a:rPr sz="1588" b="0" spc="-26" dirty="0"/>
              <a:t>r</a:t>
            </a:r>
            <a:r>
              <a:rPr sz="1588" b="0" dirty="0"/>
              <a:t>es</a:t>
            </a:r>
            <a:r>
              <a:rPr sz="1588" b="0" spc="-9" dirty="0"/>
              <a:t> </a:t>
            </a:r>
            <a:r>
              <a:rPr sz="1588" b="0" spc="-71" dirty="0"/>
              <a:t>W</a:t>
            </a:r>
            <a:r>
              <a:rPr sz="1588" b="0" dirty="0"/>
              <a:t>allet Ca</a:t>
            </a:r>
            <a:r>
              <a:rPr sz="1588" b="0" spc="-26" dirty="0"/>
              <a:t>r</a:t>
            </a:r>
            <a:r>
              <a:rPr sz="1588" b="0" dirty="0"/>
              <a:t>ds</a:t>
            </a:r>
            <a:endParaRPr sz="1588"/>
          </a:p>
        </p:txBody>
      </p:sp>
      <p:sp>
        <p:nvSpPr>
          <p:cNvPr id="4" name="object 4"/>
          <p:cNvSpPr/>
          <p:nvPr/>
        </p:nvSpPr>
        <p:spPr>
          <a:xfrm>
            <a:off x="666301" y="5027182"/>
            <a:ext cx="7812069" cy="89826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9205646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7882" y="505692"/>
            <a:ext cx="7261412" cy="400559"/>
          </a:xfrm>
          <a:prstGeom prst="rect">
            <a:avLst/>
          </a:prstGeom>
        </p:spPr>
        <p:txBody>
          <a:bodyPr vert="horz" wrap="square" lIns="0" tIns="0" rIns="0" bIns="0" numCol="1" rtlCol="0" anchor="ctr" anchorCtr="0" compatLnSpc="1">
            <a:prstTxWarp prst="textNoShape">
              <a:avLst/>
            </a:prstTxWarp>
            <a:spAutoFit/>
          </a:bodyPr>
          <a:lstStyle/>
          <a:p>
            <a:pPr marL="11206"/>
            <a:r>
              <a:rPr spc="-22" dirty="0"/>
              <a:t>O</a:t>
            </a:r>
            <a:r>
              <a:rPr spc="-49" dirty="0"/>
              <a:t>f</a:t>
            </a:r>
            <a:r>
              <a:rPr spc="-13" dirty="0"/>
              <a:t>f</a:t>
            </a:r>
            <a:r>
              <a:rPr spc="-9" dirty="0"/>
              <a:t>i</a:t>
            </a:r>
            <a:r>
              <a:rPr spc="-22" dirty="0"/>
              <a:t>ce</a:t>
            </a:r>
            <a:r>
              <a:rPr b="1" spc="-88" dirty="0">
                <a:latin typeface="Times New Roman"/>
                <a:cs typeface="Times New Roman"/>
              </a:rPr>
              <a:t> </a:t>
            </a:r>
            <a:r>
              <a:rPr spc="-22" dirty="0"/>
              <a:t>of</a:t>
            </a:r>
            <a:r>
              <a:rPr b="1" spc="-71" dirty="0">
                <a:latin typeface="Times New Roman"/>
                <a:cs typeface="Times New Roman"/>
              </a:rPr>
              <a:t> </a:t>
            </a:r>
            <a:r>
              <a:rPr spc="-75" dirty="0"/>
              <a:t>R</a:t>
            </a:r>
            <a:r>
              <a:rPr spc="-22" dirty="0"/>
              <a:t>esea</a:t>
            </a:r>
            <a:r>
              <a:rPr spc="-57" dirty="0"/>
              <a:t>r</a:t>
            </a:r>
            <a:r>
              <a:rPr spc="-22" dirty="0"/>
              <a:t>ch</a:t>
            </a:r>
            <a:r>
              <a:rPr b="1" spc="-88" dirty="0">
                <a:latin typeface="Times New Roman"/>
                <a:cs typeface="Times New Roman"/>
              </a:rPr>
              <a:t> </a:t>
            </a:r>
            <a:r>
              <a:rPr spc="-4" dirty="0"/>
              <a:t>I</a:t>
            </a:r>
            <a:r>
              <a:rPr spc="-22" dirty="0"/>
              <a:t>n</a:t>
            </a:r>
            <a:r>
              <a:rPr spc="-13" dirty="0"/>
              <a:t>i</a:t>
            </a:r>
            <a:r>
              <a:rPr spc="-22" dirty="0"/>
              <a:t>t</a:t>
            </a:r>
            <a:r>
              <a:rPr spc="-13" dirty="0"/>
              <a:t>i</a:t>
            </a:r>
            <a:r>
              <a:rPr spc="-49" dirty="0"/>
              <a:t>a</a:t>
            </a:r>
            <a:r>
              <a:rPr spc="-18" dirty="0"/>
              <a:t>t</a:t>
            </a:r>
            <a:r>
              <a:rPr spc="-22" dirty="0"/>
              <a:t>i</a:t>
            </a:r>
            <a:r>
              <a:rPr spc="-49" dirty="0"/>
              <a:t>v</a:t>
            </a:r>
            <a:r>
              <a:rPr spc="-22" dirty="0"/>
              <a:t>es</a:t>
            </a:r>
          </a:p>
        </p:txBody>
      </p:sp>
      <p:sp>
        <p:nvSpPr>
          <p:cNvPr id="3" name="object 3"/>
          <p:cNvSpPr txBox="1"/>
          <p:nvPr/>
        </p:nvSpPr>
        <p:spPr>
          <a:xfrm>
            <a:off x="632236" y="1656365"/>
            <a:ext cx="7001434" cy="3355470"/>
          </a:xfrm>
          <a:prstGeom prst="rect">
            <a:avLst/>
          </a:prstGeom>
        </p:spPr>
        <p:txBody>
          <a:bodyPr vert="horz" wrap="square" lIns="0" tIns="0" rIns="0" bIns="0" rtlCol="0">
            <a:spAutoFit/>
          </a:bodyPr>
          <a:lstStyle/>
          <a:p>
            <a:pPr marL="11206"/>
            <a:r>
              <a:rPr sz="1721" b="1" spc="-75" dirty="0">
                <a:latin typeface="Cambria"/>
                <a:cs typeface="Cambria"/>
              </a:rPr>
              <a:t>Sponsorships</a:t>
            </a:r>
            <a:r>
              <a:rPr sz="1721" b="1" spc="-26" dirty="0">
                <a:latin typeface="Cambria"/>
                <a:cs typeface="Cambria"/>
              </a:rPr>
              <a:t>,</a:t>
            </a:r>
            <a:r>
              <a:rPr sz="1721" b="1" spc="-13" dirty="0">
                <a:latin typeface="Cambria"/>
                <a:cs typeface="Cambria"/>
              </a:rPr>
              <a:t> </a:t>
            </a:r>
            <a:r>
              <a:rPr sz="1721" b="1" spc="-40" dirty="0">
                <a:latin typeface="Cambria"/>
                <a:cs typeface="Cambria"/>
              </a:rPr>
              <a:t>E</a:t>
            </a:r>
            <a:r>
              <a:rPr sz="1721" b="1" spc="-84" dirty="0">
                <a:latin typeface="Cambria"/>
                <a:cs typeface="Cambria"/>
              </a:rPr>
              <a:t>v</a:t>
            </a:r>
            <a:r>
              <a:rPr sz="1721" b="1" spc="-71" dirty="0">
                <a:latin typeface="Cambria"/>
                <a:cs typeface="Cambria"/>
              </a:rPr>
              <a:t>ent</a:t>
            </a:r>
            <a:r>
              <a:rPr sz="1721" b="1" spc="-49" dirty="0">
                <a:latin typeface="Cambria"/>
                <a:cs typeface="Cambria"/>
              </a:rPr>
              <a:t>s</a:t>
            </a:r>
            <a:r>
              <a:rPr sz="1721" b="1" spc="-26" dirty="0">
                <a:latin typeface="Cambria"/>
                <a:cs typeface="Cambria"/>
              </a:rPr>
              <a:t> </a:t>
            </a:r>
            <a:r>
              <a:rPr sz="1721" b="1" spc="-79" dirty="0">
                <a:latin typeface="Cambria"/>
                <a:cs typeface="Cambria"/>
              </a:rPr>
              <a:t>&amp;</a:t>
            </a:r>
            <a:r>
              <a:rPr sz="1721" b="1" spc="-13" dirty="0">
                <a:latin typeface="Cambria"/>
                <a:cs typeface="Cambria"/>
              </a:rPr>
              <a:t> </a:t>
            </a:r>
            <a:r>
              <a:rPr sz="1721" b="1" spc="-106" dirty="0">
                <a:latin typeface="Cambria"/>
                <a:cs typeface="Cambria"/>
              </a:rPr>
              <a:t>R</a:t>
            </a:r>
            <a:r>
              <a:rPr sz="1721" b="1" spc="-79" dirty="0">
                <a:latin typeface="Cambria"/>
                <a:cs typeface="Cambria"/>
              </a:rPr>
              <a:t>e</a:t>
            </a:r>
            <a:r>
              <a:rPr sz="1721" b="1" spc="-71" dirty="0">
                <a:latin typeface="Cambria"/>
                <a:cs typeface="Cambria"/>
              </a:rPr>
              <a:t>cognition</a:t>
            </a:r>
            <a:endParaRPr sz="1721">
              <a:latin typeface="Cambria"/>
              <a:cs typeface="Cambria"/>
            </a:endParaRPr>
          </a:p>
          <a:p>
            <a:pPr marL="180984" marR="6424674">
              <a:lnSpc>
                <a:spcPct val="130700"/>
              </a:lnSpc>
              <a:spcBef>
                <a:spcPts val="31"/>
              </a:spcBef>
            </a:pPr>
            <a:r>
              <a:rPr sz="1279" spc="9" dirty="0">
                <a:latin typeface="Cambria"/>
                <a:cs typeface="Cambria"/>
              </a:rPr>
              <a:t>WISE GS</a:t>
            </a:r>
            <a:r>
              <a:rPr sz="1279" dirty="0">
                <a:latin typeface="Cambria"/>
                <a:cs typeface="Cambria"/>
              </a:rPr>
              <a:t>G</a:t>
            </a:r>
            <a:r>
              <a:rPr sz="1279" spc="13" dirty="0">
                <a:latin typeface="Cambria"/>
                <a:cs typeface="Cambria"/>
              </a:rPr>
              <a:t>A</a:t>
            </a:r>
            <a:endParaRPr sz="1279">
              <a:latin typeface="Cambria"/>
              <a:cs typeface="Cambria"/>
            </a:endParaRPr>
          </a:p>
          <a:p>
            <a:pPr marL="180984" marR="4754909">
              <a:lnSpc>
                <a:spcPct val="130700"/>
              </a:lnSpc>
              <a:spcBef>
                <a:spcPts val="4"/>
              </a:spcBef>
            </a:pPr>
            <a:r>
              <a:rPr sz="1279" spc="9" dirty="0">
                <a:latin typeface="Cambria"/>
                <a:cs typeface="Cambria"/>
              </a:rPr>
              <a:t>Nation</a:t>
            </a:r>
            <a:r>
              <a:rPr sz="1279" dirty="0">
                <a:latin typeface="Cambria"/>
                <a:cs typeface="Cambria"/>
              </a:rPr>
              <a:t>a</a:t>
            </a:r>
            <a:r>
              <a:rPr sz="1279" spc="4" dirty="0">
                <a:latin typeface="Cambria"/>
                <a:cs typeface="Cambria"/>
              </a:rPr>
              <a:t>l</a:t>
            </a:r>
            <a:r>
              <a:rPr sz="1279" spc="-9" dirty="0">
                <a:latin typeface="Cambria"/>
                <a:cs typeface="Cambria"/>
              </a:rPr>
              <a:t> </a:t>
            </a:r>
            <a:r>
              <a:rPr sz="1279" spc="-13" dirty="0">
                <a:latin typeface="Cambria"/>
                <a:cs typeface="Cambria"/>
              </a:rPr>
              <a:t>P</a:t>
            </a:r>
            <a:r>
              <a:rPr sz="1279" spc="9" dirty="0">
                <a:latin typeface="Cambria"/>
                <a:cs typeface="Cambria"/>
              </a:rPr>
              <a:t>os</a:t>
            </a:r>
            <a:r>
              <a:rPr sz="1279" spc="-9" dirty="0">
                <a:latin typeface="Cambria"/>
                <a:cs typeface="Cambria"/>
              </a:rPr>
              <a:t>t</a:t>
            </a:r>
            <a:r>
              <a:rPr sz="1279" spc="9" dirty="0">
                <a:latin typeface="Cambria"/>
                <a:cs typeface="Cambria"/>
              </a:rPr>
              <a:t>doc</a:t>
            </a:r>
            <a:r>
              <a:rPr sz="1279" spc="-18" dirty="0">
                <a:latin typeface="Cambria"/>
                <a:cs typeface="Cambria"/>
              </a:rPr>
              <a:t> </a:t>
            </a:r>
            <a:r>
              <a:rPr sz="1279" spc="9" dirty="0">
                <a:latin typeface="Cambria"/>
                <a:cs typeface="Cambria"/>
              </a:rPr>
              <a:t>Associ</a:t>
            </a:r>
            <a:r>
              <a:rPr sz="1279" dirty="0">
                <a:latin typeface="Cambria"/>
                <a:cs typeface="Cambria"/>
              </a:rPr>
              <a:t>a</a:t>
            </a:r>
            <a:r>
              <a:rPr sz="1279" spc="9" dirty="0">
                <a:latin typeface="Cambria"/>
                <a:cs typeface="Cambria"/>
              </a:rPr>
              <a:t>tion Sigma</a:t>
            </a:r>
            <a:r>
              <a:rPr sz="1279" spc="-9" dirty="0">
                <a:latin typeface="Cambria"/>
                <a:cs typeface="Cambria"/>
              </a:rPr>
              <a:t> </a:t>
            </a:r>
            <a:r>
              <a:rPr sz="1279" spc="9" dirty="0">
                <a:latin typeface="Cambria"/>
                <a:cs typeface="Cambria"/>
              </a:rPr>
              <a:t>Xi</a:t>
            </a:r>
            <a:endParaRPr sz="1279">
              <a:latin typeface="Cambria"/>
              <a:cs typeface="Cambria"/>
            </a:endParaRPr>
          </a:p>
          <a:p>
            <a:pPr>
              <a:lnSpc>
                <a:spcPct val="100000"/>
              </a:lnSpc>
            </a:pPr>
            <a:endParaRPr sz="1324">
              <a:latin typeface="Times New Roman"/>
              <a:cs typeface="Times New Roman"/>
            </a:endParaRPr>
          </a:p>
          <a:p>
            <a:pPr marL="180984">
              <a:spcBef>
                <a:spcPts val="962"/>
              </a:spcBef>
            </a:pPr>
            <a:r>
              <a:rPr sz="1279" spc="-9" dirty="0">
                <a:latin typeface="Cambria"/>
                <a:cs typeface="Cambria"/>
              </a:rPr>
              <a:t>R</a:t>
            </a:r>
            <a:r>
              <a:rPr sz="1279" spc="9" dirty="0">
                <a:latin typeface="Cambria"/>
                <a:cs typeface="Cambria"/>
              </a:rPr>
              <a:t>e</a:t>
            </a:r>
            <a:r>
              <a:rPr sz="1279" spc="4" dirty="0">
                <a:latin typeface="Cambria"/>
                <a:cs typeface="Cambria"/>
              </a:rPr>
              <a:t>sea</a:t>
            </a:r>
            <a:r>
              <a:rPr sz="1279" spc="-13" dirty="0">
                <a:latin typeface="Cambria"/>
                <a:cs typeface="Cambria"/>
              </a:rPr>
              <a:t>r</a:t>
            </a:r>
            <a:r>
              <a:rPr sz="1279" spc="4" dirty="0">
                <a:latin typeface="Cambria"/>
                <a:cs typeface="Cambria"/>
              </a:rPr>
              <a:t>c</a:t>
            </a:r>
            <a:r>
              <a:rPr sz="1279" spc="13" dirty="0">
                <a:latin typeface="Cambria"/>
                <a:cs typeface="Cambria"/>
              </a:rPr>
              <a:t>h</a:t>
            </a:r>
            <a:r>
              <a:rPr sz="1279" spc="-9" dirty="0">
                <a:latin typeface="Cambria"/>
                <a:cs typeface="Cambria"/>
              </a:rPr>
              <a:t> </a:t>
            </a:r>
            <a:r>
              <a:rPr sz="1279" spc="18" dirty="0">
                <a:latin typeface="Cambria"/>
                <a:cs typeface="Cambria"/>
              </a:rPr>
              <a:t>&amp;</a:t>
            </a:r>
            <a:r>
              <a:rPr sz="1279" spc="9" dirty="0">
                <a:latin typeface="Cambria"/>
                <a:cs typeface="Cambria"/>
              </a:rPr>
              <a:t> </a:t>
            </a:r>
            <a:r>
              <a:rPr sz="1279" spc="4" dirty="0">
                <a:latin typeface="Cambria"/>
                <a:cs typeface="Cambria"/>
              </a:rPr>
              <a:t>Inn</a:t>
            </a:r>
            <a:r>
              <a:rPr sz="1279" spc="-9" dirty="0">
                <a:latin typeface="Cambria"/>
                <a:cs typeface="Cambria"/>
              </a:rPr>
              <a:t>o</a:t>
            </a:r>
            <a:r>
              <a:rPr sz="1279" spc="-18" dirty="0">
                <a:latin typeface="Cambria"/>
                <a:cs typeface="Cambria"/>
              </a:rPr>
              <a:t>v</a:t>
            </a:r>
            <a:r>
              <a:rPr sz="1279" spc="4" dirty="0">
                <a:latin typeface="Cambria"/>
                <a:cs typeface="Cambria"/>
              </a:rPr>
              <a:t>atio</a:t>
            </a:r>
            <a:r>
              <a:rPr sz="1279" spc="13" dirty="0">
                <a:latin typeface="Cambria"/>
                <a:cs typeface="Cambria"/>
              </a:rPr>
              <a:t>n</a:t>
            </a:r>
            <a:r>
              <a:rPr sz="1279" spc="-9" dirty="0">
                <a:latin typeface="Cambria"/>
                <a:cs typeface="Cambria"/>
              </a:rPr>
              <a:t> </a:t>
            </a:r>
            <a:r>
              <a:rPr sz="1279" spc="-57" dirty="0">
                <a:latin typeface="Cambria"/>
                <a:cs typeface="Cambria"/>
              </a:rPr>
              <a:t>W</a:t>
            </a:r>
            <a:r>
              <a:rPr sz="1279" spc="4" dirty="0">
                <a:latin typeface="Cambria"/>
                <a:cs typeface="Cambria"/>
              </a:rPr>
              <a:t>ee</a:t>
            </a:r>
            <a:r>
              <a:rPr sz="1279" spc="13" dirty="0">
                <a:latin typeface="Cambria"/>
                <a:cs typeface="Cambria"/>
              </a:rPr>
              <a:t>k</a:t>
            </a:r>
            <a:r>
              <a:rPr sz="1279" spc="4" dirty="0">
                <a:latin typeface="Cambria"/>
                <a:cs typeface="Cambria"/>
              </a:rPr>
              <a:t> </a:t>
            </a:r>
            <a:r>
              <a:rPr sz="1279" spc="-132" dirty="0">
                <a:latin typeface="Cambria"/>
                <a:cs typeface="Cambria"/>
              </a:rPr>
              <a:t>ሺApri</a:t>
            </a:r>
            <a:r>
              <a:rPr sz="1279" spc="-62" dirty="0">
                <a:latin typeface="Cambria"/>
                <a:cs typeface="Cambria"/>
              </a:rPr>
              <a:t>l</a:t>
            </a:r>
            <a:r>
              <a:rPr sz="1279" spc="4" dirty="0">
                <a:latin typeface="Cambria"/>
                <a:cs typeface="Cambria"/>
              </a:rPr>
              <a:t> </a:t>
            </a:r>
            <a:r>
              <a:rPr sz="1279" spc="13" dirty="0">
                <a:latin typeface="Cambria"/>
                <a:cs typeface="Cambria"/>
              </a:rPr>
              <a:t>1</a:t>
            </a:r>
            <a:r>
              <a:rPr sz="1279" spc="4" dirty="0">
                <a:latin typeface="Cambria"/>
                <a:cs typeface="Cambria"/>
              </a:rPr>
              <a:t> </a:t>
            </a:r>
            <a:r>
              <a:rPr sz="1279" spc="9" dirty="0">
                <a:latin typeface="Cambria"/>
                <a:cs typeface="Cambria"/>
              </a:rPr>
              <a:t>– 6</a:t>
            </a:r>
            <a:r>
              <a:rPr sz="1279" spc="4" dirty="0">
                <a:latin typeface="Cambria"/>
                <a:cs typeface="Cambria"/>
              </a:rPr>
              <a:t>,</a:t>
            </a:r>
            <a:r>
              <a:rPr sz="1279" spc="13" dirty="0">
                <a:latin typeface="Cambria"/>
                <a:cs typeface="Cambria"/>
              </a:rPr>
              <a:t> </a:t>
            </a:r>
            <a:r>
              <a:rPr sz="1279" spc="-146" dirty="0">
                <a:latin typeface="Cambria"/>
                <a:cs typeface="Cambria"/>
              </a:rPr>
              <a:t>2019ሻ</a:t>
            </a:r>
            <a:endParaRPr sz="1279">
              <a:latin typeface="Cambria"/>
              <a:cs typeface="Cambria"/>
            </a:endParaRPr>
          </a:p>
          <a:p>
            <a:pPr marL="180984">
              <a:spcBef>
                <a:spcPts val="476"/>
              </a:spcBef>
            </a:pPr>
            <a:r>
              <a:rPr sz="1279" spc="-93" dirty="0">
                <a:latin typeface="Cambria"/>
                <a:cs typeface="Cambria"/>
              </a:rPr>
              <a:t>T</a:t>
            </a:r>
            <a:r>
              <a:rPr sz="1279" spc="9" dirty="0">
                <a:latin typeface="Cambria"/>
                <a:cs typeface="Cambria"/>
              </a:rPr>
              <a:t>opi</a:t>
            </a:r>
            <a:r>
              <a:rPr sz="1279" dirty="0">
                <a:latin typeface="Cambria"/>
                <a:cs typeface="Cambria"/>
              </a:rPr>
              <a:t>ca</a:t>
            </a:r>
            <a:r>
              <a:rPr sz="1279" spc="4" dirty="0">
                <a:latin typeface="Cambria"/>
                <a:cs typeface="Cambria"/>
              </a:rPr>
              <a:t>l</a:t>
            </a:r>
            <a:r>
              <a:rPr sz="1279" spc="-4" dirty="0">
                <a:latin typeface="Cambria"/>
                <a:cs typeface="Cambria"/>
              </a:rPr>
              <a:t> </a:t>
            </a:r>
            <a:r>
              <a:rPr sz="1279" spc="-13" dirty="0">
                <a:latin typeface="Cambria"/>
                <a:cs typeface="Cambria"/>
              </a:rPr>
              <a:t>Ev</a:t>
            </a:r>
            <a:r>
              <a:rPr sz="1279" spc="9" dirty="0">
                <a:latin typeface="Cambria"/>
                <a:cs typeface="Cambria"/>
              </a:rPr>
              <a:t>ents</a:t>
            </a:r>
            <a:r>
              <a:rPr sz="1279" spc="4" dirty="0">
                <a:latin typeface="Cambria"/>
                <a:cs typeface="Cambria"/>
              </a:rPr>
              <a:t> </a:t>
            </a:r>
            <a:r>
              <a:rPr sz="1279" spc="-119" dirty="0">
                <a:latin typeface="Cambria"/>
                <a:cs typeface="Cambria"/>
              </a:rPr>
              <a:t>ሺe.g.,</a:t>
            </a:r>
            <a:r>
              <a:rPr sz="1279" spc="4" dirty="0">
                <a:latin typeface="Cambria"/>
                <a:cs typeface="Cambria"/>
              </a:rPr>
              <a:t> </a:t>
            </a:r>
            <a:r>
              <a:rPr sz="1279" spc="-35" dirty="0">
                <a:latin typeface="Cambria"/>
                <a:cs typeface="Cambria"/>
              </a:rPr>
              <a:t>W</a:t>
            </a:r>
            <a:r>
              <a:rPr sz="1279" spc="9" dirty="0">
                <a:latin typeface="Cambria"/>
                <a:cs typeface="Cambria"/>
              </a:rPr>
              <a:t>a</a:t>
            </a:r>
            <a:r>
              <a:rPr sz="1279" spc="-9" dirty="0">
                <a:latin typeface="Cambria"/>
                <a:cs typeface="Cambria"/>
              </a:rPr>
              <a:t>t</a:t>
            </a:r>
            <a:r>
              <a:rPr sz="1279" spc="9" dirty="0">
                <a:latin typeface="Cambria"/>
                <a:cs typeface="Cambria"/>
              </a:rPr>
              <a:t>er</a:t>
            </a:r>
            <a:r>
              <a:rPr sz="1279" spc="-4" dirty="0">
                <a:latin typeface="Cambria"/>
                <a:cs typeface="Cambria"/>
              </a:rPr>
              <a:t> </a:t>
            </a:r>
            <a:r>
              <a:rPr sz="1279" spc="-57" dirty="0">
                <a:latin typeface="Cambria"/>
                <a:cs typeface="Cambria"/>
              </a:rPr>
              <a:t>W</a:t>
            </a:r>
            <a:r>
              <a:rPr sz="1279" spc="9" dirty="0">
                <a:latin typeface="Cambria"/>
                <a:cs typeface="Cambria"/>
              </a:rPr>
              <a:t>eek</a:t>
            </a:r>
            <a:r>
              <a:rPr sz="1279" spc="4" dirty="0">
                <a:latin typeface="Cambria"/>
                <a:cs typeface="Cambria"/>
              </a:rPr>
              <a:t> </a:t>
            </a:r>
            <a:r>
              <a:rPr sz="1279" spc="9" dirty="0">
                <a:latin typeface="Cambria"/>
                <a:cs typeface="Cambria"/>
              </a:rPr>
              <a:t>with</a:t>
            </a:r>
            <a:r>
              <a:rPr sz="1279" spc="4" dirty="0">
                <a:latin typeface="Cambria"/>
                <a:cs typeface="Cambria"/>
              </a:rPr>
              <a:t> </a:t>
            </a:r>
            <a:r>
              <a:rPr sz="1279" spc="-88" dirty="0">
                <a:latin typeface="Cambria"/>
                <a:cs typeface="Cambria"/>
              </a:rPr>
              <a:t>T</a:t>
            </a:r>
            <a:r>
              <a:rPr sz="1279" spc="9" dirty="0">
                <a:latin typeface="Cambria"/>
                <a:cs typeface="Cambria"/>
              </a:rPr>
              <a:t>aft</a:t>
            </a:r>
            <a:r>
              <a:rPr sz="1279" spc="4" dirty="0">
                <a:latin typeface="Cambria"/>
                <a:cs typeface="Cambria"/>
              </a:rPr>
              <a:t> </a:t>
            </a:r>
            <a:r>
              <a:rPr sz="1279" spc="13" dirty="0">
                <a:latin typeface="Cambria"/>
                <a:cs typeface="Cambria"/>
              </a:rPr>
              <a:t>Cen</a:t>
            </a:r>
            <a:r>
              <a:rPr sz="1279" spc="-9" dirty="0">
                <a:latin typeface="Cambria"/>
                <a:cs typeface="Cambria"/>
              </a:rPr>
              <a:t>t</a:t>
            </a:r>
            <a:r>
              <a:rPr sz="1279" spc="9" dirty="0">
                <a:latin typeface="Cambria"/>
                <a:cs typeface="Cambria"/>
              </a:rPr>
              <a:t>er;</a:t>
            </a:r>
            <a:r>
              <a:rPr sz="1279" spc="-4" dirty="0">
                <a:latin typeface="Cambria"/>
                <a:cs typeface="Cambria"/>
              </a:rPr>
              <a:t> </a:t>
            </a:r>
            <a:r>
              <a:rPr sz="1279" spc="13" dirty="0">
                <a:latin typeface="Cambria"/>
                <a:cs typeface="Cambria"/>
              </a:rPr>
              <a:t>UC</a:t>
            </a:r>
            <a:r>
              <a:rPr sz="1279" spc="-4" dirty="0">
                <a:latin typeface="Cambria"/>
                <a:cs typeface="Cambria"/>
              </a:rPr>
              <a:t> </a:t>
            </a:r>
            <a:r>
              <a:rPr sz="1279" spc="9" dirty="0">
                <a:latin typeface="Cambria"/>
                <a:cs typeface="Cambria"/>
              </a:rPr>
              <a:t>Sensors</a:t>
            </a:r>
            <a:r>
              <a:rPr sz="1279" spc="-9" dirty="0">
                <a:latin typeface="Cambria"/>
                <a:cs typeface="Cambria"/>
              </a:rPr>
              <a:t> R</a:t>
            </a:r>
            <a:r>
              <a:rPr sz="1279" spc="4" dirty="0">
                <a:latin typeface="Cambria"/>
                <a:cs typeface="Cambria"/>
              </a:rPr>
              <a:t>et</a:t>
            </a:r>
            <a:r>
              <a:rPr sz="1279" spc="-13" dirty="0">
                <a:latin typeface="Cambria"/>
                <a:cs typeface="Cambria"/>
              </a:rPr>
              <a:t>r</a:t>
            </a:r>
            <a:r>
              <a:rPr sz="1279" spc="9" dirty="0">
                <a:latin typeface="Cambria"/>
                <a:cs typeface="Cambria"/>
              </a:rPr>
              <a:t>e</a:t>
            </a:r>
            <a:r>
              <a:rPr sz="1279" spc="4" dirty="0">
                <a:latin typeface="Cambria"/>
                <a:cs typeface="Cambria"/>
              </a:rPr>
              <a:t>at;</a:t>
            </a:r>
            <a:r>
              <a:rPr sz="1279" spc="-4" dirty="0">
                <a:latin typeface="Cambria"/>
                <a:cs typeface="Cambria"/>
              </a:rPr>
              <a:t> </a:t>
            </a:r>
            <a:r>
              <a:rPr sz="1279" spc="4" dirty="0">
                <a:latin typeface="Cambria"/>
                <a:cs typeface="Cambria"/>
              </a:rPr>
              <a:t>Dat</a:t>
            </a:r>
            <a:r>
              <a:rPr sz="1279" spc="9" dirty="0">
                <a:latin typeface="Cambria"/>
                <a:cs typeface="Cambria"/>
              </a:rPr>
              <a:t>a</a:t>
            </a:r>
            <a:r>
              <a:rPr sz="1279" spc="-4" dirty="0">
                <a:latin typeface="Cambria"/>
                <a:cs typeface="Cambria"/>
              </a:rPr>
              <a:t> </a:t>
            </a:r>
            <a:r>
              <a:rPr sz="1279" spc="13" dirty="0">
                <a:latin typeface="Cambria"/>
                <a:cs typeface="Cambria"/>
              </a:rPr>
              <a:t>A</a:t>
            </a:r>
            <a:r>
              <a:rPr sz="1279" spc="9" dirty="0">
                <a:latin typeface="Cambria"/>
                <a:cs typeface="Cambria"/>
              </a:rPr>
              <a:t>na</a:t>
            </a:r>
            <a:r>
              <a:rPr sz="1279" spc="-26" dirty="0">
                <a:latin typeface="Cambria"/>
                <a:cs typeface="Cambria"/>
              </a:rPr>
              <a:t>l</a:t>
            </a:r>
            <a:r>
              <a:rPr sz="1279" spc="9" dirty="0">
                <a:latin typeface="Cambria"/>
                <a:cs typeface="Cambria"/>
              </a:rPr>
              <a:t>y</a:t>
            </a:r>
            <a:r>
              <a:rPr sz="1279" spc="4" dirty="0">
                <a:latin typeface="Cambria"/>
                <a:cs typeface="Cambria"/>
              </a:rPr>
              <a:t>tic</a:t>
            </a:r>
            <a:r>
              <a:rPr sz="1279" spc="9" dirty="0">
                <a:latin typeface="Cambria"/>
                <a:cs typeface="Cambria"/>
              </a:rPr>
              <a:t>s</a:t>
            </a:r>
            <a:r>
              <a:rPr sz="1279" spc="-4" dirty="0">
                <a:latin typeface="Cambria"/>
                <a:cs typeface="Cambria"/>
              </a:rPr>
              <a:t> </a:t>
            </a:r>
            <a:r>
              <a:rPr sz="1279" spc="9" dirty="0">
                <a:latin typeface="Cambria"/>
                <a:cs typeface="Cambria"/>
              </a:rPr>
              <a:t>Sh</a:t>
            </a:r>
            <a:r>
              <a:rPr sz="1279" spc="4" dirty="0">
                <a:latin typeface="Cambria"/>
                <a:cs typeface="Cambria"/>
              </a:rPr>
              <a:t>o</a:t>
            </a:r>
            <a:r>
              <a:rPr sz="1279" dirty="0">
                <a:latin typeface="Cambria"/>
                <a:cs typeface="Cambria"/>
              </a:rPr>
              <a:t>w</a:t>
            </a:r>
            <a:r>
              <a:rPr sz="1279" spc="4" dirty="0">
                <a:latin typeface="Cambria"/>
                <a:cs typeface="Cambria"/>
              </a:rPr>
              <a:t>c</a:t>
            </a:r>
            <a:r>
              <a:rPr sz="1279" spc="-185" dirty="0">
                <a:latin typeface="Cambria"/>
                <a:cs typeface="Cambria"/>
              </a:rPr>
              <a:t>aseሻ</a:t>
            </a:r>
            <a:endParaRPr sz="1279">
              <a:latin typeface="Cambria"/>
              <a:cs typeface="Cambria"/>
            </a:endParaRPr>
          </a:p>
          <a:p>
            <a:pPr>
              <a:spcBef>
                <a:spcPts val="34"/>
              </a:spcBef>
            </a:pPr>
            <a:endParaRPr sz="1721">
              <a:latin typeface="Times New Roman"/>
              <a:cs typeface="Times New Roman"/>
            </a:endParaRPr>
          </a:p>
          <a:p>
            <a:pPr marL="180984" marR="2903599">
              <a:lnSpc>
                <a:spcPct val="130700"/>
              </a:lnSpc>
            </a:pPr>
            <a:r>
              <a:rPr sz="1279" spc="4" dirty="0">
                <a:latin typeface="Cambria"/>
                <a:cs typeface="Cambria"/>
              </a:rPr>
              <a:t>Offic</a:t>
            </a:r>
            <a:r>
              <a:rPr sz="1279" spc="9" dirty="0">
                <a:latin typeface="Cambria"/>
                <a:cs typeface="Cambria"/>
              </a:rPr>
              <a:t>e</a:t>
            </a:r>
            <a:r>
              <a:rPr sz="1279" spc="4" dirty="0">
                <a:latin typeface="Cambria"/>
                <a:cs typeface="Cambria"/>
              </a:rPr>
              <a:t> </a:t>
            </a:r>
            <a:r>
              <a:rPr sz="1279" spc="9" dirty="0">
                <a:latin typeface="Cambria"/>
                <a:cs typeface="Cambria"/>
              </a:rPr>
              <a:t>o</a:t>
            </a:r>
            <a:r>
              <a:rPr sz="1279" spc="4" dirty="0">
                <a:latin typeface="Cambria"/>
                <a:cs typeface="Cambria"/>
              </a:rPr>
              <a:t>f th</a:t>
            </a:r>
            <a:r>
              <a:rPr sz="1279" spc="9" dirty="0">
                <a:latin typeface="Cambria"/>
                <a:cs typeface="Cambria"/>
              </a:rPr>
              <a:t>e</a:t>
            </a:r>
            <a:r>
              <a:rPr sz="1279" spc="4" dirty="0">
                <a:latin typeface="Cambria"/>
                <a:cs typeface="Cambria"/>
              </a:rPr>
              <a:t> </a:t>
            </a:r>
            <a:r>
              <a:rPr sz="1279" spc="9" dirty="0">
                <a:latin typeface="Cambria"/>
                <a:cs typeface="Cambria"/>
              </a:rPr>
              <a:t>P</a:t>
            </a:r>
            <a:r>
              <a:rPr sz="1279" spc="-13" dirty="0">
                <a:latin typeface="Cambria"/>
                <a:cs typeface="Cambria"/>
              </a:rPr>
              <a:t>ro</a:t>
            </a:r>
            <a:r>
              <a:rPr sz="1279" spc="-18" dirty="0">
                <a:latin typeface="Cambria"/>
                <a:cs typeface="Cambria"/>
              </a:rPr>
              <a:t>v</a:t>
            </a:r>
            <a:r>
              <a:rPr sz="1279" spc="4" dirty="0">
                <a:latin typeface="Cambria"/>
                <a:cs typeface="Cambria"/>
              </a:rPr>
              <a:t>ost/Offic</a:t>
            </a:r>
            <a:r>
              <a:rPr sz="1279" spc="9" dirty="0">
                <a:latin typeface="Cambria"/>
                <a:cs typeface="Cambria"/>
              </a:rPr>
              <a:t>e</a:t>
            </a:r>
            <a:r>
              <a:rPr sz="1279" spc="-9" dirty="0">
                <a:latin typeface="Cambria"/>
                <a:cs typeface="Cambria"/>
              </a:rPr>
              <a:t> </a:t>
            </a:r>
            <a:r>
              <a:rPr sz="1279" spc="9" dirty="0">
                <a:latin typeface="Cambria"/>
                <a:cs typeface="Cambria"/>
              </a:rPr>
              <a:t>of</a:t>
            </a:r>
            <a:r>
              <a:rPr sz="1279" spc="4" dirty="0">
                <a:latin typeface="Cambria"/>
                <a:cs typeface="Cambria"/>
              </a:rPr>
              <a:t> </a:t>
            </a:r>
            <a:r>
              <a:rPr sz="1279" spc="-9" dirty="0">
                <a:latin typeface="Cambria"/>
                <a:cs typeface="Cambria"/>
              </a:rPr>
              <a:t>R</a:t>
            </a:r>
            <a:r>
              <a:rPr sz="1279" spc="4" dirty="0">
                <a:latin typeface="Cambria"/>
                <a:cs typeface="Cambria"/>
              </a:rPr>
              <a:t>esea</a:t>
            </a:r>
            <a:r>
              <a:rPr sz="1279" spc="-13" dirty="0">
                <a:latin typeface="Cambria"/>
                <a:cs typeface="Cambria"/>
              </a:rPr>
              <a:t>r</a:t>
            </a:r>
            <a:r>
              <a:rPr sz="1279" dirty="0">
                <a:latin typeface="Cambria"/>
                <a:cs typeface="Cambria"/>
              </a:rPr>
              <a:t>c</a:t>
            </a:r>
            <a:r>
              <a:rPr sz="1279" spc="13" dirty="0">
                <a:latin typeface="Cambria"/>
                <a:cs typeface="Cambria"/>
              </a:rPr>
              <a:t>h</a:t>
            </a:r>
            <a:r>
              <a:rPr sz="1279" spc="-13" dirty="0">
                <a:latin typeface="Cambria"/>
                <a:cs typeface="Cambria"/>
              </a:rPr>
              <a:t> </a:t>
            </a:r>
            <a:r>
              <a:rPr sz="1279" spc="-31" dirty="0">
                <a:latin typeface="Cambria"/>
                <a:cs typeface="Cambria"/>
              </a:rPr>
              <a:t>F</a:t>
            </a:r>
            <a:r>
              <a:rPr sz="1279" spc="4" dirty="0">
                <a:latin typeface="Cambria"/>
                <a:cs typeface="Cambria"/>
              </a:rPr>
              <a:t>acult</a:t>
            </a:r>
            <a:r>
              <a:rPr sz="1279" spc="9" dirty="0">
                <a:latin typeface="Cambria"/>
                <a:cs typeface="Cambria"/>
              </a:rPr>
              <a:t>y</a:t>
            </a:r>
            <a:r>
              <a:rPr sz="1279" spc="4" dirty="0">
                <a:latin typeface="Cambria"/>
                <a:cs typeface="Cambria"/>
              </a:rPr>
              <a:t> </a:t>
            </a:r>
            <a:r>
              <a:rPr sz="1279" spc="-26" dirty="0">
                <a:latin typeface="Cambria"/>
                <a:cs typeface="Cambria"/>
              </a:rPr>
              <a:t>A</a:t>
            </a:r>
            <a:r>
              <a:rPr sz="1279" spc="-13" dirty="0">
                <a:latin typeface="Cambria"/>
                <a:cs typeface="Cambria"/>
              </a:rPr>
              <a:t>w</a:t>
            </a:r>
            <a:r>
              <a:rPr sz="1279" spc="4" dirty="0">
                <a:latin typeface="Cambria"/>
                <a:cs typeface="Cambria"/>
              </a:rPr>
              <a:t>a</a:t>
            </a:r>
            <a:r>
              <a:rPr sz="1279" spc="-13" dirty="0">
                <a:latin typeface="Cambria"/>
                <a:cs typeface="Cambria"/>
              </a:rPr>
              <a:t>r</a:t>
            </a:r>
            <a:r>
              <a:rPr sz="1279" spc="9" dirty="0">
                <a:latin typeface="Cambria"/>
                <a:cs typeface="Cambria"/>
              </a:rPr>
              <a:t>ds</a:t>
            </a:r>
            <a:r>
              <a:rPr sz="1279" spc="4" dirty="0">
                <a:latin typeface="Cambria"/>
                <a:cs typeface="Cambria"/>
              </a:rPr>
              <a:t> Offic</a:t>
            </a:r>
            <a:r>
              <a:rPr sz="1279" spc="9" dirty="0">
                <a:latin typeface="Cambria"/>
                <a:cs typeface="Cambria"/>
              </a:rPr>
              <a:t>e</a:t>
            </a:r>
            <a:r>
              <a:rPr sz="1279" spc="4" dirty="0">
                <a:latin typeface="Cambria"/>
                <a:cs typeface="Cambria"/>
              </a:rPr>
              <a:t> </a:t>
            </a:r>
            <a:r>
              <a:rPr sz="1279" spc="9" dirty="0">
                <a:latin typeface="Cambria"/>
                <a:cs typeface="Cambria"/>
              </a:rPr>
              <a:t>o</a:t>
            </a:r>
            <a:r>
              <a:rPr sz="1279" spc="4" dirty="0">
                <a:latin typeface="Cambria"/>
                <a:cs typeface="Cambria"/>
              </a:rPr>
              <a:t>f </a:t>
            </a:r>
            <a:r>
              <a:rPr sz="1279" spc="-9" dirty="0">
                <a:latin typeface="Cambria"/>
                <a:cs typeface="Cambria"/>
              </a:rPr>
              <a:t>R</a:t>
            </a:r>
            <a:r>
              <a:rPr sz="1279" spc="9" dirty="0">
                <a:latin typeface="Cambria"/>
                <a:cs typeface="Cambria"/>
              </a:rPr>
              <a:t>e</a:t>
            </a:r>
            <a:r>
              <a:rPr sz="1279" spc="4" dirty="0">
                <a:latin typeface="Cambria"/>
                <a:cs typeface="Cambria"/>
              </a:rPr>
              <a:t>sea</a:t>
            </a:r>
            <a:r>
              <a:rPr sz="1279" spc="-13" dirty="0">
                <a:latin typeface="Cambria"/>
                <a:cs typeface="Cambria"/>
              </a:rPr>
              <a:t>r</a:t>
            </a:r>
            <a:r>
              <a:rPr sz="1279" spc="4" dirty="0">
                <a:latin typeface="Cambria"/>
                <a:cs typeface="Cambria"/>
              </a:rPr>
              <a:t>c</a:t>
            </a:r>
            <a:r>
              <a:rPr sz="1279" spc="13" dirty="0">
                <a:latin typeface="Cambria"/>
                <a:cs typeface="Cambria"/>
              </a:rPr>
              <a:t>h</a:t>
            </a:r>
            <a:r>
              <a:rPr sz="1279" spc="-9" dirty="0">
                <a:latin typeface="Cambria"/>
                <a:cs typeface="Cambria"/>
              </a:rPr>
              <a:t> </a:t>
            </a:r>
            <a:r>
              <a:rPr sz="1279" spc="13" dirty="0">
                <a:latin typeface="Cambria"/>
                <a:cs typeface="Cambria"/>
              </a:rPr>
              <a:t>C</a:t>
            </a:r>
            <a:r>
              <a:rPr sz="1279" spc="9" dirty="0">
                <a:latin typeface="Cambria"/>
                <a:cs typeface="Cambria"/>
              </a:rPr>
              <a:t>o</a:t>
            </a:r>
            <a:r>
              <a:rPr sz="1279" spc="-13" dirty="0">
                <a:latin typeface="Cambria"/>
                <a:cs typeface="Cambria"/>
              </a:rPr>
              <a:t>r</a:t>
            </a:r>
            <a:r>
              <a:rPr sz="1279" spc="9" dirty="0">
                <a:latin typeface="Cambria"/>
                <a:cs typeface="Cambria"/>
              </a:rPr>
              <a:t>e</a:t>
            </a:r>
            <a:r>
              <a:rPr sz="1279" spc="-4" dirty="0">
                <a:latin typeface="Cambria"/>
                <a:cs typeface="Cambria"/>
              </a:rPr>
              <a:t> </a:t>
            </a:r>
            <a:r>
              <a:rPr sz="1279" spc="-66" dirty="0">
                <a:latin typeface="Cambria"/>
                <a:cs typeface="Cambria"/>
              </a:rPr>
              <a:t>V</a:t>
            </a:r>
            <a:r>
              <a:rPr sz="1279" spc="4" dirty="0">
                <a:latin typeface="Cambria"/>
                <a:cs typeface="Cambria"/>
              </a:rPr>
              <a:t>alu</a:t>
            </a:r>
            <a:r>
              <a:rPr sz="1279" spc="9" dirty="0">
                <a:latin typeface="Cambria"/>
                <a:cs typeface="Cambria"/>
              </a:rPr>
              <a:t>e</a:t>
            </a:r>
            <a:r>
              <a:rPr sz="1279" spc="4" dirty="0">
                <a:latin typeface="Cambria"/>
                <a:cs typeface="Cambria"/>
              </a:rPr>
              <a:t> </a:t>
            </a:r>
            <a:r>
              <a:rPr sz="1279" spc="-26" dirty="0">
                <a:latin typeface="Cambria"/>
                <a:cs typeface="Cambria"/>
              </a:rPr>
              <a:t>A</a:t>
            </a:r>
            <a:r>
              <a:rPr sz="1279" spc="-13" dirty="0">
                <a:latin typeface="Cambria"/>
                <a:cs typeface="Cambria"/>
              </a:rPr>
              <a:t>w</a:t>
            </a:r>
            <a:r>
              <a:rPr sz="1279" spc="4" dirty="0">
                <a:latin typeface="Cambria"/>
                <a:cs typeface="Cambria"/>
              </a:rPr>
              <a:t>a</a:t>
            </a:r>
            <a:r>
              <a:rPr sz="1279" spc="-13" dirty="0">
                <a:latin typeface="Cambria"/>
                <a:cs typeface="Cambria"/>
              </a:rPr>
              <a:t>r</a:t>
            </a:r>
            <a:r>
              <a:rPr sz="1279" spc="4" dirty="0">
                <a:latin typeface="Cambria"/>
                <a:cs typeface="Cambria"/>
              </a:rPr>
              <a:t>ds</a:t>
            </a:r>
            <a:endParaRPr sz="1279">
              <a:latin typeface="Cambria"/>
              <a:cs typeface="Cambria"/>
            </a:endParaRPr>
          </a:p>
          <a:p>
            <a:pPr marL="180984" marR="3180959">
              <a:lnSpc>
                <a:spcPct val="130700"/>
              </a:lnSpc>
              <a:spcBef>
                <a:spcPts val="4"/>
              </a:spcBef>
            </a:pPr>
            <a:r>
              <a:rPr sz="1279" spc="9" dirty="0">
                <a:latin typeface="Cambria"/>
                <a:cs typeface="Cambria"/>
              </a:rPr>
              <a:t>Sponso</a:t>
            </a:r>
            <a:r>
              <a:rPr sz="1279" spc="-13" dirty="0">
                <a:latin typeface="Cambria"/>
                <a:cs typeface="Cambria"/>
              </a:rPr>
              <a:t>r</a:t>
            </a:r>
            <a:r>
              <a:rPr sz="1279" spc="13" dirty="0">
                <a:latin typeface="Cambria"/>
                <a:cs typeface="Cambria"/>
              </a:rPr>
              <a:t>ed</a:t>
            </a:r>
            <a:r>
              <a:rPr sz="1279" spc="-9" dirty="0">
                <a:latin typeface="Cambria"/>
                <a:cs typeface="Cambria"/>
              </a:rPr>
              <a:t> R</a:t>
            </a:r>
            <a:r>
              <a:rPr sz="1279" spc="9" dirty="0">
                <a:latin typeface="Cambria"/>
                <a:cs typeface="Cambria"/>
              </a:rPr>
              <a:t>e</a:t>
            </a:r>
            <a:r>
              <a:rPr sz="1279" spc="4" dirty="0">
                <a:latin typeface="Cambria"/>
                <a:cs typeface="Cambria"/>
              </a:rPr>
              <a:t>sea</a:t>
            </a:r>
            <a:r>
              <a:rPr sz="1279" spc="-13" dirty="0">
                <a:latin typeface="Cambria"/>
                <a:cs typeface="Cambria"/>
              </a:rPr>
              <a:t>r</a:t>
            </a:r>
            <a:r>
              <a:rPr sz="1279" spc="4" dirty="0">
                <a:latin typeface="Cambria"/>
                <a:cs typeface="Cambria"/>
              </a:rPr>
              <a:t>c</a:t>
            </a:r>
            <a:r>
              <a:rPr sz="1279" spc="13" dirty="0">
                <a:latin typeface="Cambria"/>
                <a:cs typeface="Cambria"/>
              </a:rPr>
              <a:t>h</a:t>
            </a:r>
            <a:r>
              <a:rPr sz="1279" spc="-9" dirty="0">
                <a:latin typeface="Cambria"/>
                <a:cs typeface="Cambria"/>
              </a:rPr>
              <a:t> </a:t>
            </a:r>
            <a:r>
              <a:rPr sz="1279" spc="-31" dirty="0">
                <a:latin typeface="Cambria"/>
                <a:cs typeface="Cambria"/>
              </a:rPr>
              <a:t>F</a:t>
            </a:r>
            <a:r>
              <a:rPr sz="1279" spc="4" dirty="0">
                <a:latin typeface="Cambria"/>
                <a:cs typeface="Cambria"/>
              </a:rPr>
              <a:t>acult</a:t>
            </a:r>
            <a:r>
              <a:rPr sz="1279" spc="9" dirty="0">
                <a:latin typeface="Cambria"/>
                <a:cs typeface="Cambria"/>
              </a:rPr>
              <a:t>y</a:t>
            </a:r>
            <a:r>
              <a:rPr sz="1279" spc="-4" dirty="0">
                <a:latin typeface="Cambria"/>
                <a:cs typeface="Cambria"/>
              </a:rPr>
              <a:t> </a:t>
            </a:r>
            <a:r>
              <a:rPr sz="1279" spc="-9" dirty="0">
                <a:latin typeface="Cambria"/>
                <a:cs typeface="Cambria"/>
              </a:rPr>
              <a:t>R</a:t>
            </a:r>
            <a:r>
              <a:rPr sz="1279" spc="4" dirty="0">
                <a:latin typeface="Cambria"/>
                <a:cs typeface="Cambria"/>
              </a:rPr>
              <a:t>ecognitio</a:t>
            </a:r>
            <a:r>
              <a:rPr sz="1279" spc="13" dirty="0">
                <a:latin typeface="Cambria"/>
                <a:cs typeface="Cambria"/>
              </a:rPr>
              <a:t>n</a:t>
            </a:r>
            <a:r>
              <a:rPr sz="1279" spc="-18" dirty="0">
                <a:latin typeface="Cambria"/>
                <a:cs typeface="Cambria"/>
              </a:rPr>
              <a:t> </a:t>
            </a:r>
            <a:r>
              <a:rPr sz="1279" spc="13" dirty="0">
                <a:latin typeface="Cambria"/>
                <a:cs typeface="Cambria"/>
              </a:rPr>
              <a:t>C</a:t>
            </a:r>
            <a:r>
              <a:rPr sz="1279" spc="4" dirty="0">
                <a:latin typeface="Cambria"/>
                <a:cs typeface="Cambria"/>
              </a:rPr>
              <a:t>e</a:t>
            </a:r>
            <a:r>
              <a:rPr sz="1279" spc="-13" dirty="0">
                <a:latin typeface="Cambria"/>
                <a:cs typeface="Cambria"/>
              </a:rPr>
              <a:t>r</a:t>
            </a:r>
            <a:r>
              <a:rPr sz="1279" spc="9" dirty="0">
                <a:latin typeface="Cambria"/>
                <a:cs typeface="Cambria"/>
              </a:rPr>
              <a:t>emo</a:t>
            </a:r>
            <a:r>
              <a:rPr sz="1279" spc="-18" dirty="0">
                <a:latin typeface="Cambria"/>
                <a:cs typeface="Cambria"/>
              </a:rPr>
              <a:t>n</a:t>
            </a:r>
            <a:r>
              <a:rPr sz="1279" spc="9" dirty="0">
                <a:latin typeface="Cambria"/>
                <a:cs typeface="Cambria"/>
              </a:rPr>
              <a:t>y</a:t>
            </a:r>
            <a:r>
              <a:rPr sz="1279" spc="4" dirty="0">
                <a:latin typeface="Cambria"/>
                <a:cs typeface="Cambria"/>
              </a:rPr>
              <a:t> </a:t>
            </a:r>
            <a:r>
              <a:rPr sz="1279" spc="-9" dirty="0">
                <a:latin typeface="Cambria"/>
                <a:cs typeface="Cambria"/>
              </a:rPr>
              <a:t>R</a:t>
            </a:r>
            <a:r>
              <a:rPr sz="1279" spc="9" dirty="0">
                <a:latin typeface="Cambria"/>
                <a:cs typeface="Cambria"/>
              </a:rPr>
              <a:t>e</a:t>
            </a:r>
            <a:r>
              <a:rPr sz="1279" spc="4" dirty="0">
                <a:latin typeface="Cambria"/>
                <a:cs typeface="Cambria"/>
              </a:rPr>
              <a:t>sea</a:t>
            </a:r>
            <a:r>
              <a:rPr sz="1279" spc="-13" dirty="0">
                <a:latin typeface="Cambria"/>
                <a:cs typeface="Cambria"/>
              </a:rPr>
              <a:t>r</a:t>
            </a:r>
            <a:r>
              <a:rPr sz="1279" spc="4" dirty="0">
                <a:latin typeface="Cambria"/>
                <a:cs typeface="Cambria"/>
              </a:rPr>
              <a:t>c</a:t>
            </a:r>
            <a:r>
              <a:rPr sz="1279" spc="13" dirty="0">
                <a:latin typeface="Cambria"/>
                <a:cs typeface="Cambria"/>
              </a:rPr>
              <a:t>h</a:t>
            </a:r>
            <a:r>
              <a:rPr sz="1279" spc="-9" dirty="0">
                <a:latin typeface="Cambria"/>
                <a:cs typeface="Cambria"/>
              </a:rPr>
              <a:t> </a:t>
            </a:r>
            <a:r>
              <a:rPr sz="1279" spc="4" dirty="0">
                <a:latin typeface="Cambria"/>
                <a:cs typeface="Cambria"/>
              </a:rPr>
              <a:t>Administ</a:t>
            </a:r>
            <a:r>
              <a:rPr sz="1279" spc="-13" dirty="0">
                <a:latin typeface="Cambria"/>
                <a:cs typeface="Cambria"/>
              </a:rPr>
              <a:t>r</a:t>
            </a:r>
            <a:r>
              <a:rPr sz="1279" spc="4" dirty="0">
                <a:latin typeface="Cambria"/>
                <a:cs typeface="Cambria"/>
              </a:rPr>
              <a:t>a</a:t>
            </a:r>
            <a:r>
              <a:rPr sz="1279" spc="-9" dirty="0">
                <a:latin typeface="Cambria"/>
                <a:cs typeface="Cambria"/>
              </a:rPr>
              <a:t>t</a:t>
            </a:r>
            <a:r>
              <a:rPr sz="1279" spc="4" dirty="0">
                <a:latin typeface="Cambria"/>
                <a:cs typeface="Cambria"/>
              </a:rPr>
              <a:t>or</a:t>
            </a:r>
            <a:r>
              <a:rPr sz="1279" spc="9" dirty="0">
                <a:latin typeface="Cambria"/>
                <a:cs typeface="Cambria"/>
              </a:rPr>
              <a:t>s</a:t>
            </a:r>
            <a:r>
              <a:rPr sz="1279" spc="-9" dirty="0">
                <a:latin typeface="Cambria"/>
                <a:cs typeface="Cambria"/>
              </a:rPr>
              <a:t> </a:t>
            </a:r>
            <a:r>
              <a:rPr sz="1279" spc="9" dirty="0">
                <a:latin typeface="Cambria"/>
                <a:cs typeface="Cambria"/>
              </a:rPr>
              <a:t>App</a:t>
            </a:r>
            <a:r>
              <a:rPr sz="1279" spc="-13" dirty="0">
                <a:latin typeface="Cambria"/>
                <a:cs typeface="Cambria"/>
              </a:rPr>
              <a:t>r</a:t>
            </a:r>
            <a:r>
              <a:rPr sz="1279" spc="4" dirty="0">
                <a:latin typeface="Cambria"/>
                <a:cs typeface="Cambria"/>
              </a:rPr>
              <a:t>eciatio</a:t>
            </a:r>
            <a:r>
              <a:rPr sz="1279" spc="13" dirty="0">
                <a:latin typeface="Cambria"/>
                <a:cs typeface="Cambria"/>
              </a:rPr>
              <a:t>n</a:t>
            </a:r>
            <a:r>
              <a:rPr sz="1279" spc="-18" dirty="0">
                <a:latin typeface="Cambria"/>
                <a:cs typeface="Cambria"/>
              </a:rPr>
              <a:t> </a:t>
            </a:r>
            <a:r>
              <a:rPr sz="1279" spc="13" dirty="0">
                <a:latin typeface="Cambria"/>
                <a:cs typeface="Cambria"/>
              </a:rPr>
              <a:t>C</a:t>
            </a:r>
            <a:r>
              <a:rPr sz="1279" spc="4" dirty="0">
                <a:latin typeface="Cambria"/>
                <a:cs typeface="Cambria"/>
              </a:rPr>
              <a:t>eleb</a:t>
            </a:r>
            <a:r>
              <a:rPr sz="1279" spc="-13" dirty="0">
                <a:latin typeface="Cambria"/>
                <a:cs typeface="Cambria"/>
              </a:rPr>
              <a:t>r</a:t>
            </a:r>
            <a:r>
              <a:rPr sz="1279" spc="4" dirty="0">
                <a:latin typeface="Cambria"/>
                <a:cs typeface="Cambria"/>
              </a:rPr>
              <a:t>ation</a:t>
            </a:r>
            <a:endParaRPr sz="1279">
              <a:latin typeface="Cambria"/>
              <a:cs typeface="Cambria"/>
            </a:endParaRPr>
          </a:p>
        </p:txBody>
      </p:sp>
      <p:sp>
        <p:nvSpPr>
          <p:cNvPr id="4" name="object 4"/>
          <p:cNvSpPr/>
          <p:nvPr/>
        </p:nvSpPr>
        <p:spPr>
          <a:xfrm>
            <a:off x="666301" y="5027182"/>
            <a:ext cx="7812069" cy="89826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6347046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11703" y="1168339"/>
            <a:ext cx="3788149" cy="400559"/>
          </a:xfrm>
          <a:prstGeom prst="rect">
            <a:avLst/>
          </a:prstGeom>
        </p:spPr>
        <p:txBody>
          <a:bodyPr vert="horz" wrap="square" lIns="0" tIns="0" rIns="0" bIns="0" rtlCol="0">
            <a:spAutoFit/>
          </a:bodyPr>
          <a:lstStyle/>
          <a:p>
            <a:pPr marL="11206"/>
            <a:r>
              <a:rPr sz="2603" u="heavy" spc="-75" dirty="0">
                <a:latin typeface="Calibri-Light"/>
                <a:cs typeface="Calibri-Light"/>
              </a:rPr>
              <a:t>R</a:t>
            </a:r>
            <a:r>
              <a:rPr sz="2603" u="heavy" spc="-22" dirty="0">
                <a:latin typeface="Calibri-Light"/>
                <a:cs typeface="Calibri-Light"/>
              </a:rPr>
              <a:t>esea</a:t>
            </a:r>
            <a:r>
              <a:rPr sz="2603" u="heavy" spc="-57" dirty="0">
                <a:latin typeface="Calibri-Light"/>
                <a:cs typeface="Calibri-Light"/>
              </a:rPr>
              <a:t>r</a:t>
            </a:r>
            <a:r>
              <a:rPr sz="2603" u="heavy" spc="-22" dirty="0">
                <a:latin typeface="Calibri-Light"/>
                <a:cs typeface="Calibri-Light"/>
              </a:rPr>
              <a:t>ch</a:t>
            </a:r>
            <a:r>
              <a:rPr sz="2603" b="1" u="heavy" spc="-93" dirty="0">
                <a:latin typeface="Times New Roman"/>
                <a:cs typeface="Times New Roman"/>
              </a:rPr>
              <a:t> </a:t>
            </a:r>
            <a:r>
              <a:rPr sz="2603" u="heavy" spc="-79" dirty="0">
                <a:latin typeface="Calibri-Light"/>
                <a:cs typeface="Calibri-Light"/>
              </a:rPr>
              <a:t>P</a:t>
            </a:r>
            <a:r>
              <a:rPr sz="2603" u="heavy" spc="-22" dirty="0">
                <a:latin typeface="Calibri-Light"/>
                <a:cs typeface="Calibri-Light"/>
              </a:rPr>
              <a:t>olicies</a:t>
            </a:r>
            <a:r>
              <a:rPr sz="2603" b="1" u="heavy" spc="-93" dirty="0">
                <a:latin typeface="Times New Roman"/>
                <a:cs typeface="Times New Roman"/>
              </a:rPr>
              <a:t> </a:t>
            </a:r>
            <a:r>
              <a:rPr sz="2603" u="heavy" dirty="0">
                <a:latin typeface="Calibri-Light"/>
                <a:cs typeface="Calibri-Light"/>
              </a:rPr>
              <a:t>&amp;</a:t>
            </a:r>
            <a:r>
              <a:rPr sz="2603" b="1" u="heavy" spc="-106" dirty="0">
                <a:latin typeface="Times New Roman"/>
                <a:cs typeface="Times New Roman"/>
              </a:rPr>
              <a:t> </a:t>
            </a:r>
            <a:r>
              <a:rPr sz="2603" u="heavy" spc="-49" dirty="0">
                <a:latin typeface="Calibri-Light"/>
                <a:cs typeface="Calibri-Light"/>
              </a:rPr>
              <a:t>P</a:t>
            </a:r>
            <a:r>
              <a:rPr sz="2603" u="heavy" spc="-62" dirty="0">
                <a:latin typeface="Calibri-Light"/>
                <a:cs typeface="Calibri-Light"/>
              </a:rPr>
              <a:t>r</a:t>
            </a:r>
            <a:r>
              <a:rPr sz="2603" u="heavy" spc="-22" dirty="0">
                <a:latin typeface="Calibri-Light"/>
                <a:cs typeface="Calibri-Light"/>
              </a:rPr>
              <a:t>actices</a:t>
            </a:r>
            <a:endParaRPr sz="2603">
              <a:latin typeface="Calibri-Light"/>
              <a:cs typeface="Calibri-Light"/>
            </a:endParaRPr>
          </a:p>
        </p:txBody>
      </p:sp>
      <p:sp>
        <p:nvSpPr>
          <p:cNvPr id="3" name="object 3"/>
          <p:cNvSpPr txBox="1"/>
          <p:nvPr/>
        </p:nvSpPr>
        <p:spPr>
          <a:xfrm>
            <a:off x="632235" y="1657995"/>
            <a:ext cx="1330699" cy="307777"/>
          </a:xfrm>
          <a:prstGeom prst="rect">
            <a:avLst/>
          </a:prstGeom>
        </p:spPr>
        <p:txBody>
          <a:bodyPr vert="horz" wrap="square" lIns="0" tIns="0" rIns="0" bIns="0" rtlCol="0">
            <a:spAutoFit/>
          </a:bodyPr>
          <a:lstStyle/>
          <a:p>
            <a:pPr marL="11206">
              <a:lnSpc>
                <a:spcPts val="2418"/>
              </a:lnSpc>
            </a:pPr>
            <a:r>
              <a:rPr sz="2030" b="1" spc="-115" dirty="0">
                <a:latin typeface="Cambria"/>
                <a:cs typeface="Cambria"/>
              </a:rPr>
              <a:t>Boa</a:t>
            </a:r>
            <a:r>
              <a:rPr sz="2030" b="1" spc="-119" dirty="0">
                <a:latin typeface="Cambria"/>
                <a:cs typeface="Cambria"/>
              </a:rPr>
              <a:t>r</a:t>
            </a:r>
            <a:r>
              <a:rPr sz="2030" b="1" spc="-88" dirty="0">
                <a:latin typeface="Cambria"/>
                <a:cs typeface="Cambria"/>
              </a:rPr>
              <a:t>d</a:t>
            </a:r>
            <a:r>
              <a:rPr sz="2030" b="1" spc="-49" dirty="0">
                <a:latin typeface="Cambria"/>
                <a:cs typeface="Cambria"/>
              </a:rPr>
              <a:t> </a:t>
            </a:r>
            <a:r>
              <a:rPr sz="2030" b="1" spc="-141" dirty="0">
                <a:latin typeface="Cambria"/>
                <a:cs typeface="Cambria"/>
              </a:rPr>
              <a:t>R</a:t>
            </a:r>
            <a:r>
              <a:rPr sz="2030" b="1" spc="-97" dirty="0">
                <a:latin typeface="Cambria"/>
                <a:cs typeface="Cambria"/>
              </a:rPr>
              <a:t>ules</a:t>
            </a:r>
            <a:endParaRPr sz="2030">
              <a:latin typeface="Cambria"/>
              <a:cs typeface="Cambria"/>
            </a:endParaRPr>
          </a:p>
        </p:txBody>
      </p:sp>
      <p:sp>
        <p:nvSpPr>
          <p:cNvPr id="4" name="object 4"/>
          <p:cNvSpPr/>
          <p:nvPr/>
        </p:nvSpPr>
        <p:spPr>
          <a:xfrm>
            <a:off x="2548217" y="1654661"/>
            <a:ext cx="4048237" cy="332814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66301" y="5027182"/>
            <a:ext cx="7812069" cy="898264"/>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4458279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7882" y="505692"/>
            <a:ext cx="7261412" cy="400559"/>
          </a:xfrm>
          <a:prstGeom prst="rect">
            <a:avLst/>
          </a:prstGeom>
        </p:spPr>
        <p:txBody>
          <a:bodyPr vert="horz" wrap="square" lIns="0" tIns="0" rIns="0" bIns="0" numCol="1" rtlCol="0" anchor="ctr" anchorCtr="0" compatLnSpc="1">
            <a:prstTxWarp prst="textNoShape">
              <a:avLst/>
            </a:prstTxWarp>
            <a:spAutoFit/>
          </a:bodyPr>
          <a:lstStyle/>
          <a:p>
            <a:pPr marL="11206"/>
            <a:r>
              <a:rPr spc="-75" dirty="0"/>
              <a:t>R</a:t>
            </a:r>
            <a:r>
              <a:rPr spc="-22" dirty="0"/>
              <a:t>esea</a:t>
            </a:r>
            <a:r>
              <a:rPr spc="-57" dirty="0"/>
              <a:t>r</a:t>
            </a:r>
            <a:r>
              <a:rPr spc="-22" dirty="0"/>
              <a:t>ch</a:t>
            </a:r>
            <a:r>
              <a:rPr b="1" spc="-93" dirty="0">
                <a:latin typeface="Times New Roman"/>
                <a:cs typeface="Times New Roman"/>
              </a:rPr>
              <a:t> </a:t>
            </a:r>
            <a:r>
              <a:rPr spc="-79" dirty="0"/>
              <a:t>P</a:t>
            </a:r>
            <a:r>
              <a:rPr spc="-22" dirty="0"/>
              <a:t>olicies</a:t>
            </a:r>
            <a:r>
              <a:rPr b="1" spc="-93" dirty="0">
                <a:latin typeface="Times New Roman"/>
                <a:cs typeface="Times New Roman"/>
              </a:rPr>
              <a:t> </a:t>
            </a:r>
            <a:r>
              <a:rPr dirty="0"/>
              <a:t>&amp;</a:t>
            </a:r>
            <a:r>
              <a:rPr b="1" spc="-106" dirty="0">
                <a:latin typeface="Times New Roman"/>
                <a:cs typeface="Times New Roman"/>
              </a:rPr>
              <a:t> </a:t>
            </a:r>
            <a:r>
              <a:rPr spc="-49" dirty="0"/>
              <a:t>P</a:t>
            </a:r>
            <a:r>
              <a:rPr spc="-62" dirty="0"/>
              <a:t>r</a:t>
            </a:r>
            <a:r>
              <a:rPr spc="-22" dirty="0"/>
              <a:t>actices</a:t>
            </a:r>
          </a:p>
        </p:txBody>
      </p:sp>
      <p:sp>
        <p:nvSpPr>
          <p:cNvPr id="3" name="object 3"/>
          <p:cNvSpPr txBox="1"/>
          <p:nvPr/>
        </p:nvSpPr>
        <p:spPr>
          <a:xfrm>
            <a:off x="632235" y="1563814"/>
            <a:ext cx="7349378" cy="3383298"/>
          </a:xfrm>
          <a:prstGeom prst="rect">
            <a:avLst/>
          </a:prstGeom>
        </p:spPr>
        <p:txBody>
          <a:bodyPr vert="horz" wrap="square" lIns="0" tIns="0" rIns="0" bIns="0" rtlCol="0">
            <a:spAutoFit/>
          </a:bodyPr>
          <a:lstStyle/>
          <a:p>
            <a:pPr marL="11206"/>
            <a:r>
              <a:rPr sz="1677" b="1" spc="-75" dirty="0">
                <a:latin typeface="Cambria"/>
                <a:cs typeface="Cambria"/>
              </a:rPr>
              <a:t>U</a:t>
            </a:r>
            <a:r>
              <a:rPr sz="1677" b="1" spc="-97" dirty="0">
                <a:latin typeface="Cambria"/>
                <a:cs typeface="Cambria"/>
              </a:rPr>
              <a:t>n</a:t>
            </a:r>
            <a:r>
              <a:rPr sz="1677" b="1" spc="-106" dirty="0">
                <a:latin typeface="Cambria"/>
                <a:cs typeface="Cambria"/>
              </a:rPr>
              <a:t>i</a:t>
            </a:r>
            <a:r>
              <a:rPr sz="1677" b="1" spc="-101" dirty="0">
                <a:latin typeface="Cambria"/>
                <a:cs typeface="Cambria"/>
              </a:rPr>
              <a:t>ve</a:t>
            </a:r>
            <a:r>
              <a:rPr sz="1677" b="1" spc="-71" dirty="0">
                <a:latin typeface="Cambria"/>
                <a:cs typeface="Cambria"/>
              </a:rPr>
              <a:t>rsit</a:t>
            </a:r>
            <a:r>
              <a:rPr sz="1677" b="1" spc="-75" dirty="0">
                <a:latin typeface="Cambria"/>
                <a:cs typeface="Cambria"/>
              </a:rPr>
              <a:t>y</a:t>
            </a:r>
            <a:r>
              <a:rPr sz="1677" b="1" spc="-40" dirty="0">
                <a:latin typeface="Cambria"/>
                <a:cs typeface="Cambria"/>
              </a:rPr>
              <a:t> </a:t>
            </a:r>
            <a:r>
              <a:rPr sz="1677" b="1" spc="-132" dirty="0">
                <a:latin typeface="Cambria"/>
                <a:cs typeface="Cambria"/>
              </a:rPr>
              <a:t>P</a:t>
            </a:r>
            <a:r>
              <a:rPr sz="1677" b="1" spc="-79" dirty="0">
                <a:latin typeface="Cambria"/>
                <a:cs typeface="Cambria"/>
              </a:rPr>
              <a:t>olicies</a:t>
            </a:r>
            <a:endParaRPr sz="1677">
              <a:latin typeface="Cambria"/>
              <a:cs typeface="Cambria"/>
            </a:endParaRPr>
          </a:p>
          <a:p>
            <a:pPr marL="344039">
              <a:spcBef>
                <a:spcPts val="785"/>
              </a:spcBef>
            </a:pPr>
            <a:r>
              <a:rPr sz="1279" u="sng" spc="4" dirty="0">
                <a:solidFill>
                  <a:srgbClr val="0563C1"/>
                </a:solidFill>
                <a:latin typeface="Cambria"/>
                <a:cs typeface="Cambria"/>
              </a:rPr>
              <a:t>1.3.2</a:t>
            </a:r>
            <a:r>
              <a:rPr sz="1279" u="sng" spc="22" dirty="0">
                <a:solidFill>
                  <a:srgbClr val="0563C1"/>
                </a:solidFill>
                <a:latin typeface="Cambria"/>
                <a:cs typeface="Cambria"/>
              </a:rPr>
              <a:t> </a:t>
            </a:r>
            <a:r>
              <a:rPr sz="1279" u="sng" spc="4" dirty="0">
                <a:solidFill>
                  <a:srgbClr val="0563C1"/>
                </a:solidFill>
                <a:latin typeface="Cambria"/>
                <a:cs typeface="Cambria"/>
              </a:rPr>
              <a:t>Conflict</a:t>
            </a:r>
            <a:r>
              <a:rPr sz="1279" u="sng" spc="-13" dirty="0">
                <a:solidFill>
                  <a:srgbClr val="0563C1"/>
                </a:solidFill>
                <a:latin typeface="Cambria"/>
                <a:cs typeface="Cambria"/>
              </a:rPr>
              <a:t> </a:t>
            </a:r>
            <a:r>
              <a:rPr sz="1279" u="sng" spc="13" dirty="0">
                <a:solidFill>
                  <a:srgbClr val="0563C1"/>
                </a:solidFill>
                <a:latin typeface="Cambria"/>
                <a:cs typeface="Cambria"/>
              </a:rPr>
              <a:t>o</a:t>
            </a:r>
            <a:r>
              <a:rPr sz="1279" u="sng" spc="4" dirty="0">
                <a:solidFill>
                  <a:srgbClr val="0563C1"/>
                </a:solidFill>
                <a:latin typeface="Cambria"/>
                <a:cs typeface="Cambria"/>
              </a:rPr>
              <a:t>f</a:t>
            </a:r>
            <a:r>
              <a:rPr sz="1279" u="sng" dirty="0">
                <a:solidFill>
                  <a:srgbClr val="0563C1"/>
                </a:solidFill>
                <a:latin typeface="Cambria"/>
                <a:cs typeface="Cambria"/>
              </a:rPr>
              <a:t> </a:t>
            </a:r>
            <a:r>
              <a:rPr sz="1279" u="sng" spc="4" dirty="0">
                <a:solidFill>
                  <a:srgbClr val="0563C1"/>
                </a:solidFill>
                <a:latin typeface="Cambria"/>
                <a:cs typeface="Cambria"/>
              </a:rPr>
              <a:t>In</a:t>
            </a:r>
            <a:r>
              <a:rPr sz="1279" u="sng" spc="-9" dirty="0">
                <a:solidFill>
                  <a:srgbClr val="0563C1"/>
                </a:solidFill>
                <a:latin typeface="Cambria"/>
                <a:cs typeface="Cambria"/>
              </a:rPr>
              <a:t>t</a:t>
            </a:r>
            <a:r>
              <a:rPr sz="1279" u="sng" spc="4" dirty="0">
                <a:solidFill>
                  <a:srgbClr val="0563C1"/>
                </a:solidFill>
                <a:latin typeface="Cambria"/>
                <a:cs typeface="Cambria"/>
              </a:rPr>
              <a:t>e</a:t>
            </a:r>
            <a:r>
              <a:rPr sz="1279" u="sng" spc="-13" dirty="0">
                <a:solidFill>
                  <a:srgbClr val="0563C1"/>
                </a:solidFill>
                <a:latin typeface="Cambria"/>
                <a:cs typeface="Cambria"/>
              </a:rPr>
              <a:t>r</a:t>
            </a:r>
            <a:r>
              <a:rPr sz="1279" u="sng" spc="4" dirty="0">
                <a:solidFill>
                  <a:srgbClr val="0563C1"/>
                </a:solidFill>
                <a:latin typeface="Cambria"/>
                <a:cs typeface="Cambria"/>
              </a:rPr>
              <a:t>est</a:t>
            </a:r>
            <a:r>
              <a:rPr sz="1279" u="sng" dirty="0">
                <a:solidFill>
                  <a:srgbClr val="0563C1"/>
                </a:solidFill>
                <a:latin typeface="Cambria"/>
                <a:cs typeface="Cambria"/>
              </a:rPr>
              <a:t> </a:t>
            </a:r>
            <a:r>
              <a:rPr sz="1279" u="sng" spc="9" dirty="0">
                <a:solidFill>
                  <a:srgbClr val="0563C1"/>
                </a:solidFill>
                <a:latin typeface="Cambria"/>
                <a:cs typeface="Cambria"/>
              </a:rPr>
              <a:t>on</a:t>
            </a:r>
            <a:r>
              <a:rPr sz="1279" u="sng" spc="-4" dirty="0">
                <a:solidFill>
                  <a:srgbClr val="0563C1"/>
                </a:solidFill>
                <a:latin typeface="Cambria"/>
                <a:cs typeface="Cambria"/>
              </a:rPr>
              <a:t> </a:t>
            </a:r>
            <a:r>
              <a:rPr sz="1279" u="sng" spc="9" dirty="0">
                <a:solidFill>
                  <a:srgbClr val="0563C1"/>
                </a:solidFill>
                <a:latin typeface="Cambria"/>
                <a:cs typeface="Cambria"/>
              </a:rPr>
              <a:t>Ex</a:t>
            </a:r>
            <a:r>
              <a:rPr sz="1279" u="sng" spc="-9" dirty="0">
                <a:solidFill>
                  <a:srgbClr val="0563C1"/>
                </a:solidFill>
                <a:latin typeface="Cambria"/>
                <a:cs typeface="Cambria"/>
              </a:rPr>
              <a:t>t</a:t>
            </a:r>
            <a:r>
              <a:rPr sz="1279" u="sng" spc="4" dirty="0">
                <a:solidFill>
                  <a:srgbClr val="0563C1"/>
                </a:solidFill>
                <a:latin typeface="Cambria"/>
                <a:cs typeface="Cambria"/>
              </a:rPr>
              <a:t>ernal</a:t>
            </a:r>
            <a:r>
              <a:rPr sz="1279" u="sng" spc="-26" dirty="0">
                <a:solidFill>
                  <a:srgbClr val="0563C1"/>
                </a:solidFill>
                <a:latin typeface="Cambria"/>
                <a:cs typeface="Cambria"/>
              </a:rPr>
              <a:t>l</a:t>
            </a:r>
            <a:r>
              <a:rPr sz="1279" u="sng" spc="9" dirty="0">
                <a:solidFill>
                  <a:srgbClr val="0563C1"/>
                </a:solidFill>
                <a:latin typeface="Cambria"/>
                <a:cs typeface="Cambria"/>
              </a:rPr>
              <a:t>y</a:t>
            </a:r>
            <a:r>
              <a:rPr sz="1279" u="sng" dirty="0">
                <a:solidFill>
                  <a:srgbClr val="0563C1"/>
                </a:solidFill>
                <a:latin typeface="Cambria"/>
                <a:cs typeface="Cambria"/>
              </a:rPr>
              <a:t> </a:t>
            </a:r>
            <a:r>
              <a:rPr sz="1279" u="sng" spc="-9" dirty="0">
                <a:solidFill>
                  <a:srgbClr val="0563C1"/>
                </a:solidFill>
                <a:latin typeface="Cambria"/>
                <a:cs typeface="Cambria"/>
              </a:rPr>
              <a:t>F</a:t>
            </a:r>
            <a:r>
              <a:rPr sz="1279" u="sng" spc="9" dirty="0">
                <a:solidFill>
                  <a:srgbClr val="0563C1"/>
                </a:solidFill>
                <a:latin typeface="Cambria"/>
                <a:cs typeface="Cambria"/>
              </a:rPr>
              <a:t>unded</a:t>
            </a:r>
            <a:r>
              <a:rPr sz="1279" u="sng" spc="-4" dirty="0">
                <a:solidFill>
                  <a:srgbClr val="0563C1"/>
                </a:solidFill>
                <a:latin typeface="Cambria"/>
                <a:cs typeface="Cambria"/>
              </a:rPr>
              <a:t> </a:t>
            </a:r>
            <a:r>
              <a:rPr sz="1279" u="sng" spc="9" dirty="0">
                <a:solidFill>
                  <a:srgbClr val="0563C1"/>
                </a:solidFill>
                <a:latin typeface="Cambria"/>
                <a:cs typeface="Cambria"/>
              </a:rPr>
              <a:t>P</a:t>
            </a:r>
            <a:r>
              <a:rPr sz="1279" u="sng" spc="-13" dirty="0">
                <a:solidFill>
                  <a:srgbClr val="0563C1"/>
                </a:solidFill>
                <a:latin typeface="Cambria"/>
                <a:cs typeface="Cambria"/>
              </a:rPr>
              <a:t>r</a:t>
            </a:r>
            <a:r>
              <a:rPr sz="1279" u="sng" spc="4" dirty="0">
                <a:solidFill>
                  <a:srgbClr val="0563C1"/>
                </a:solidFill>
                <a:latin typeface="Cambria"/>
                <a:cs typeface="Cambria"/>
              </a:rPr>
              <a:t>ojects</a:t>
            </a:r>
            <a:endParaRPr sz="1279">
              <a:latin typeface="Cambria"/>
              <a:cs typeface="Cambria"/>
            </a:endParaRPr>
          </a:p>
          <a:p>
            <a:pPr marL="344039" marR="4483">
              <a:lnSpc>
                <a:spcPts val="2206"/>
              </a:lnSpc>
              <a:spcBef>
                <a:spcPts val="176"/>
              </a:spcBef>
            </a:pPr>
            <a:r>
              <a:rPr sz="1279" u="sng" spc="9" dirty="0">
                <a:solidFill>
                  <a:srgbClr val="0563C1"/>
                </a:solidFill>
                <a:latin typeface="Cambria"/>
                <a:cs typeface="Cambria"/>
              </a:rPr>
              <a:t>2.1.11</a:t>
            </a:r>
            <a:r>
              <a:rPr sz="1279" u="sng" spc="22" dirty="0">
                <a:solidFill>
                  <a:srgbClr val="0563C1"/>
                </a:solidFill>
                <a:latin typeface="Cambria"/>
                <a:cs typeface="Cambria"/>
              </a:rPr>
              <a:t> </a:t>
            </a:r>
            <a:r>
              <a:rPr sz="1279" u="sng" spc="-31" dirty="0">
                <a:solidFill>
                  <a:srgbClr val="0563C1"/>
                </a:solidFill>
                <a:latin typeface="Cambria"/>
                <a:cs typeface="Cambria"/>
              </a:rPr>
              <a:t>F</a:t>
            </a:r>
            <a:r>
              <a:rPr sz="1279" u="sng" spc="9" dirty="0">
                <a:solidFill>
                  <a:srgbClr val="0563C1"/>
                </a:solidFill>
                <a:latin typeface="Cambria"/>
                <a:cs typeface="Cambria"/>
              </a:rPr>
              <a:t>acilities</a:t>
            </a:r>
            <a:r>
              <a:rPr sz="1279" u="sng" spc="-13" dirty="0">
                <a:solidFill>
                  <a:srgbClr val="0563C1"/>
                </a:solidFill>
                <a:latin typeface="Cambria"/>
                <a:cs typeface="Cambria"/>
              </a:rPr>
              <a:t> </a:t>
            </a:r>
            <a:r>
              <a:rPr sz="1279" u="sng" spc="13" dirty="0">
                <a:solidFill>
                  <a:srgbClr val="0563C1"/>
                </a:solidFill>
                <a:latin typeface="Cambria"/>
                <a:cs typeface="Cambria"/>
              </a:rPr>
              <a:t>and</a:t>
            </a:r>
            <a:r>
              <a:rPr sz="1279" u="sng" spc="-4" dirty="0">
                <a:solidFill>
                  <a:srgbClr val="0563C1"/>
                </a:solidFill>
                <a:latin typeface="Cambria"/>
                <a:cs typeface="Cambria"/>
              </a:rPr>
              <a:t> </a:t>
            </a:r>
            <a:r>
              <a:rPr sz="1279" u="sng" spc="4" dirty="0">
                <a:solidFill>
                  <a:srgbClr val="0563C1"/>
                </a:solidFill>
                <a:latin typeface="Cambria"/>
                <a:cs typeface="Cambria"/>
              </a:rPr>
              <a:t>A</a:t>
            </a:r>
            <a:r>
              <a:rPr sz="1279" u="sng" spc="9" dirty="0">
                <a:solidFill>
                  <a:srgbClr val="0563C1"/>
                </a:solidFill>
                <a:latin typeface="Cambria"/>
                <a:cs typeface="Cambria"/>
              </a:rPr>
              <a:t>dminist</a:t>
            </a:r>
            <a:r>
              <a:rPr sz="1279" u="sng" spc="-13" dirty="0">
                <a:solidFill>
                  <a:srgbClr val="0563C1"/>
                </a:solidFill>
                <a:latin typeface="Cambria"/>
                <a:cs typeface="Cambria"/>
              </a:rPr>
              <a:t>r</a:t>
            </a:r>
            <a:r>
              <a:rPr sz="1279" u="sng" spc="9" dirty="0">
                <a:solidFill>
                  <a:srgbClr val="0563C1"/>
                </a:solidFill>
                <a:latin typeface="Cambria"/>
                <a:cs typeface="Cambria"/>
              </a:rPr>
              <a:t>at</a:t>
            </a:r>
            <a:r>
              <a:rPr sz="1279" u="sng" spc="-22" dirty="0">
                <a:solidFill>
                  <a:srgbClr val="0563C1"/>
                </a:solidFill>
                <a:latin typeface="Cambria"/>
                <a:cs typeface="Cambria"/>
              </a:rPr>
              <a:t>i</a:t>
            </a:r>
            <a:r>
              <a:rPr sz="1279" u="sng" spc="-18" dirty="0">
                <a:solidFill>
                  <a:srgbClr val="0563C1"/>
                </a:solidFill>
                <a:latin typeface="Cambria"/>
                <a:cs typeface="Cambria"/>
              </a:rPr>
              <a:t>v</a:t>
            </a:r>
            <a:r>
              <a:rPr sz="1279" u="sng" spc="9" dirty="0">
                <a:solidFill>
                  <a:srgbClr val="0563C1"/>
                </a:solidFill>
                <a:latin typeface="Cambria"/>
                <a:cs typeface="Cambria"/>
              </a:rPr>
              <a:t>e</a:t>
            </a:r>
            <a:r>
              <a:rPr sz="1279" u="sng" spc="-4" dirty="0">
                <a:solidFill>
                  <a:srgbClr val="0563C1"/>
                </a:solidFill>
                <a:latin typeface="Cambria"/>
                <a:cs typeface="Cambria"/>
              </a:rPr>
              <a:t> </a:t>
            </a:r>
            <a:r>
              <a:rPr sz="1279" u="sng" spc="13" dirty="0">
                <a:solidFill>
                  <a:srgbClr val="0563C1"/>
                </a:solidFill>
                <a:latin typeface="Cambria"/>
                <a:cs typeface="Cambria"/>
              </a:rPr>
              <a:t>P</a:t>
            </a:r>
            <a:r>
              <a:rPr sz="1279" u="sng" spc="-13" dirty="0">
                <a:solidFill>
                  <a:srgbClr val="0563C1"/>
                </a:solidFill>
                <a:latin typeface="Cambria"/>
                <a:cs typeface="Cambria"/>
              </a:rPr>
              <a:t>r</a:t>
            </a:r>
            <a:r>
              <a:rPr sz="1279" u="sng" spc="9" dirty="0">
                <a:solidFill>
                  <a:srgbClr val="0563C1"/>
                </a:solidFill>
                <a:latin typeface="Cambria"/>
                <a:cs typeface="Cambria"/>
              </a:rPr>
              <a:t>oposal</a:t>
            </a:r>
            <a:r>
              <a:rPr sz="1279" u="sng" spc="-13" dirty="0">
                <a:solidFill>
                  <a:srgbClr val="0563C1"/>
                </a:solidFill>
                <a:latin typeface="Cambria"/>
                <a:cs typeface="Cambria"/>
              </a:rPr>
              <a:t> </a:t>
            </a:r>
            <a:r>
              <a:rPr sz="1279" u="sng" spc="9" dirty="0">
                <a:solidFill>
                  <a:srgbClr val="0563C1"/>
                </a:solidFill>
                <a:latin typeface="Cambria"/>
                <a:cs typeface="Cambria"/>
              </a:rPr>
              <a:t>Guidelines,</a:t>
            </a:r>
            <a:r>
              <a:rPr sz="1279" u="sng" spc="-4" dirty="0">
                <a:solidFill>
                  <a:srgbClr val="0563C1"/>
                </a:solidFill>
                <a:latin typeface="Cambria"/>
                <a:cs typeface="Cambria"/>
              </a:rPr>
              <a:t> </a:t>
            </a:r>
            <a:r>
              <a:rPr sz="1279" u="sng" spc="9" dirty="0">
                <a:solidFill>
                  <a:srgbClr val="0563C1"/>
                </a:solidFill>
                <a:latin typeface="Cambria"/>
                <a:cs typeface="Cambria"/>
              </a:rPr>
              <a:t>Dist</a:t>
            </a:r>
            <a:r>
              <a:rPr sz="1279" u="sng" spc="4" dirty="0">
                <a:solidFill>
                  <a:srgbClr val="0563C1"/>
                </a:solidFill>
                <a:latin typeface="Cambria"/>
                <a:cs typeface="Cambria"/>
              </a:rPr>
              <a:t>r</a:t>
            </a:r>
            <a:r>
              <a:rPr sz="1279" u="sng" spc="9" dirty="0">
                <a:solidFill>
                  <a:srgbClr val="0563C1"/>
                </a:solidFill>
                <a:latin typeface="Cambria"/>
                <a:cs typeface="Cambria"/>
              </a:rPr>
              <a:t>ibution</a:t>
            </a:r>
            <a:r>
              <a:rPr sz="1279" u="sng" spc="-13" dirty="0">
                <a:solidFill>
                  <a:srgbClr val="0563C1"/>
                </a:solidFill>
                <a:latin typeface="Cambria"/>
                <a:cs typeface="Cambria"/>
              </a:rPr>
              <a:t> </a:t>
            </a:r>
            <a:r>
              <a:rPr sz="1279" u="sng" spc="9" dirty="0">
                <a:solidFill>
                  <a:srgbClr val="0563C1"/>
                </a:solidFill>
                <a:latin typeface="Cambria"/>
                <a:cs typeface="Cambria"/>
              </a:rPr>
              <a:t>of</a:t>
            </a:r>
            <a:r>
              <a:rPr sz="1279" u="sng" spc="4" dirty="0">
                <a:solidFill>
                  <a:srgbClr val="0563C1"/>
                </a:solidFill>
                <a:latin typeface="Cambria"/>
                <a:cs typeface="Cambria"/>
              </a:rPr>
              <a:t> </a:t>
            </a:r>
            <a:r>
              <a:rPr sz="1279" u="sng" spc="-9" dirty="0">
                <a:solidFill>
                  <a:srgbClr val="0563C1"/>
                </a:solidFill>
                <a:latin typeface="Cambria"/>
                <a:cs typeface="Cambria"/>
              </a:rPr>
              <a:t>R</a:t>
            </a:r>
            <a:r>
              <a:rPr sz="1279" u="sng" spc="-4" dirty="0">
                <a:solidFill>
                  <a:srgbClr val="0563C1"/>
                </a:solidFill>
                <a:latin typeface="Cambria"/>
                <a:cs typeface="Cambria"/>
              </a:rPr>
              <a:t>e</a:t>
            </a:r>
            <a:r>
              <a:rPr sz="1279" u="sng" spc="-18" dirty="0">
                <a:solidFill>
                  <a:srgbClr val="0563C1"/>
                </a:solidFill>
                <a:latin typeface="Cambria"/>
                <a:cs typeface="Cambria"/>
              </a:rPr>
              <a:t>v</a:t>
            </a:r>
            <a:r>
              <a:rPr sz="1279" u="sng" spc="9" dirty="0">
                <a:solidFill>
                  <a:srgbClr val="0563C1"/>
                </a:solidFill>
                <a:latin typeface="Cambria"/>
                <a:cs typeface="Cambria"/>
              </a:rPr>
              <a:t>enue,</a:t>
            </a:r>
            <a:r>
              <a:rPr sz="1279" u="sng" spc="-13" dirty="0">
                <a:solidFill>
                  <a:srgbClr val="0563C1"/>
                </a:solidFill>
                <a:latin typeface="Cambria"/>
                <a:cs typeface="Cambria"/>
              </a:rPr>
              <a:t> </a:t>
            </a:r>
            <a:r>
              <a:rPr sz="1279" u="sng" spc="13" dirty="0">
                <a:solidFill>
                  <a:srgbClr val="0563C1"/>
                </a:solidFill>
                <a:latin typeface="Cambria"/>
                <a:cs typeface="Cambria"/>
              </a:rPr>
              <a:t>and</a:t>
            </a:r>
            <a:r>
              <a:rPr sz="1279" u="sng" spc="4" dirty="0">
                <a:solidFill>
                  <a:srgbClr val="0563C1"/>
                </a:solidFill>
                <a:latin typeface="Cambria"/>
                <a:cs typeface="Cambria"/>
              </a:rPr>
              <a:t> </a:t>
            </a:r>
            <a:r>
              <a:rPr sz="1279" u="sng" spc="13" dirty="0">
                <a:solidFill>
                  <a:srgbClr val="0563C1"/>
                </a:solidFill>
                <a:latin typeface="Cambria"/>
                <a:cs typeface="Cambria"/>
              </a:rPr>
              <a:t>Use</a:t>
            </a:r>
            <a:r>
              <a:rPr sz="1279" u="sng" spc="-13" dirty="0">
                <a:solidFill>
                  <a:srgbClr val="0563C1"/>
                </a:solidFill>
                <a:latin typeface="Cambria"/>
                <a:cs typeface="Cambria"/>
              </a:rPr>
              <a:t> </a:t>
            </a:r>
            <a:r>
              <a:rPr sz="1279" u="sng" spc="9" dirty="0">
                <a:solidFill>
                  <a:srgbClr val="0563C1"/>
                </a:solidFill>
                <a:latin typeface="Cambria"/>
                <a:cs typeface="Cambria"/>
              </a:rPr>
              <a:t>of</a:t>
            </a:r>
            <a:r>
              <a:rPr sz="1279" u="sng" spc="4" dirty="0">
                <a:solidFill>
                  <a:srgbClr val="0563C1"/>
                </a:solidFill>
                <a:latin typeface="Cambria"/>
                <a:cs typeface="Cambria"/>
              </a:rPr>
              <a:t> </a:t>
            </a:r>
            <a:r>
              <a:rPr sz="1279" u="sng" spc="-9" dirty="0">
                <a:solidFill>
                  <a:srgbClr val="0563C1"/>
                </a:solidFill>
                <a:latin typeface="Cambria"/>
                <a:cs typeface="Cambria"/>
              </a:rPr>
              <a:t>F</a:t>
            </a:r>
            <a:r>
              <a:rPr sz="1279" u="sng" spc="13" dirty="0">
                <a:solidFill>
                  <a:srgbClr val="0563C1"/>
                </a:solidFill>
                <a:latin typeface="Cambria"/>
                <a:cs typeface="Cambria"/>
              </a:rPr>
              <a:t>unds</a:t>
            </a:r>
            <a:r>
              <a:rPr sz="1279" spc="4" dirty="0">
                <a:solidFill>
                  <a:srgbClr val="0563C1"/>
                </a:solidFill>
                <a:latin typeface="Cambria"/>
                <a:cs typeface="Cambria"/>
              </a:rPr>
              <a:t> </a:t>
            </a:r>
            <a:r>
              <a:rPr sz="1279" u="sng" spc="9" dirty="0">
                <a:solidFill>
                  <a:srgbClr val="0563C1"/>
                </a:solidFill>
                <a:latin typeface="Cambria"/>
                <a:cs typeface="Cambria"/>
              </a:rPr>
              <a:t>2.1.14</a:t>
            </a:r>
            <a:r>
              <a:rPr sz="1279" u="sng" spc="22" dirty="0">
                <a:solidFill>
                  <a:srgbClr val="0563C1"/>
                </a:solidFill>
                <a:latin typeface="Cambria"/>
                <a:cs typeface="Cambria"/>
              </a:rPr>
              <a:t> </a:t>
            </a:r>
            <a:r>
              <a:rPr sz="1279" u="sng" spc="13" dirty="0">
                <a:solidFill>
                  <a:srgbClr val="0563C1"/>
                </a:solidFill>
                <a:latin typeface="Cambria"/>
                <a:cs typeface="Cambria"/>
              </a:rPr>
              <a:t>F&amp;A</a:t>
            </a:r>
            <a:r>
              <a:rPr sz="1279" u="sng" spc="-4" dirty="0">
                <a:solidFill>
                  <a:srgbClr val="0563C1"/>
                </a:solidFill>
                <a:latin typeface="Cambria"/>
                <a:cs typeface="Cambria"/>
              </a:rPr>
              <a:t> </a:t>
            </a:r>
            <a:r>
              <a:rPr sz="1279" u="sng" spc="-9" dirty="0">
                <a:solidFill>
                  <a:srgbClr val="0563C1"/>
                </a:solidFill>
                <a:latin typeface="Cambria"/>
                <a:cs typeface="Cambria"/>
              </a:rPr>
              <a:t>R</a:t>
            </a:r>
            <a:r>
              <a:rPr sz="1279" u="sng" spc="9" dirty="0">
                <a:solidFill>
                  <a:srgbClr val="0563C1"/>
                </a:solidFill>
                <a:latin typeface="Cambria"/>
                <a:cs typeface="Cambria"/>
              </a:rPr>
              <a:t>eturn</a:t>
            </a:r>
            <a:r>
              <a:rPr sz="1279" u="sng" spc="-4" dirty="0">
                <a:solidFill>
                  <a:srgbClr val="0563C1"/>
                </a:solidFill>
                <a:latin typeface="Cambria"/>
                <a:cs typeface="Cambria"/>
              </a:rPr>
              <a:t> </a:t>
            </a:r>
            <a:r>
              <a:rPr sz="1279" u="sng" spc="-13" dirty="0">
                <a:solidFill>
                  <a:srgbClr val="0563C1"/>
                </a:solidFill>
                <a:latin typeface="Cambria"/>
                <a:cs typeface="Cambria"/>
              </a:rPr>
              <a:t>f</a:t>
            </a:r>
            <a:r>
              <a:rPr sz="1279" u="sng" spc="9" dirty="0">
                <a:solidFill>
                  <a:srgbClr val="0563C1"/>
                </a:solidFill>
                <a:latin typeface="Cambria"/>
                <a:cs typeface="Cambria"/>
              </a:rPr>
              <a:t>or</a:t>
            </a:r>
            <a:r>
              <a:rPr sz="1279" u="sng" spc="4" dirty="0">
                <a:solidFill>
                  <a:srgbClr val="0563C1"/>
                </a:solidFill>
                <a:latin typeface="Cambria"/>
                <a:cs typeface="Cambria"/>
              </a:rPr>
              <a:t> </a:t>
            </a:r>
            <a:r>
              <a:rPr sz="1279" u="sng" spc="9" dirty="0">
                <a:solidFill>
                  <a:srgbClr val="0563C1"/>
                </a:solidFill>
                <a:latin typeface="Cambria"/>
                <a:cs typeface="Cambria"/>
              </a:rPr>
              <a:t>Multiple</a:t>
            </a:r>
            <a:r>
              <a:rPr sz="1279" u="sng" spc="-4" dirty="0">
                <a:solidFill>
                  <a:srgbClr val="0563C1"/>
                </a:solidFill>
                <a:latin typeface="Cambria"/>
                <a:cs typeface="Cambria"/>
              </a:rPr>
              <a:t> </a:t>
            </a:r>
            <a:r>
              <a:rPr sz="1279" u="sng" spc="9" dirty="0">
                <a:solidFill>
                  <a:srgbClr val="0563C1"/>
                </a:solidFill>
                <a:latin typeface="Cambria"/>
                <a:cs typeface="Cambria"/>
              </a:rPr>
              <a:t>PIs</a:t>
            </a:r>
            <a:endParaRPr sz="1279">
              <a:latin typeface="Cambria"/>
              <a:cs typeface="Cambria"/>
            </a:endParaRPr>
          </a:p>
          <a:p>
            <a:pPr marL="344039" marR="3443751">
              <a:lnSpc>
                <a:spcPts val="2206"/>
              </a:lnSpc>
            </a:pPr>
            <a:r>
              <a:rPr sz="1279" u="sng" spc="4" dirty="0">
                <a:solidFill>
                  <a:srgbClr val="0563C1"/>
                </a:solidFill>
                <a:latin typeface="Cambria"/>
                <a:cs typeface="Cambria"/>
              </a:rPr>
              <a:t>2.1.18</a:t>
            </a:r>
            <a:r>
              <a:rPr sz="1279" u="sng" spc="22" dirty="0">
                <a:solidFill>
                  <a:srgbClr val="0563C1"/>
                </a:solidFill>
                <a:latin typeface="Cambria"/>
                <a:cs typeface="Cambria"/>
              </a:rPr>
              <a:t> </a:t>
            </a:r>
            <a:r>
              <a:rPr sz="1279" u="sng" spc="-18" dirty="0">
                <a:solidFill>
                  <a:srgbClr val="0563C1"/>
                </a:solidFill>
                <a:latin typeface="Cambria"/>
                <a:cs typeface="Cambria"/>
              </a:rPr>
              <a:t>F</a:t>
            </a:r>
            <a:r>
              <a:rPr sz="1279" u="sng" spc="9" dirty="0">
                <a:solidFill>
                  <a:srgbClr val="0563C1"/>
                </a:solidFill>
                <a:latin typeface="Cambria"/>
                <a:cs typeface="Cambria"/>
              </a:rPr>
              <a:t>r</a:t>
            </a:r>
            <a:r>
              <a:rPr sz="1279" u="sng" spc="4" dirty="0">
                <a:solidFill>
                  <a:srgbClr val="0563C1"/>
                </a:solidFill>
                <a:latin typeface="Cambria"/>
                <a:cs typeface="Cambria"/>
              </a:rPr>
              <a:t>inge</a:t>
            </a:r>
            <a:r>
              <a:rPr sz="1279" u="sng" spc="-13" dirty="0">
                <a:solidFill>
                  <a:srgbClr val="0563C1"/>
                </a:solidFill>
                <a:latin typeface="Cambria"/>
                <a:cs typeface="Cambria"/>
              </a:rPr>
              <a:t> </a:t>
            </a:r>
            <a:r>
              <a:rPr sz="1279" u="sng" spc="13" dirty="0">
                <a:solidFill>
                  <a:srgbClr val="0563C1"/>
                </a:solidFill>
                <a:latin typeface="Cambria"/>
                <a:cs typeface="Cambria"/>
              </a:rPr>
              <a:t>B</a:t>
            </a:r>
            <a:r>
              <a:rPr sz="1279" u="sng" spc="4" dirty="0">
                <a:solidFill>
                  <a:srgbClr val="0563C1"/>
                </a:solidFill>
                <a:latin typeface="Cambria"/>
                <a:cs typeface="Cambria"/>
              </a:rPr>
              <a:t>enefit</a:t>
            </a:r>
            <a:r>
              <a:rPr sz="1279" u="sng" spc="-4" dirty="0">
                <a:solidFill>
                  <a:srgbClr val="0563C1"/>
                </a:solidFill>
                <a:latin typeface="Cambria"/>
                <a:cs typeface="Cambria"/>
              </a:rPr>
              <a:t> </a:t>
            </a:r>
            <a:r>
              <a:rPr sz="1279" u="sng" dirty="0">
                <a:solidFill>
                  <a:srgbClr val="0563C1"/>
                </a:solidFill>
                <a:latin typeface="Cambria"/>
                <a:cs typeface="Cambria"/>
              </a:rPr>
              <a:t>R</a:t>
            </a:r>
            <a:r>
              <a:rPr sz="1279" u="sng" spc="4" dirty="0">
                <a:solidFill>
                  <a:srgbClr val="0563C1"/>
                </a:solidFill>
                <a:latin typeface="Cambria"/>
                <a:cs typeface="Cambria"/>
              </a:rPr>
              <a:t>a</a:t>
            </a:r>
            <a:r>
              <a:rPr sz="1279" u="sng" spc="-9" dirty="0">
                <a:solidFill>
                  <a:srgbClr val="0563C1"/>
                </a:solidFill>
                <a:latin typeface="Cambria"/>
                <a:cs typeface="Cambria"/>
              </a:rPr>
              <a:t>t</a:t>
            </a:r>
            <a:r>
              <a:rPr sz="1279" u="sng" spc="4" dirty="0">
                <a:solidFill>
                  <a:srgbClr val="0563C1"/>
                </a:solidFill>
                <a:latin typeface="Cambria"/>
                <a:cs typeface="Cambria"/>
              </a:rPr>
              <a:t>es</a:t>
            </a:r>
            <a:r>
              <a:rPr sz="1279" u="sng" spc="-4" dirty="0">
                <a:solidFill>
                  <a:srgbClr val="0563C1"/>
                </a:solidFill>
                <a:latin typeface="Cambria"/>
                <a:cs typeface="Cambria"/>
              </a:rPr>
              <a:t> </a:t>
            </a:r>
            <a:r>
              <a:rPr sz="1279" u="sng" spc="-13" dirty="0">
                <a:solidFill>
                  <a:srgbClr val="0563C1"/>
                </a:solidFill>
                <a:latin typeface="Cambria"/>
                <a:cs typeface="Cambria"/>
              </a:rPr>
              <a:t>f</a:t>
            </a:r>
            <a:r>
              <a:rPr sz="1279" u="sng" spc="4" dirty="0">
                <a:solidFill>
                  <a:srgbClr val="0563C1"/>
                </a:solidFill>
                <a:latin typeface="Cambria"/>
                <a:cs typeface="Cambria"/>
              </a:rPr>
              <a:t>or</a:t>
            </a:r>
            <a:r>
              <a:rPr sz="1279" u="sng" dirty="0">
                <a:solidFill>
                  <a:srgbClr val="0563C1"/>
                </a:solidFill>
                <a:latin typeface="Cambria"/>
                <a:cs typeface="Cambria"/>
              </a:rPr>
              <a:t> </a:t>
            </a:r>
            <a:r>
              <a:rPr sz="1279" u="sng" spc="9" dirty="0">
                <a:solidFill>
                  <a:srgbClr val="0563C1"/>
                </a:solidFill>
                <a:latin typeface="Cambria"/>
                <a:cs typeface="Cambria"/>
              </a:rPr>
              <a:t>Sponso</a:t>
            </a:r>
            <a:r>
              <a:rPr sz="1279" u="sng" spc="-13" dirty="0">
                <a:solidFill>
                  <a:srgbClr val="0563C1"/>
                </a:solidFill>
                <a:latin typeface="Cambria"/>
                <a:cs typeface="Cambria"/>
              </a:rPr>
              <a:t>r</a:t>
            </a:r>
            <a:r>
              <a:rPr sz="1279" u="sng" spc="9" dirty="0">
                <a:solidFill>
                  <a:srgbClr val="0563C1"/>
                </a:solidFill>
                <a:latin typeface="Cambria"/>
                <a:cs typeface="Cambria"/>
              </a:rPr>
              <a:t>ed</a:t>
            </a:r>
            <a:r>
              <a:rPr sz="1279" u="sng" spc="-13" dirty="0">
                <a:solidFill>
                  <a:srgbClr val="0563C1"/>
                </a:solidFill>
                <a:latin typeface="Cambria"/>
                <a:cs typeface="Cambria"/>
              </a:rPr>
              <a:t> </a:t>
            </a:r>
            <a:r>
              <a:rPr sz="1279" u="sng" spc="13" dirty="0">
                <a:solidFill>
                  <a:srgbClr val="0563C1"/>
                </a:solidFill>
                <a:latin typeface="Cambria"/>
                <a:cs typeface="Cambria"/>
              </a:rPr>
              <a:t>P</a:t>
            </a:r>
            <a:r>
              <a:rPr sz="1279" u="sng" spc="-13" dirty="0">
                <a:solidFill>
                  <a:srgbClr val="0563C1"/>
                </a:solidFill>
                <a:latin typeface="Cambria"/>
                <a:cs typeface="Cambria"/>
              </a:rPr>
              <a:t>r</a:t>
            </a:r>
            <a:r>
              <a:rPr sz="1279" u="sng" spc="13" dirty="0">
                <a:solidFill>
                  <a:srgbClr val="0563C1"/>
                </a:solidFill>
                <a:latin typeface="Cambria"/>
                <a:cs typeface="Cambria"/>
              </a:rPr>
              <a:t>o</a:t>
            </a:r>
            <a:r>
              <a:rPr sz="1279" u="sng" spc="4" dirty="0">
                <a:solidFill>
                  <a:srgbClr val="0563C1"/>
                </a:solidFill>
                <a:latin typeface="Cambria"/>
                <a:cs typeface="Cambria"/>
              </a:rPr>
              <a:t>jects</a:t>
            </a:r>
            <a:r>
              <a:rPr sz="1279" dirty="0">
                <a:solidFill>
                  <a:srgbClr val="0563C1"/>
                </a:solidFill>
                <a:latin typeface="Cambria"/>
                <a:cs typeface="Cambria"/>
              </a:rPr>
              <a:t> </a:t>
            </a:r>
            <a:r>
              <a:rPr sz="1279" u="sng" spc="4" dirty="0">
                <a:solidFill>
                  <a:srgbClr val="0563C1"/>
                </a:solidFill>
                <a:latin typeface="Cambria"/>
                <a:cs typeface="Cambria"/>
              </a:rPr>
              <a:t>2.1.19</a:t>
            </a:r>
            <a:r>
              <a:rPr sz="1279" u="sng" spc="22" dirty="0">
                <a:solidFill>
                  <a:srgbClr val="0563C1"/>
                </a:solidFill>
                <a:latin typeface="Cambria"/>
                <a:cs typeface="Cambria"/>
              </a:rPr>
              <a:t> </a:t>
            </a:r>
            <a:r>
              <a:rPr sz="1279" u="sng" spc="9" dirty="0">
                <a:solidFill>
                  <a:srgbClr val="0563C1"/>
                </a:solidFill>
                <a:latin typeface="Cambria"/>
                <a:cs typeface="Cambria"/>
              </a:rPr>
              <a:t>F&amp;A</a:t>
            </a:r>
            <a:r>
              <a:rPr sz="1279" u="sng" spc="-4" dirty="0">
                <a:solidFill>
                  <a:srgbClr val="0563C1"/>
                </a:solidFill>
                <a:latin typeface="Cambria"/>
                <a:cs typeface="Cambria"/>
              </a:rPr>
              <a:t> </a:t>
            </a:r>
            <a:r>
              <a:rPr sz="1279" u="sng" dirty="0">
                <a:solidFill>
                  <a:srgbClr val="0563C1"/>
                </a:solidFill>
                <a:latin typeface="Cambria"/>
                <a:cs typeface="Cambria"/>
              </a:rPr>
              <a:t>R</a:t>
            </a:r>
            <a:r>
              <a:rPr sz="1279" u="sng" spc="4" dirty="0">
                <a:solidFill>
                  <a:srgbClr val="0563C1"/>
                </a:solidFill>
                <a:latin typeface="Cambria"/>
                <a:cs typeface="Cambria"/>
              </a:rPr>
              <a:t>a</a:t>
            </a:r>
            <a:r>
              <a:rPr sz="1279" u="sng" spc="-9" dirty="0">
                <a:solidFill>
                  <a:srgbClr val="0563C1"/>
                </a:solidFill>
                <a:latin typeface="Cambria"/>
                <a:cs typeface="Cambria"/>
              </a:rPr>
              <a:t>t</a:t>
            </a:r>
            <a:r>
              <a:rPr sz="1279" u="sng" spc="4" dirty="0">
                <a:solidFill>
                  <a:srgbClr val="0563C1"/>
                </a:solidFill>
                <a:latin typeface="Cambria"/>
                <a:cs typeface="Cambria"/>
              </a:rPr>
              <a:t>es</a:t>
            </a:r>
            <a:r>
              <a:rPr sz="1279" u="sng" spc="-4" dirty="0">
                <a:solidFill>
                  <a:srgbClr val="0563C1"/>
                </a:solidFill>
                <a:latin typeface="Cambria"/>
                <a:cs typeface="Cambria"/>
              </a:rPr>
              <a:t> </a:t>
            </a:r>
            <a:r>
              <a:rPr sz="1279" u="sng" spc="-13" dirty="0">
                <a:solidFill>
                  <a:srgbClr val="0563C1"/>
                </a:solidFill>
                <a:latin typeface="Cambria"/>
                <a:cs typeface="Cambria"/>
              </a:rPr>
              <a:t>f</a:t>
            </a:r>
            <a:r>
              <a:rPr sz="1279" u="sng" spc="13" dirty="0">
                <a:solidFill>
                  <a:srgbClr val="0563C1"/>
                </a:solidFill>
                <a:latin typeface="Cambria"/>
                <a:cs typeface="Cambria"/>
              </a:rPr>
              <a:t>o</a:t>
            </a:r>
            <a:r>
              <a:rPr sz="1279" u="sng" spc="9" dirty="0">
                <a:solidFill>
                  <a:srgbClr val="0563C1"/>
                </a:solidFill>
                <a:latin typeface="Cambria"/>
                <a:cs typeface="Cambria"/>
              </a:rPr>
              <a:t>r</a:t>
            </a:r>
            <a:r>
              <a:rPr sz="1279" u="sng" dirty="0">
                <a:solidFill>
                  <a:srgbClr val="0563C1"/>
                </a:solidFill>
                <a:latin typeface="Cambria"/>
                <a:cs typeface="Cambria"/>
              </a:rPr>
              <a:t> </a:t>
            </a:r>
            <a:r>
              <a:rPr sz="1279" u="sng" spc="9" dirty="0">
                <a:solidFill>
                  <a:srgbClr val="0563C1"/>
                </a:solidFill>
                <a:latin typeface="Cambria"/>
                <a:cs typeface="Cambria"/>
              </a:rPr>
              <a:t>Sponso</a:t>
            </a:r>
            <a:r>
              <a:rPr sz="1279" u="sng" spc="-13" dirty="0">
                <a:solidFill>
                  <a:srgbClr val="0563C1"/>
                </a:solidFill>
                <a:latin typeface="Cambria"/>
                <a:cs typeface="Cambria"/>
              </a:rPr>
              <a:t>r</a:t>
            </a:r>
            <a:r>
              <a:rPr sz="1279" u="sng" spc="9" dirty="0">
                <a:solidFill>
                  <a:srgbClr val="0563C1"/>
                </a:solidFill>
                <a:latin typeface="Cambria"/>
                <a:cs typeface="Cambria"/>
              </a:rPr>
              <a:t>ed</a:t>
            </a:r>
            <a:r>
              <a:rPr sz="1279" u="sng" spc="-13" dirty="0">
                <a:solidFill>
                  <a:srgbClr val="0563C1"/>
                </a:solidFill>
                <a:latin typeface="Cambria"/>
                <a:cs typeface="Cambria"/>
              </a:rPr>
              <a:t> </a:t>
            </a:r>
            <a:r>
              <a:rPr sz="1279" u="sng" spc="9" dirty="0">
                <a:solidFill>
                  <a:srgbClr val="0563C1"/>
                </a:solidFill>
                <a:latin typeface="Cambria"/>
                <a:cs typeface="Cambria"/>
              </a:rPr>
              <a:t>P</a:t>
            </a:r>
            <a:r>
              <a:rPr sz="1279" u="sng" spc="-13" dirty="0">
                <a:solidFill>
                  <a:srgbClr val="0563C1"/>
                </a:solidFill>
                <a:latin typeface="Cambria"/>
                <a:cs typeface="Cambria"/>
              </a:rPr>
              <a:t>r</a:t>
            </a:r>
            <a:r>
              <a:rPr sz="1279" u="sng" spc="4" dirty="0">
                <a:solidFill>
                  <a:srgbClr val="0563C1"/>
                </a:solidFill>
                <a:latin typeface="Cambria"/>
                <a:cs typeface="Cambria"/>
              </a:rPr>
              <a:t>ojects</a:t>
            </a:r>
            <a:endParaRPr sz="1279">
              <a:latin typeface="Cambria"/>
              <a:cs typeface="Cambria"/>
            </a:endParaRPr>
          </a:p>
          <a:p>
            <a:pPr marL="344039" marR="3522757">
              <a:lnSpc>
                <a:spcPts val="2197"/>
              </a:lnSpc>
            </a:pPr>
            <a:r>
              <a:rPr sz="1279" u="sng" spc="4" dirty="0">
                <a:solidFill>
                  <a:srgbClr val="0563C1"/>
                </a:solidFill>
                <a:latin typeface="Cambria"/>
                <a:cs typeface="Cambria"/>
              </a:rPr>
              <a:t>2.1.20</a:t>
            </a:r>
            <a:r>
              <a:rPr sz="1279" u="sng" spc="22" dirty="0">
                <a:solidFill>
                  <a:srgbClr val="0563C1"/>
                </a:solidFill>
                <a:latin typeface="Cambria"/>
                <a:cs typeface="Cambria"/>
              </a:rPr>
              <a:t> </a:t>
            </a:r>
            <a:r>
              <a:rPr sz="1279" u="sng" spc="4" dirty="0">
                <a:solidFill>
                  <a:srgbClr val="0563C1"/>
                </a:solidFill>
                <a:latin typeface="Cambria"/>
                <a:cs typeface="Cambria"/>
              </a:rPr>
              <a:t>Ef</a:t>
            </a:r>
            <a:r>
              <a:rPr sz="1279" u="sng" spc="-13" dirty="0">
                <a:solidFill>
                  <a:srgbClr val="0563C1"/>
                </a:solidFill>
                <a:latin typeface="Cambria"/>
                <a:cs typeface="Cambria"/>
              </a:rPr>
              <a:t>f</a:t>
            </a:r>
            <a:r>
              <a:rPr sz="1279" u="sng" spc="13" dirty="0">
                <a:solidFill>
                  <a:srgbClr val="0563C1"/>
                </a:solidFill>
                <a:latin typeface="Cambria"/>
                <a:cs typeface="Cambria"/>
              </a:rPr>
              <a:t>o</a:t>
            </a:r>
            <a:r>
              <a:rPr sz="1279" u="sng" spc="4" dirty="0">
                <a:solidFill>
                  <a:srgbClr val="0563C1"/>
                </a:solidFill>
                <a:latin typeface="Cambria"/>
                <a:cs typeface="Cambria"/>
              </a:rPr>
              <a:t>rt</a:t>
            </a:r>
            <a:r>
              <a:rPr sz="1279" u="sng" dirty="0">
                <a:solidFill>
                  <a:srgbClr val="0563C1"/>
                </a:solidFill>
                <a:latin typeface="Cambria"/>
                <a:cs typeface="Cambria"/>
              </a:rPr>
              <a:t> </a:t>
            </a:r>
            <a:r>
              <a:rPr sz="1279" u="sng" spc="9" dirty="0">
                <a:solidFill>
                  <a:srgbClr val="0563C1"/>
                </a:solidFill>
                <a:latin typeface="Cambria"/>
                <a:cs typeface="Cambria"/>
              </a:rPr>
              <a:t>Commitment</a:t>
            </a:r>
            <a:r>
              <a:rPr sz="1279" u="sng" spc="-4" dirty="0">
                <a:solidFill>
                  <a:srgbClr val="0563C1"/>
                </a:solidFill>
                <a:latin typeface="Cambria"/>
                <a:cs typeface="Cambria"/>
              </a:rPr>
              <a:t> </a:t>
            </a:r>
            <a:r>
              <a:rPr sz="1279" u="sng" spc="9" dirty="0">
                <a:solidFill>
                  <a:srgbClr val="0563C1"/>
                </a:solidFill>
                <a:latin typeface="Cambria"/>
                <a:cs typeface="Cambria"/>
              </a:rPr>
              <a:t>on</a:t>
            </a:r>
            <a:r>
              <a:rPr sz="1279" u="sng" spc="-4" dirty="0">
                <a:solidFill>
                  <a:srgbClr val="0563C1"/>
                </a:solidFill>
                <a:latin typeface="Cambria"/>
                <a:cs typeface="Cambria"/>
              </a:rPr>
              <a:t> </a:t>
            </a:r>
            <a:r>
              <a:rPr sz="1279" u="sng" spc="9" dirty="0">
                <a:solidFill>
                  <a:srgbClr val="0563C1"/>
                </a:solidFill>
                <a:latin typeface="Cambria"/>
                <a:cs typeface="Cambria"/>
              </a:rPr>
              <a:t>Sponso</a:t>
            </a:r>
            <a:r>
              <a:rPr sz="1279" u="sng" spc="-13" dirty="0">
                <a:solidFill>
                  <a:srgbClr val="0563C1"/>
                </a:solidFill>
                <a:latin typeface="Cambria"/>
                <a:cs typeface="Cambria"/>
              </a:rPr>
              <a:t>r</a:t>
            </a:r>
            <a:r>
              <a:rPr sz="1279" u="sng" spc="9" dirty="0">
                <a:solidFill>
                  <a:srgbClr val="0563C1"/>
                </a:solidFill>
                <a:latin typeface="Cambria"/>
                <a:cs typeface="Cambria"/>
              </a:rPr>
              <a:t>ed</a:t>
            </a:r>
            <a:r>
              <a:rPr sz="1279" u="sng" spc="-13" dirty="0">
                <a:solidFill>
                  <a:srgbClr val="0563C1"/>
                </a:solidFill>
                <a:latin typeface="Cambria"/>
                <a:cs typeface="Cambria"/>
              </a:rPr>
              <a:t> </a:t>
            </a:r>
            <a:r>
              <a:rPr sz="1279" u="sng" spc="13" dirty="0">
                <a:solidFill>
                  <a:srgbClr val="0563C1"/>
                </a:solidFill>
                <a:latin typeface="Cambria"/>
                <a:cs typeface="Cambria"/>
              </a:rPr>
              <a:t>P</a:t>
            </a:r>
            <a:r>
              <a:rPr sz="1279" u="sng" spc="-13" dirty="0">
                <a:solidFill>
                  <a:srgbClr val="0563C1"/>
                </a:solidFill>
                <a:latin typeface="Cambria"/>
                <a:cs typeface="Cambria"/>
              </a:rPr>
              <a:t>r</a:t>
            </a:r>
            <a:r>
              <a:rPr sz="1279" u="sng" spc="13" dirty="0">
                <a:solidFill>
                  <a:srgbClr val="0563C1"/>
                </a:solidFill>
                <a:latin typeface="Cambria"/>
                <a:cs typeface="Cambria"/>
              </a:rPr>
              <a:t>o</a:t>
            </a:r>
            <a:r>
              <a:rPr sz="1279" u="sng" spc="4" dirty="0">
                <a:solidFill>
                  <a:srgbClr val="0563C1"/>
                </a:solidFill>
                <a:latin typeface="Cambria"/>
                <a:cs typeface="Cambria"/>
              </a:rPr>
              <a:t>jects</a:t>
            </a:r>
            <a:r>
              <a:rPr sz="1279" dirty="0">
                <a:solidFill>
                  <a:srgbClr val="0563C1"/>
                </a:solidFill>
                <a:latin typeface="Cambria"/>
                <a:cs typeface="Cambria"/>
              </a:rPr>
              <a:t> </a:t>
            </a:r>
            <a:r>
              <a:rPr sz="1279" u="sng" spc="4" dirty="0">
                <a:solidFill>
                  <a:srgbClr val="0563C1"/>
                </a:solidFill>
                <a:latin typeface="Cambria"/>
                <a:cs typeface="Cambria"/>
              </a:rPr>
              <a:t>2.1.21</a:t>
            </a:r>
            <a:r>
              <a:rPr sz="1279" u="sng" spc="22" dirty="0">
                <a:solidFill>
                  <a:srgbClr val="0563C1"/>
                </a:solidFill>
                <a:latin typeface="Cambria"/>
                <a:cs typeface="Cambria"/>
              </a:rPr>
              <a:t> </a:t>
            </a:r>
            <a:r>
              <a:rPr sz="1279" u="sng" spc="4" dirty="0">
                <a:solidFill>
                  <a:srgbClr val="0563C1"/>
                </a:solidFill>
                <a:latin typeface="Cambria"/>
                <a:cs typeface="Cambria"/>
              </a:rPr>
              <a:t>Labor</a:t>
            </a:r>
            <a:r>
              <a:rPr sz="1279" u="sng" spc="-13" dirty="0">
                <a:solidFill>
                  <a:srgbClr val="0563C1"/>
                </a:solidFill>
                <a:latin typeface="Cambria"/>
                <a:cs typeface="Cambria"/>
              </a:rPr>
              <a:t> </a:t>
            </a:r>
            <a:r>
              <a:rPr sz="1279" u="sng" spc="-75" dirty="0">
                <a:solidFill>
                  <a:srgbClr val="0563C1"/>
                </a:solidFill>
                <a:latin typeface="Cambria"/>
                <a:cs typeface="Cambria"/>
              </a:rPr>
              <a:t>V</a:t>
            </a:r>
            <a:r>
              <a:rPr sz="1279" u="sng" spc="4" dirty="0">
                <a:solidFill>
                  <a:srgbClr val="0563C1"/>
                </a:solidFill>
                <a:latin typeface="Cambria"/>
                <a:cs typeface="Cambria"/>
              </a:rPr>
              <a:t>erification</a:t>
            </a:r>
            <a:r>
              <a:rPr sz="1279" u="sng" spc="-13" dirty="0">
                <a:solidFill>
                  <a:srgbClr val="0563C1"/>
                </a:solidFill>
                <a:latin typeface="Cambria"/>
                <a:cs typeface="Cambria"/>
              </a:rPr>
              <a:t> </a:t>
            </a:r>
            <a:r>
              <a:rPr sz="1279" u="sng" spc="13" dirty="0">
                <a:solidFill>
                  <a:srgbClr val="0563C1"/>
                </a:solidFill>
                <a:latin typeface="Cambria"/>
                <a:cs typeface="Cambria"/>
              </a:rPr>
              <a:t>on</a:t>
            </a:r>
            <a:r>
              <a:rPr sz="1279" u="sng" spc="-9" dirty="0">
                <a:solidFill>
                  <a:srgbClr val="0563C1"/>
                </a:solidFill>
                <a:latin typeface="Cambria"/>
                <a:cs typeface="Cambria"/>
              </a:rPr>
              <a:t> </a:t>
            </a:r>
            <a:r>
              <a:rPr sz="1279" u="sng" spc="9" dirty="0">
                <a:solidFill>
                  <a:srgbClr val="0563C1"/>
                </a:solidFill>
                <a:latin typeface="Cambria"/>
                <a:cs typeface="Cambria"/>
              </a:rPr>
              <a:t>Sponso</a:t>
            </a:r>
            <a:r>
              <a:rPr sz="1279" u="sng" spc="-13" dirty="0">
                <a:solidFill>
                  <a:srgbClr val="0563C1"/>
                </a:solidFill>
                <a:latin typeface="Cambria"/>
                <a:cs typeface="Cambria"/>
              </a:rPr>
              <a:t>r</a:t>
            </a:r>
            <a:r>
              <a:rPr sz="1279" u="sng" spc="9" dirty="0">
                <a:solidFill>
                  <a:srgbClr val="0563C1"/>
                </a:solidFill>
                <a:latin typeface="Cambria"/>
                <a:cs typeface="Cambria"/>
              </a:rPr>
              <a:t>ed</a:t>
            </a:r>
            <a:r>
              <a:rPr sz="1279" u="sng" spc="-13" dirty="0">
                <a:solidFill>
                  <a:srgbClr val="0563C1"/>
                </a:solidFill>
                <a:latin typeface="Cambria"/>
                <a:cs typeface="Cambria"/>
              </a:rPr>
              <a:t> </a:t>
            </a:r>
            <a:r>
              <a:rPr sz="1279" u="sng" spc="9" dirty="0">
                <a:solidFill>
                  <a:srgbClr val="0563C1"/>
                </a:solidFill>
                <a:latin typeface="Cambria"/>
                <a:cs typeface="Cambria"/>
              </a:rPr>
              <a:t>P</a:t>
            </a:r>
            <a:r>
              <a:rPr sz="1279" u="sng" spc="-13" dirty="0">
                <a:solidFill>
                  <a:srgbClr val="0563C1"/>
                </a:solidFill>
                <a:latin typeface="Cambria"/>
                <a:cs typeface="Cambria"/>
              </a:rPr>
              <a:t>r</a:t>
            </a:r>
            <a:r>
              <a:rPr sz="1279" u="sng" spc="4" dirty="0">
                <a:solidFill>
                  <a:srgbClr val="0563C1"/>
                </a:solidFill>
                <a:latin typeface="Cambria"/>
                <a:cs typeface="Cambria"/>
              </a:rPr>
              <a:t>ojects</a:t>
            </a:r>
            <a:endParaRPr sz="1279">
              <a:latin typeface="Cambria"/>
              <a:cs typeface="Cambria"/>
            </a:endParaRPr>
          </a:p>
          <a:p>
            <a:pPr marL="344039" marR="1089830">
              <a:lnSpc>
                <a:spcPts val="2206"/>
              </a:lnSpc>
            </a:pPr>
            <a:r>
              <a:rPr sz="1279" u="sng" spc="4" dirty="0">
                <a:solidFill>
                  <a:srgbClr val="0563C1"/>
                </a:solidFill>
                <a:latin typeface="Cambria"/>
                <a:cs typeface="Cambria"/>
              </a:rPr>
              <a:t>2.1.22</a:t>
            </a:r>
            <a:r>
              <a:rPr sz="1279" u="sng" spc="22" dirty="0">
                <a:solidFill>
                  <a:srgbClr val="0563C1"/>
                </a:solidFill>
                <a:latin typeface="Cambria"/>
                <a:cs typeface="Cambria"/>
              </a:rPr>
              <a:t> </a:t>
            </a:r>
            <a:r>
              <a:rPr sz="1279" u="sng" spc="4" dirty="0">
                <a:solidFill>
                  <a:srgbClr val="0563C1"/>
                </a:solidFill>
                <a:latin typeface="Cambria"/>
                <a:cs typeface="Cambria"/>
              </a:rPr>
              <a:t>Allo</a:t>
            </a:r>
            <a:r>
              <a:rPr sz="1279" u="sng" spc="-13" dirty="0">
                <a:solidFill>
                  <a:srgbClr val="0563C1"/>
                </a:solidFill>
                <a:latin typeface="Cambria"/>
                <a:cs typeface="Cambria"/>
              </a:rPr>
              <a:t>w</a:t>
            </a:r>
            <a:r>
              <a:rPr sz="1279" u="sng" spc="4" dirty="0">
                <a:solidFill>
                  <a:srgbClr val="0563C1"/>
                </a:solidFill>
                <a:latin typeface="Cambria"/>
                <a:cs typeface="Cambria"/>
              </a:rPr>
              <a:t>abilit</a:t>
            </a:r>
            <a:r>
              <a:rPr sz="1279" u="sng" spc="-106" dirty="0">
                <a:solidFill>
                  <a:srgbClr val="0563C1"/>
                </a:solidFill>
                <a:latin typeface="Cambria"/>
                <a:cs typeface="Cambria"/>
              </a:rPr>
              <a:t>y</a:t>
            </a:r>
            <a:r>
              <a:rPr sz="1279" u="sng" spc="4" dirty="0">
                <a:solidFill>
                  <a:srgbClr val="0563C1"/>
                </a:solidFill>
                <a:latin typeface="Cambria"/>
                <a:cs typeface="Cambria"/>
              </a:rPr>
              <a:t>,</a:t>
            </a:r>
            <a:r>
              <a:rPr sz="1279" u="sng" dirty="0">
                <a:solidFill>
                  <a:srgbClr val="0563C1"/>
                </a:solidFill>
                <a:latin typeface="Cambria"/>
                <a:cs typeface="Cambria"/>
              </a:rPr>
              <a:t> </a:t>
            </a:r>
            <a:r>
              <a:rPr sz="1279" u="sng" spc="-9" dirty="0">
                <a:solidFill>
                  <a:srgbClr val="0563C1"/>
                </a:solidFill>
                <a:latin typeface="Cambria"/>
                <a:cs typeface="Cambria"/>
              </a:rPr>
              <a:t>R</a:t>
            </a:r>
            <a:r>
              <a:rPr sz="1279" u="sng" spc="9" dirty="0">
                <a:solidFill>
                  <a:srgbClr val="0563C1"/>
                </a:solidFill>
                <a:latin typeface="Cambria"/>
                <a:cs typeface="Cambria"/>
              </a:rPr>
              <a:t>e</a:t>
            </a:r>
            <a:r>
              <a:rPr sz="1279" u="sng" spc="4" dirty="0">
                <a:solidFill>
                  <a:srgbClr val="0563C1"/>
                </a:solidFill>
                <a:latin typeface="Cambria"/>
                <a:cs typeface="Cambria"/>
              </a:rPr>
              <a:t>asonablen</a:t>
            </a:r>
            <a:r>
              <a:rPr sz="1279" u="sng" spc="13" dirty="0">
                <a:solidFill>
                  <a:srgbClr val="0563C1"/>
                </a:solidFill>
                <a:latin typeface="Cambria"/>
                <a:cs typeface="Cambria"/>
              </a:rPr>
              <a:t>e</a:t>
            </a:r>
            <a:r>
              <a:rPr sz="1279" u="sng" spc="9" dirty="0">
                <a:solidFill>
                  <a:srgbClr val="0563C1"/>
                </a:solidFill>
                <a:latin typeface="Cambria"/>
                <a:cs typeface="Cambria"/>
              </a:rPr>
              <a:t>ss</a:t>
            </a:r>
            <a:r>
              <a:rPr sz="1279" u="sng" spc="-13" dirty="0">
                <a:solidFill>
                  <a:srgbClr val="0563C1"/>
                </a:solidFill>
                <a:latin typeface="Cambria"/>
                <a:cs typeface="Cambria"/>
              </a:rPr>
              <a:t> </a:t>
            </a:r>
            <a:r>
              <a:rPr sz="1279" u="sng" spc="13" dirty="0">
                <a:solidFill>
                  <a:srgbClr val="0563C1"/>
                </a:solidFill>
                <a:latin typeface="Cambria"/>
                <a:cs typeface="Cambria"/>
              </a:rPr>
              <a:t>and</a:t>
            </a:r>
            <a:r>
              <a:rPr sz="1279" u="sng" spc="-4" dirty="0">
                <a:solidFill>
                  <a:srgbClr val="0563C1"/>
                </a:solidFill>
                <a:latin typeface="Cambria"/>
                <a:cs typeface="Cambria"/>
              </a:rPr>
              <a:t> </a:t>
            </a:r>
            <a:r>
              <a:rPr sz="1279" u="sng" spc="13" dirty="0">
                <a:solidFill>
                  <a:srgbClr val="0563C1"/>
                </a:solidFill>
                <a:latin typeface="Cambria"/>
                <a:cs typeface="Cambria"/>
              </a:rPr>
              <a:t>A</a:t>
            </a:r>
            <a:r>
              <a:rPr sz="1279" u="sng" spc="9" dirty="0">
                <a:solidFill>
                  <a:srgbClr val="0563C1"/>
                </a:solidFill>
                <a:latin typeface="Cambria"/>
                <a:cs typeface="Cambria"/>
              </a:rPr>
              <a:t>llocability</a:t>
            </a:r>
            <a:r>
              <a:rPr sz="1279" u="sng" spc="-4" dirty="0">
                <a:solidFill>
                  <a:srgbClr val="0563C1"/>
                </a:solidFill>
                <a:latin typeface="Cambria"/>
                <a:cs typeface="Cambria"/>
              </a:rPr>
              <a:t> </a:t>
            </a:r>
            <a:r>
              <a:rPr sz="1279" u="sng" spc="13" dirty="0">
                <a:solidFill>
                  <a:srgbClr val="0563C1"/>
                </a:solidFill>
                <a:latin typeface="Cambria"/>
                <a:cs typeface="Cambria"/>
              </a:rPr>
              <a:t>o</a:t>
            </a:r>
            <a:r>
              <a:rPr sz="1279" u="sng" spc="4" dirty="0">
                <a:solidFill>
                  <a:srgbClr val="0563C1"/>
                </a:solidFill>
                <a:latin typeface="Cambria"/>
                <a:cs typeface="Cambria"/>
              </a:rPr>
              <a:t>f </a:t>
            </a:r>
            <a:r>
              <a:rPr sz="1279" u="sng" spc="9" dirty="0">
                <a:solidFill>
                  <a:srgbClr val="0563C1"/>
                </a:solidFill>
                <a:latin typeface="Cambria"/>
                <a:cs typeface="Cambria"/>
              </a:rPr>
              <a:t>Costs</a:t>
            </a:r>
            <a:r>
              <a:rPr sz="1279" u="sng" spc="-13" dirty="0">
                <a:solidFill>
                  <a:srgbClr val="0563C1"/>
                </a:solidFill>
                <a:latin typeface="Cambria"/>
                <a:cs typeface="Cambria"/>
              </a:rPr>
              <a:t> </a:t>
            </a:r>
            <a:r>
              <a:rPr sz="1279" u="sng" spc="-18" dirty="0">
                <a:solidFill>
                  <a:srgbClr val="0563C1"/>
                </a:solidFill>
                <a:latin typeface="Cambria"/>
                <a:cs typeface="Cambria"/>
              </a:rPr>
              <a:t>f</a:t>
            </a:r>
            <a:r>
              <a:rPr sz="1279" u="sng" spc="4" dirty="0">
                <a:solidFill>
                  <a:srgbClr val="0563C1"/>
                </a:solidFill>
                <a:latin typeface="Cambria"/>
                <a:cs typeface="Cambria"/>
              </a:rPr>
              <a:t>or</a:t>
            </a:r>
            <a:r>
              <a:rPr sz="1279" u="sng" dirty="0">
                <a:solidFill>
                  <a:srgbClr val="0563C1"/>
                </a:solidFill>
                <a:latin typeface="Cambria"/>
                <a:cs typeface="Cambria"/>
              </a:rPr>
              <a:t> </a:t>
            </a:r>
            <a:r>
              <a:rPr sz="1279" u="sng" spc="9" dirty="0">
                <a:solidFill>
                  <a:srgbClr val="0563C1"/>
                </a:solidFill>
                <a:latin typeface="Cambria"/>
                <a:cs typeface="Cambria"/>
              </a:rPr>
              <a:t>Spo</a:t>
            </a:r>
            <a:r>
              <a:rPr sz="1279" u="sng" spc="4" dirty="0">
                <a:solidFill>
                  <a:srgbClr val="0563C1"/>
                </a:solidFill>
                <a:latin typeface="Cambria"/>
                <a:cs typeface="Cambria"/>
              </a:rPr>
              <a:t>n</a:t>
            </a:r>
            <a:r>
              <a:rPr sz="1279" u="sng" spc="9" dirty="0">
                <a:solidFill>
                  <a:srgbClr val="0563C1"/>
                </a:solidFill>
                <a:latin typeface="Cambria"/>
                <a:cs typeface="Cambria"/>
              </a:rPr>
              <a:t>so</a:t>
            </a:r>
            <a:r>
              <a:rPr sz="1279" u="sng" spc="-13" dirty="0">
                <a:solidFill>
                  <a:srgbClr val="0563C1"/>
                </a:solidFill>
                <a:latin typeface="Cambria"/>
                <a:cs typeface="Cambria"/>
              </a:rPr>
              <a:t>r</a:t>
            </a:r>
            <a:r>
              <a:rPr sz="1279" u="sng" spc="9" dirty="0">
                <a:solidFill>
                  <a:srgbClr val="0563C1"/>
                </a:solidFill>
                <a:latin typeface="Cambria"/>
                <a:cs typeface="Cambria"/>
              </a:rPr>
              <a:t>ed</a:t>
            </a:r>
            <a:r>
              <a:rPr sz="1279" u="sng" spc="-13" dirty="0">
                <a:solidFill>
                  <a:srgbClr val="0563C1"/>
                </a:solidFill>
                <a:latin typeface="Cambria"/>
                <a:cs typeface="Cambria"/>
              </a:rPr>
              <a:t> </a:t>
            </a:r>
            <a:r>
              <a:rPr sz="1279" u="sng" spc="13" dirty="0">
                <a:solidFill>
                  <a:srgbClr val="0563C1"/>
                </a:solidFill>
                <a:latin typeface="Cambria"/>
                <a:cs typeface="Cambria"/>
              </a:rPr>
              <a:t>P</a:t>
            </a:r>
            <a:r>
              <a:rPr sz="1279" u="sng" spc="-13" dirty="0">
                <a:solidFill>
                  <a:srgbClr val="0563C1"/>
                </a:solidFill>
                <a:latin typeface="Cambria"/>
                <a:cs typeface="Cambria"/>
              </a:rPr>
              <a:t>r</a:t>
            </a:r>
            <a:r>
              <a:rPr sz="1279" u="sng" spc="13" dirty="0">
                <a:solidFill>
                  <a:srgbClr val="0563C1"/>
                </a:solidFill>
                <a:latin typeface="Cambria"/>
                <a:cs typeface="Cambria"/>
              </a:rPr>
              <a:t>o</a:t>
            </a:r>
            <a:r>
              <a:rPr sz="1279" u="sng" spc="4" dirty="0">
                <a:solidFill>
                  <a:srgbClr val="0563C1"/>
                </a:solidFill>
                <a:latin typeface="Cambria"/>
                <a:cs typeface="Cambria"/>
              </a:rPr>
              <a:t>jects</a:t>
            </a:r>
            <a:r>
              <a:rPr sz="1279" dirty="0">
                <a:solidFill>
                  <a:srgbClr val="0563C1"/>
                </a:solidFill>
                <a:latin typeface="Cambria"/>
                <a:cs typeface="Cambria"/>
              </a:rPr>
              <a:t> </a:t>
            </a:r>
            <a:r>
              <a:rPr sz="1279" u="sng" spc="4" dirty="0">
                <a:solidFill>
                  <a:srgbClr val="0563C1"/>
                </a:solidFill>
                <a:latin typeface="Cambria"/>
                <a:cs typeface="Cambria"/>
              </a:rPr>
              <a:t>2.1.23</a:t>
            </a:r>
            <a:r>
              <a:rPr sz="1279" u="sng" spc="22" dirty="0">
                <a:solidFill>
                  <a:srgbClr val="0563C1"/>
                </a:solidFill>
                <a:latin typeface="Cambria"/>
                <a:cs typeface="Cambria"/>
              </a:rPr>
              <a:t> </a:t>
            </a:r>
            <a:r>
              <a:rPr sz="1279" u="sng" spc="4" dirty="0">
                <a:solidFill>
                  <a:srgbClr val="0563C1"/>
                </a:solidFill>
                <a:latin typeface="Cambria"/>
                <a:cs typeface="Cambria"/>
              </a:rPr>
              <a:t>Cost</a:t>
            </a:r>
            <a:r>
              <a:rPr sz="1279" u="sng" spc="-4" dirty="0">
                <a:solidFill>
                  <a:srgbClr val="0563C1"/>
                </a:solidFill>
                <a:latin typeface="Cambria"/>
                <a:cs typeface="Cambria"/>
              </a:rPr>
              <a:t> </a:t>
            </a:r>
            <a:r>
              <a:rPr sz="1279" u="sng" spc="-31" dirty="0">
                <a:solidFill>
                  <a:srgbClr val="0563C1"/>
                </a:solidFill>
                <a:latin typeface="Cambria"/>
                <a:cs typeface="Cambria"/>
              </a:rPr>
              <a:t>T</a:t>
            </a:r>
            <a:r>
              <a:rPr sz="1279" u="sng" spc="-13" dirty="0">
                <a:solidFill>
                  <a:srgbClr val="0563C1"/>
                </a:solidFill>
                <a:latin typeface="Cambria"/>
                <a:cs typeface="Cambria"/>
              </a:rPr>
              <a:t>r</a:t>
            </a:r>
            <a:r>
              <a:rPr sz="1279" u="sng" spc="4" dirty="0">
                <a:solidFill>
                  <a:srgbClr val="0563C1"/>
                </a:solidFill>
                <a:latin typeface="Cambria"/>
                <a:cs typeface="Cambria"/>
              </a:rPr>
              <a:t>ans</a:t>
            </a:r>
            <a:r>
              <a:rPr sz="1279" u="sng" spc="-13" dirty="0">
                <a:solidFill>
                  <a:srgbClr val="0563C1"/>
                </a:solidFill>
                <a:latin typeface="Cambria"/>
                <a:cs typeface="Cambria"/>
              </a:rPr>
              <a:t>f</a:t>
            </a:r>
            <a:r>
              <a:rPr sz="1279" u="sng" spc="4" dirty="0">
                <a:solidFill>
                  <a:srgbClr val="0563C1"/>
                </a:solidFill>
                <a:latin typeface="Cambria"/>
                <a:cs typeface="Cambria"/>
              </a:rPr>
              <a:t>ers</a:t>
            </a:r>
            <a:r>
              <a:rPr sz="1279" u="sng" spc="-13" dirty="0">
                <a:solidFill>
                  <a:srgbClr val="0563C1"/>
                </a:solidFill>
                <a:latin typeface="Cambria"/>
                <a:cs typeface="Cambria"/>
              </a:rPr>
              <a:t> </a:t>
            </a:r>
            <a:r>
              <a:rPr sz="1279" u="sng" spc="13" dirty="0">
                <a:solidFill>
                  <a:srgbClr val="0563C1"/>
                </a:solidFill>
                <a:latin typeface="Cambria"/>
                <a:cs typeface="Cambria"/>
              </a:rPr>
              <a:t>on</a:t>
            </a:r>
            <a:r>
              <a:rPr sz="1279" u="sng" spc="-9" dirty="0">
                <a:solidFill>
                  <a:srgbClr val="0563C1"/>
                </a:solidFill>
                <a:latin typeface="Cambria"/>
                <a:cs typeface="Cambria"/>
              </a:rPr>
              <a:t> </a:t>
            </a:r>
            <a:r>
              <a:rPr sz="1279" u="sng" spc="9" dirty="0">
                <a:solidFill>
                  <a:srgbClr val="0563C1"/>
                </a:solidFill>
                <a:latin typeface="Cambria"/>
                <a:cs typeface="Cambria"/>
              </a:rPr>
              <a:t>Sponso</a:t>
            </a:r>
            <a:r>
              <a:rPr sz="1279" u="sng" spc="-13" dirty="0">
                <a:solidFill>
                  <a:srgbClr val="0563C1"/>
                </a:solidFill>
                <a:latin typeface="Cambria"/>
                <a:cs typeface="Cambria"/>
              </a:rPr>
              <a:t>r</a:t>
            </a:r>
            <a:r>
              <a:rPr sz="1279" u="sng" spc="9" dirty="0">
                <a:solidFill>
                  <a:srgbClr val="0563C1"/>
                </a:solidFill>
                <a:latin typeface="Cambria"/>
                <a:cs typeface="Cambria"/>
              </a:rPr>
              <a:t>ed</a:t>
            </a:r>
            <a:r>
              <a:rPr sz="1279" u="sng" spc="-13" dirty="0">
                <a:solidFill>
                  <a:srgbClr val="0563C1"/>
                </a:solidFill>
                <a:latin typeface="Cambria"/>
                <a:cs typeface="Cambria"/>
              </a:rPr>
              <a:t> </a:t>
            </a:r>
            <a:r>
              <a:rPr sz="1279" u="sng" spc="9" dirty="0">
                <a:solidFill>
                  <a:srgbClr val="0563C1"/>
                </a:solidFill>
                <a:latin typeface="Cambria"/>
                <a:cs typeface="Cambria"/>
              </a:rPr>
              <a:t>P</a:t>
            </a:r>
            <a:r>
              <a:rPr sz="1279" u="sng" spc="-13" dirty="0">
                <a:solidFill>
                  <a:srgbClr val="0563C1"/>
                </a:solidFill>
                <a:latin typeface="Cambria"/>
                <a:cs typeface="Cambria"/>
              </a:rPr>
              <a:t>r</a:t>
            </a:r>
            <a:r>
              <a:rPr sz="1279" u="sng" spc="4" dirty="0">
                <a:solidFill>
                  <a:srgbClr val="0563C1"/>
                </a:solidFill>
                <a:latin typeface="Cambria"/>
                <a:cs typeface="Cambria"/>
              </a:rPr>
              <a:t>ojects</a:t>
            </a:r>
            <a:endParaRPr sz="1279">
              <a:latin typeface="Cambria"/>
              <a:cs typeface="Cambria"/>
            </a:endParaRPr>
          </a:p>
          <a:p>
            <a:pPr marL="344039">
              <a:spcBef>
                <a:spcPts val="481"/>
              </a:spcBef>
            </a:pPr>
            <a:r>
              <a:rPr sz="1279" u="sng" spc="4" dirty="0">
                <a:solidFill>
                  <a:srgbClr val="0563C1"/>
                </a:solidFill>
                <a:latin typeface="Cambria"/>
                <a:cs typeface="Cambria"/>
              </a:rPr>
              <a:t>2.1.24</a:t>
            </a:r>
            <a:r>
              <a:rPr sz="1279" u="sng" spc="22" dirty="0">
                <a:solidFill>
                  <a:srgbClr val="0563C1"/>
                </a:solidFill>
                <a:latin typeface="Cambria"/>
                <a:cs typeface="Cambria"/>
              </a:rPr>
              <a:t> </a:t>
            </a:r>
            <a:r>
              <a:rPr sz="1279" u="sng" spc="4" dirty="0">
                <a:solidFill>
                  <a:srgbClr val="0563C1"/>
                </a:solidFill>
                <a:latin typeface="Cambria"/>
                <a:cs typeface="Cambria"/>
              </a:rPr>
              <a:t>Service</a:t>
            </a:r>
            <a:r>
              <a:rPr sz="1279" u="sng" spc="-13" dirty="0">
                <a:solidFill>
                  <a:srgbClr val="0563C1"/>
                </a:solidFill>
                <a:latin typeface="Cambria"/>
                <a:cs typeface="Cambria"/>
              </a:rPr>
              <a:t> </a:t>
            </a:r>
            <a:r>
              <a:rPr sz="1279" u="sng" spc="9" dirty="0">
                <a:solidFill>
                  <a:srgbClr val="0563C1"/>
                </a:solidFill>
                <a:latin typeface="Cambria"/>
                <a:cs typeface="Cambria"/>
              </a:rPr>
              <a:t>Cen</a:t>
            </a:r>
            <a:r>
              <a:rPr sz="1279" u="sng" spc="-9" dirty="0">
                <a:solidFill>
                  <a:srgbClr val="0563C1"/>
                </a:solidFill>
                <a:latin typeface="Cambria"/>
                <a:cs typeface="Cambria"/>
              </a:rPr>
              <a:t>t</a:t>
            </a:r>
            <a:r>
              <a:rPr sz="1279" u="sng" spc="4" dirty="0">
                <a:solidFill>
                  <a:srgbClr val="0563C1"/>
                </a:solidFill>
                <a:latin typeface="Cambria"/>
                <a:cs typeface="Cambria"/>
              </a:rPr>
              <a:t>ers</a:t>
            </a:r>
            <a:endParaRPr sz="1279">
              <a:latin typeface="Cambria"/>
              <a:cs typeface="Cambria"/>
            </a:endParaRPr>
          </a:p>
          <a:p>
            <a:pPr marL="344039">
              <a:lnSpc>
                <a:spcPts val="1527"/>
              </a:lnSpc>
              <a:spcBef>
                <a:spcPts val="666"/>
              </a:spcBef>
            </a:pPr>
            <a:r>
              <a:rPr sz="1279" u="sng" spc="9" dirty="0">
                <a:solidFill>
                  <a:srgbClr val="0563C1"/>
                </a:solidFill>
                <a:latin typeface="Cambria"/>
                <a:cs typeface="Cambria"/>
              </a:rPr>
              <a:t>2.1.32</a:t>
            </a:r>
            <a:r>
              <a:rPr sz="1279" u="sng" spc="22" dirty="0">
                <a:solidFill>
                  <a:srgbClr val="0563C1"/>
                </a:solidFill>
                <a:latin typeface="Cambria"/>
                <a:cs typeface="Cambria"/>
              </a:rPr>
              <a:t> </a:t>
            </a:r>
            <a:r>
              <a:rPr sz="1279" u="sng" spc="9" dirty="0">
                <a:solidFill>
                  <a:srgbClr val="0563C1"/>
                </a:solidFill>
                <a:latin typeface="Cambria"/>
                <a:cs typeface="Cambria"/>
              </a:rPr>
              <a:t>Sales</a:t>
            </a:r>
            <a:r>
              <a:rPr sz="1279" u="sng" spc="-13" dirty="0">
                <a:solidFill>
                  <a:srgbClr val="0563C1"/>
                </a:solidFill>
                <a:latin typeface="Cambria"/>
                <a:cs typeface="Cambria"/>
              </a:rPr>
              <a:t> </a:t>
            </a:r>
            <a:r>
              <a:rPr sz="1279" u="sng" spc="18" dirty="0">
                <a:solidFill>
                  <a:srgbClr val="0563C1"/>
                </a:solidFill>
                <a:latin typeface="Cambria"/>
                <a:cs typeface="Cambria"/>
              </a:rPr>
              <a:t>&amp;</a:t>
            </a:r>
            <a:r>
              <a:rPr sz="1279" u="sng" spc="4" dirty="0">
                <a:solidFill>
                  <a:srgbClr val="0563C1"/>
                </a:solidFill>
                <a:latin typeface="Cambria"/>
                <a:cs typeface="Cambria"/>
              </a:rPr>
              <a:t> </a:t>
            </a:r>
            <a:r>
              <a:rPr sz="1279" u="sng" spc="9" dirty="0">
                <a:solidFill>
                  <a:srgbClr val="0563C1"/>
                </a:solidFill>
                <a:latin typeface="Cambria"/>
                <a:cs typeface="Cambria"/>
              </a:rPr>
              <a:t>Service</a:t>
            </a:r>
            <a:r>
              <a:rPr sz="1279" u="sng" spc="-13" dirty="0">
                <a:solidFill>
                  <a:srgbClr val="0563C1"/>
                </a:solidFill>
                <a:latin typeface="Cambria"/>
                <a:cs typeface="Cambria"/>
              </a:rPr>
              <a:t> </a:t>
            </a:r>
            <a:r>
              <a:rPr sz="1279" u="sng" spc="-9" dirty="0">
                <a:solidFill>
                  <a:srgbClr val="0563C1"/>
                </a:solidFill>
                <a:latin typeface="Cambria"/>
                <a:cs typeface="Cambria"/>
              </a:rPr>
              <a:t>F</a:t>
            </a:r>
            <a:r>
              <a:rPr sz="1279" u="sng" spc="13" dirty="0">
                <a:solidFill>
                  <a:srgbClr val="0563C1"/>
                </a:solidFill>
                <a:latin typeface="Cambria"/>
                <a:cs typeface="Cambria"/>
              </a:rPr>
              <a:t>unds</a:t>
            </a:r>
            <a:endParaRPr sz="1279">
              <a:latin typeface="Cambria"/>
              <a:cs typeface="Cambria"/>
            </a:endParaRPr>
          </a:p>
        </p:txBody>
      </p:sp>
      <p:sp>
        <p:nvSpPr>
          <p:cNvPr id="4" name="object 4"/>
          <p:cNvSpPr/>
          <p:nvPr/>
        </p:nvSpPr>
        <p:spPr>
          <a:xfrm>
            <a:off x="666301" y="5027182"/>
            <a:ext cx="7812069" cy="89826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0685894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7882" y="505692"/>
            <a:ext cx="7261412" cy="400559"/>
          </a:xfrm>
          <a:prstGeom prst="rect">
            <a:avLst/>
          </a:prstGeom>
        </p:spPr>
        <p:txBody>
          <a:bodyPr vert="horz" wrap="square" lIns="0" tIns="0" rIns="0" bIns="0" numCol="1" rtlCol="0" anchor="ctr" anchorCtr="0" compatLnSpc="1">
            <a:prstTxWarp prst="textNoShape">
              <a:avLst/>
            </a:prstTxWarp>
            <a:spAutoFit/>
          </a:bodyPr>
          <a:lstStyle/>
          <a:p>
            <a:pPr marL="11206"/>
            <a:r>
              <a:rPr spc="-75" dirty="0"/>
              <a:t>R</a:t>
            </a:r>
            <a:r>
              <a:rPr spc="-22" dirty="0"/>
              <a:t>esea</a:t>
            </a:r>
            <a:r>
              <a:rPr spc="-57" dirty="0"/>
              <a:t>r</a:t>
            </a:r>
            <a:r>
              <a:rPr spc="-22" dirty="0"/>
              <a:t>ch</a:t>
            </a:r>
            <a:r>
              <a:rPr b="1" spc="-93" dirty="0">
                <a:latin typeface="Times New Roman"/>
                <a:cs typeface="Times New Roman"/>
              </a:rPr>
              <a:t> </a:t>
            </a:r>
            <a:r>
              <a:rPr spc="-79" dirty="0"/>
              <a:t>P</a:t>
            </a:r>
            <a:r>
              <a:rPr spc="-22" dirty="0"/>
              <a:t>olicies</a:t>
            </a:r>
            <a:r>
              <a:rPr b="1" spc="-93" dirty="0">
                <a:latin typeface="Times New Roman"/>
                <a:cs typeface="Times New Roman"/>
              </a:rPr>
              <a:t> </a:t>
            </a:r>
            <a:r>
              <a:rPr dirty="0"/>
              <a:t>&amp;</a:t>
            </a:r>
            <a:r>
              <a:rPr b="1" spc="-106" dirty="0">
                <a:latin typeface="Times New Roman"/>
                <a:cs typeface="Times New Roman"/>
              </a:rPr>
              <a:t> </a:t>
            </a:r>
            <a:r>
              <a:rPr spc="-49" dirty="0"/>
              <a:t>P</a:t>
            </a:r>
            <a:r>
              <a:rPr spc="-62" dirty="0"/>
              <a:t>r</a:t>
            </a:r>
            <a:r>
              <a:rPr spc="-22" dirty="0"/>
              <a:t>actices</a:t>
            </a:r>
          </a:p>
        </p:txBody>
      </p:sp>
      <p:sp>
        <p:nvSpPr>
          <p:cNvPr id="3" name="object 3"/>
          <p:cNvSpPr txBox="1">
            <a:spLocks noGrp="1"/>
          </p:cNvSpPr>
          <p:nvPr>
            <p:ph type="body" idx="1"/>
          </p:nvPr>
        </p:nvSpPr>
        <p:spPr>
          <a:xfrm>
            <a:off x="537882" y="1283073"/>
            <a:ext cx="7261412" cy="3602461"/>
          </a:xfrm>
          <a:prstGeom prst="rect">
            <a:avLst/>
          </a:prstGeom>
        </p:spPr>
        <p:txBody>
          <a:bodyPr vert="horz" wrap="square" lIns="0" tIns="0" rIns="0" bIns="0" numCol="1" rtlCol="0" anchor="t" anchorCtr="0" compatLnSpc="1">
            <a:prstTxWarp prst="textNoShape">
              <a:avLst/>
            </a:prstTxWarp>
            <a:spAutoFit/>
          </a:bodyPr>
          <a:lstStyle/>
          <a:p>
            <a:pPr>
              <a:lnSpc>
                <a:spcPct val="100000"/>
              </a:lnSpc>
            </a:pPr>
            <a:r>
              <a:rPr spc="-57" dirty="0"/>
              <a:t>Office</a:t>
            </a:r>
            <a:r>
              <a:rPr spc="-22" dirty="0"/>
              <a:t> </a:t>
            </a:r>
            <a:r>
              <a:rPr spc="-75" dirty="0"/>
              <a:t>o</a:t>
            </a:r>
            <a:r>
              <a:rPr spc="-35" dirty="0"/>
              <a:t>f</a:t>
            </a:r>
            <a:r>
              <a:rPr spc="-26" dirty="0"/>
              <a:t> </a:t>
            </a:r>
            <a:r>
              <a:rPr spc="-106" dirty="0"/>
              <a:t>R</a:t>
            </a:r>
            <a:r>
              <a:rPr spc="-79" dirty="0"/>
              <a:t>esea</a:t>
            </a:r>
            <a:r>
              <a:rPr spc="-97" dirty="0"/>
              <a:t>r</a:t>
            </a:r>
            <a:r>
              <a:rPr spc="-62" dirty="0"/>
              <a:t>ch</a:t>
            </a:r>
            <a:r>
              <a:rPr spc="-26" dirty="0"/>
              <a:t> </a:t>
            </a:r>
            <a:r>
              <a:rPr spc="-101" dirty="0"/>
              <a:t>P</a:t>
            </a:r>
            <a:r>
              <a:rPr spc="-106" dirty="0"/>
              <a:t>r</a:t>
            </a:r>
            <a:r>
              <a:rPr spc="-71" dirty="0"/>
              <a:t>actices</a:t>
            </a:r>
          </a:p>
          <a:p>
            <a:pPr marL="156891">
              <a:lnSpc>
                <a:spcPts val="1685"/>
              </a:lnSpc>
              <a:spcBef>
                <a:spcPts val="732"/>
              </a:spcBef>
            </a:pPr>
            <a:r>
              <a:rPr sz="1456" b="0" spc="-4" dirty="0"/>
              <a:t>Startu</a:t>
            </a:r>
            <a:r>
              <a:rPr sz="1456" b="0" dirty="0"/>
              <a:t>p</a:t>
            </a:r>
            <a:r>
              <a:rPr sz="1456" b="0" spc="-18" dirty="0"/>
              <a:t> </a:t>
            </a:r>
            <a:r>
              <a:rPr sz="1456" b="0" spc="-4" dirty="0"/>
              <a:t>Suppor</a:t>
            </a:r>
            <a:r>
              <a:rPr sz="1456" b="0" dirty="0"/>
              <a:t>t</a:t>
            </a:r>
            <a:r>
              <a:rPr sz="1456" b="0" spc="-4" dirty="0"/>
              <a:t> </a:t>
            </a:r>
            <a:r>
              <a:rPr sz="1456" b="0" spc="-18" dirty="0"/>
              <a:t>f</a:t>
            </a:r>
            <a:r>
              <a:rPr sz="1456" b="0" spc="-4" dirty="0"/>
              <a:t>o</a:t>
            </a:r>
            <a:r>
              <a:rPr sz="1456" b="0" dirty="0"/>
              <a:t>r</a:t>
            </a:r>
            <a:r>
              <a:rPr sz="1456" b="0" spc="-4" dirty="0"/>
              <a:t> Hiring</a:t>
            </a:r>
            <a:endParaRPr sz="1456"/>
          </a:p>
          <a:p>
            <a:pPr marL="489723">
              <a:lnSpc>
                <a:spcPts val="1315"/>
              </a:lnSpc>
            </a:pPr>
            <a:r>
              <a:rPr sz="1147" b="0" dirty="0"/>
              <a:t>Startu</a:t>
            </a:r>
            <a:r>
              <a:rPr sz="1147" b="0" spc="4" dirty="0"/>
              <a:t>p</a:t>
            </a:r>
            <a:r>
              <a:rPr sz="1147" b="0" spc="9" dirty="0"/>
              <a:t> </a:t>
            </a:r>
            <a:r>
              <a:rPr sz="1147" b="0" spc="-13" dirty="0"/>
              <a:t>r</a:t>
            </a:r>
            <a:r>
              <a:rPr sz="1147" b="0" dirty="0"/>
              <a:t>equest</a:t>
            </a:r>
            <a:r>
              <a:rPr sz="1147" b="0" spc="4" dirty="0"/>
              <a:t>s</a:t>
            </a:r>
            <a:r>
              <a:rPr sz="1147" b="0" dirty="0"/>
              <a:t> com</a:t>
            </a:r>
            <a:r>
              <a:rPr sz="1147" b="0" spc="4" dirty="0"/>
              <a:t>e</a:t>
            </a:r>
            <a:r>
              <a:rPr sz="1147" b="0" dirty="0"/>
              <a:t> th</a:t>
            </a:r>
            <a:r>
              <a:rPr sz="1147" b="0" spc="-13" dirty="0"/>
              <a:t>r</a:t>
            </a:r>
            <a:r>
              <a:rPr sz="1147" b="0" spc="4" dirty="0"/>
              <a:t>o</a:t>
            </a:r>
            <a:r>
              <a:rPr sz="1147" b="0" dirty="0"/>
              <a:t>u</a:t>
            </a:r>
            <a:r>
              <a:rPr sz="1147" b="0" spc="-9" dirty="0"/>
              <a:t>g</a:t>
            </a:r>
            <a:r>
              <a:rPr sz="1147" b="0" spc="4" dirty="0"/>
              <a:t>h</a:t>
            </a:r>
            <a:r>
              <a:rPr sz="1147" b="0" dirty="0"/>
              <a:t> D</a:t>
            </a:r>
            <a:r>
              <a:rPr sz="1147" b="0" spc="-4" dirty="0"/>
              <a:t>e</a:t>
            </a:r>
            <a:r>
              <a:rPr sz="1147" b="0" spc="4" dirty="0"/>
              <a:t>a</a:t>
            </a:r>
            <a:r>
              <a:rPr sz="1147" b="0" spc="-26" dirty="0"/>
              <a:t>n</a:t>
            </a:r>
            <a:r>
              <a:rPr sz="1147" b="0" dirty="0"/>
              <a:t>’s</a:t>
            </a:r>
            <a:r>
              <a:rPr sz="1147" b="0" spc="-9" dirty="0"/>
              <a:t> </a:t>
            </a:r>
            <a:r>
              <a:rPr sz="1147" b="0" dirty="0"/>
              <a:t>office;</a:t>
            </a:r>
            <a:r>
              <a:rPr sz="1147" b="0" spc="4" dirty="0"/>
              <a:t> Guidelines</a:t>
            </a:r>
            <a:r>
              <a:rPr sz="1147" b="0" spc="-4" dirty="0"/>
              <a:t> </a:t>
            </a:r>
            <a:r>
              <a:rPr sz="1147" b="0" spc="4" dirty="0"/>
              <a:t>&amp;</a:t>
            </a:r>
            <a:r>
              <a:rPr sz="1147" b="0" dirty="0"/>
              <a:t> </a:t>
            </a:r>
            <a:r>
              <a:rPr sz="1147" b="0" spc="-97" dirty="0"/>
              <a:t>T</a:t>
            </a:r>
            <a:r>
              <a:rPr sz="1147" b="0" spc="4" dirty="0"/>
              <a:t>empl</a:t>
            </a:r>
            <a:r>
              <a:rPr sz="1147" b="0" dirty="0"/>
              <a:t>a</a:t>
            </a:r>
            <a:r>
              <a:rPr sz="1147" b="0" spc="-13" dirty="0"/>
              <a:t>t</a:t>
            </a:r>
            <a:r>
              <a:rPr sz="1147" b="0" dirty="0"/>
              <a:t>e</a:t>
            </a:r>
            <a:r>
              <a:rPr sz="1147" b="0" spc="4" dirty="0"/>
              <a:t>s</a:t>
            </a:r>
            <a:r>
              <a:rPr sz="1147" b="0" spc="9" dirty="0"/>
              <a:t> </a:t>
            </a:r>
            <a:r>
              <a:rPr sz="1147" b="0" spc="-22" dirty="0"/>
              <a:t>av</a:t>
            </a:r>
            <a:r>
              <a:rPr sz="1147" b="0" dirty="0"/>
              <a:t>ailabl</a:t>
            </a:r>
            <a:r>
              <a:rPr sz="1147" b="0" spc="4" dirty="0"/>
              <a:t>e</a:t>
            </a:r>
            <a:r>
              <a:rPr sz="1147" b="0" spc="22" dirty="0"/>
              <a:t> </a:t>
            </a:r>
            <a:r>
              <a:rPr sz="1147" b="0" spc="4" dirty="0"/>
              <a:t>on</a:t>
            </a:r>
            <a:r>
              <a:rPr sz="1147" b="0" dirty="0"/>
              <a:t> </a:t>
            </a:r>
            <a:r>
              <a:rPr sz="1147" b="0" spc="-18" dirty="0"/>
              <a:t>R</a:t>
            </a:r>
            <a:r>
              <a:rPr sz="1147" b="0" dirty="0"/>
              <a:t>esea</a:t>
            </a:r>
            <a:r>
              <a:rPr sz="1147" b="0" spc="-13" dirty="0"/>
              <a:t>r</a:t>
            </a:r>
            <a:r>
              <a:rPr sz="1147" b="0" dirty="0"/>
              <a:t>c</a:t>
            </a:r>
            <a:r>
              <a:rPr sz="1147" b="0" spc="4" dirty="0"/>
              <a:t>h</a:t>
            </a:r>
            <a:r>
              <a:rPr sz="1147" b="0" dirty="0"/>
              <a:t> How2; Annual </a:t>
            </a:r>
            <a:r>
              <a:rPr sz="1147" b="0" spc="-13" dirty="0"/>
              <a:t>r</a:t>
            </a:r>
            <a:r>
              <a:rPr sz="1147" b="0" dirty="0"/>
              <a:t>eporting</a:t>
            </a:r>
            <a:endParaRPr sz="1147"/>
          </a:p>
          <a:p>
            <a:pPr marL="156891">
              <a:lnSpc>
                <a:spcPts val="1689"/>
              </a:lnSpc>
              <a:spcBef>
                <a:spcPts val="697"/>
              </a:spcBef>
            </a:pPr>
            <a:r>
              <a:rPr sz="1456" b="0" spc="-9" dirty="0"/>
              <a:t>S</a:t>
            </a:r>
            <a:r>
              <a:rPr sz="1456" b="0" dirty="0"/>
              <a:t>upport</a:t>
            </a:r>
            <a:r>
              <a:rPr sz="1456" b="0" spc="-9" dirty="0"/>
              <a:t> </a:t>
            </a:r>
            <a:r>
              <a:rPr sz="1456" b="0" spc="-18" dirty="0"/>
              <a:t>f</a:t>
            </a:r>
            <a:r>
              <a:rPr sz="1456" b="0" dirty="0"/>
              <a:t>or</a:t>
            </a:r>
            <a:r>
              <a:rPr sz="1456" b="0" spc="-9" dirty="0"/>
              <a:t> </a:t>
            </a:r>
            <a:r>
              <a:rPr sz="1456" b="0" spc="-49" dirty="0"/>
              <a:t>F</a:t>
            </a:r>
            <a:r>
              <a:rPr sz="1456" b="0" spc="-9" dirty="0"/>
              <a:t>ac</a:t>
            </a:r>
            <a:r>
              <a:rPr sz="1456" b="0" dirty="0"/>
              <a:t>ul</a:t>
            </a:r>
            <a:r>
              <a:rPr sz="1456" b="0" spc="-4" dirty="0"/>
              <a:t>t</a:t>
            </a:r>
            <a:r>
              <a:rPr sz="1456" b="0" dirty="0"/>
              <a:t>y</a:t>
            </a:r>
            <a:r>
              <a:rPr sz="1456" b="0" spc="-9" dirty="0"/>
              <a:t> </a:t>
            </a:r>
            <a:r>
              <a:rPr sz="1456" b="0" spc="-26" dirty="0"/>
              <a:t>R</a:t>
            </a:r>
            <a:r>
              <a:rPr sz="1456" b="0" spc="-4" dirty="0"/>
              <a:t>e</a:t>
            </a:r>
            <a:r>
              <a:rPr sz="1456" b="0" spc="-13" dirty="0"/>
              <a:t>t</a:t>
            </a:r>
            <a:r>
              <a:rPr sz="1456" b="0" spc="-4" dirty="0"/>
              <a:t>enti</a:t>
            </a:r>
            <a:r>
              <a:rPr sz="1456" b="0" dirty="0"/>
              <a:t>on</a:t>
            </a:r>
            <a:endParaRPr sz="1456"/>
          </a:p>
          <a:p>
            <a:pPr marL="489723">
              <a:lnSpc>
                <a:spcPts val="1319"/>
              </a:lnSpc>
            </a:pPr>
            <a:r>
              <a:rPr sz="1147" b="0" spc="-18" dirty="0"/>
              <a:t>R</a:t>
            </a:r>
            <a:r>
              <a:rPr sz="1147" b="0" dirty="0"/>
              <a:t>e</a:t>
            </a:r>
            <a:r>
              <a:rPr sz="1147" b="0" spc="-13" dirty="0"/>
              <a:t>t</a:t>
            </a:r>
            <a:r>
              <a:rPr sz="1147" b="0" dirty="0"/>
              <a:t>e</a:t>
            </a:r>
            <a:r>
              <a:rPr sz="1147" b="0" spc="4" dirty="0"/>
              <a:t>ntion</a:t>
            </a:r>
            <a:r>
              <a:rPr sz="1147" b="0" spc="-13" dirty="0"/>
              <a:t> r</a:t>
            </a:r>
            <a:r>
              <a:rPr sz="1147" b="0" spc="4" dirty="0"/>
              <a:t>equests</a:t>
            </a:r>
            <a:r>
              <a:rPr sz="1147" b="0" spc="-4" dirty="0"/>
              <a:t> </a:t>
            </a:r>
            <a:r>
              <a:rPr sz="1147" b="0" spc="4" dirty="0"/>
              <a:t>come</a:t>
            </a:r>
            <a:r>
              <a:rPr sz="1147" b="0" dirty="0"/>
              <a:t> </a:t>
            </a:r>
            <a:r>
              <a:rPr sz="1147" b="0" spc="4" dirty="0"/>
              <a:t>th</a:t>
            </a:r>
            <a:r>
              <a:rPr sz="1147" b="0" spc="-13" dirty="0"/>
              <a:t>r</a:t>
            </a:r>
            <a:r>
              <a:rPr sz="1147" b="0" spc="4" dirty="0"/>
              <a:t>ou</a:t>
            </a:r>
            <a:r>
              <a:rPr sz="1147" b="0" spc="-9" dirty="0"/>
              <a:t>g</a:t>
            </a:r>
            <a:r>
              <a:rPr sz="1147" b="0" spc="4" dirty="0"/>
              <a:t>h</a:t>
            </a:r>
            <a:r>
              <a:rPr sz="1147" b="0" dirty="0"/>
              <a:t> </a:t>
            </a:r>
            <a:r>
              <a:rPr sz="1147" b="0" spc="4" dirty="0"/>
              <a:t>Dea</a:t>
            </a:r>
            <a:r>
              <a:rPr sz="1147" b="0" spc="-26" dirty="0"/>
              <a:t>n</a:t>
            </a:r>
            <a:r>
              <a:rPr sz="1147" b="0" dirty="0"/>
              <a:t>’s</a:t>
            </a:r>
            <a:r>
              <a:rPr sz="1147" b="0" spc="-4" dirty="0"/>
              <a:t> </a:t>
            </a:r>
            <a:r>
              <a:rPr sz="1147" b="0" dirty="0"/>
              <a:t>office; </a:t>
            </a:r>
            <a:r>
              <a:rPr sz="1147" b="0" spc="4" dirty="0"/>
              <a:t>Significant</a:t>
            </a:r>
            <a:r>
              <a:rPr sz="1147" b="0" dirty="0"/>
              <a:t> </a:t>
            </a:r>
            <a:r>
              <a:rPr sz="1147" b="0" spc="4" dirty="0"/>
              <a:t>uni</a:t>
            </a:r>
            <a:r>
              <a:rPr sz="1147" b="0" spc="-9" dirty="0"/>
              <a:t>t</a:t>
            </a:r>
            <a:r>
              <a:rPr sz="1147" b="0" dirty="0"/>
              <a:t>/colleg</a:t>
            </a:r>
            <a:r>
              <a:rPr sz="1147" b="0" spc="4" dirty="0"/>
              <a:t>e</a:t>
            </a:r>
            <a:r>
              <a:rPr sz="1147" b="0" spc="-13" dirty="0"/>
              <a:t> </a:t>
            </a:r>
            <a:r>
              <a:rPr sz="1147" b="0" spc="4" dirty="0"/>
              <a:t>s</a:t>
            </a:r>
            <a:r>
              <a:rPr sz="1147" b="0" dirty="0"/>
              <a:t>upport </a:t>
            </a:r>
            <a:r>
              <a:rPr sz="1147" b="0" spc="-13" dirty="0"/>
              <a:t>e</a:t>
            </a:r>
            <a:r>
              <a:rPr sz="1147" b="0" dirty="0"/>
              <a:t>xpec</a:t>
            </a:r>
            <a:r>
              <a:rPr sz="1147" b="0" spc="-13" dirty="0"/>
              <a:t>t</a:t>
            </a:r>
            <a:r>
              <a:rPr sz="1147" b="0" dirty="0"/>
              <a:t>ed</a:t>
            </a:r>
            <a:endParaRPr sz="1147"/>
          </a:p>
          <a:p>
            <a:pPr marL="156891">
              <a:lnSpc>
                <a:spcPts val="1685"/>
              </a:lnSpc>
              <a:spcBef>
                <a:spcPts val="697"/>
              </a:spcBef>
            </a:pPr>
            <a:r>
              <a:rPr sz="1456" b="0" spc="-4" dirty="0"/>
              <a:t>Cost-Sha</a:t>
            </a:r>
            <a:r>
              <a:rPr sz="1456" b="0" spc="-22" dirty="0"/>
              <a:t>r</a:t>
            </a:r>
            <a:r>
              <a:rPr sz="1456" b="0" dirty="0"/>
              <a:t>e</a:t>
            </a:r>
            <a:endParaRPr sz="1456"/>
          </a:p>
          <a:p>
            <a:pPr marL="489723" marR="91333">
              <a:lnSpc>
                <a:spcPts val="1262"/>
              </a:lnSpc>
              <a:spcBef>
                <a:spcPts val="75"/>
              </a:spcBef>
            </a:pPr>
            <a:r>
              <a:rPr sz="1147" b="0" spc="4" dirty="0"/>
              <a:t>PDS</a:t>
            </a:r>
            <a:r>
              <a:rPr sz="1147" b="0" spc="9" dirty="0"/>
              <a:t> </a:t>
            </a:r>
            <a:r>
              <a:rPr sz="1147" b="0" spc="4" dirty="0"/>
              <a:t>handles</a:t>
            </a:r>
            <a:r>
              <a:rPr sz="1147" b="0" dirty="0"/>
              <a:t> all</a:t>
            </a:r>
            <a:r>
              <a:rPr sz="1147" b="0" spc="9" dirty="0"/>
              <a:t> </a:t>
            </a:r>
            <a:r>
              <a:rPr sz="1147" b="0" spc="-13" dirty="0"/>
              <a:t>r</a:t>
            </a:r>
            <a:r>
              <a:rPr sz="1147" b="0" spc="4" dirty="0"/>
              <a:t>equests:</a:t>
            </a:r>
            <a:r>
              <a:rPr sz="1147" b="0" spc="-4" dirty="0"/>
              <a:t> </a:t>
            </a:r>
            <a:r>
              <a:rPr sz="1147" b="0" spc="4" dirty="0"/>
              <a:t>Annual</a:t>
            </a:r>
            <a:r>
              <a:rPr sz="1147" b="0" dirty="0"/>
              <a:t> </a:t>
            </a:r>
            <a:r>
              <a:rPr sz="1147" b="0" spc="4" dirty="0"/>
              <a:t>budget</a:t>
            </a:r>
            <a:r>
              <a:rPr sz="1147" b="0" spc="-4" dirty="0"/>
              <a:t> </a:t>
            </a:r>
            <a:r>
              <a:rPr sz="1147" b="0" spc="-18" dirty="0"/>
              <a:t>f</a:t>
            </a:r>
            <a:r>
              <a:rPr sz="1147" b="0" spc="4" dirty="0"/>
              <a:t>or</a:t>
            </a:r>
            <a:r>
              <a:rPr sz="1147" b="0" dirty="0"/>
              <a:t> </a:t>
            </a:r>
            <a:r>
              <a:rPr sz="1147" b="0" spc="4" dirty="0"/>
              <a:t>manda</a:t>
            </a:r>
            <a:r>
              <a:rPr sz="1147" b="0" spc="-13" dirty="0"/>
              <a:t>t</a:t>
            </a:r>
            <a:r>
              <a:rPr sz="1147" b="0" spc="4" dirty="0"/>
              <a:t>ory</a:t>
            </a:r>
            <a:r>
              <a:rPr sz="1147" b="0" spc="13" dirty="0"/>
              <a:t> </a:t>
            </a:r>
            <a:r>
              <a:rPr sz="1147" b="0" spc="4" dirty="0"/>
              <a:t>cash</a:t>
            </a:r>
            <a:r>
              <a:rPr sz="1147" b="0" dirty="0"/>
              <a:t> </a:t>
            </a:r>
            <a:r>
              <a:rPr sz="1147" b="0" spc="4" dirty="0"/>
              <a:t>cost-sha</a:t>
            </a:r>
            <a:r>
              <a:rPr sz="1147" b="0" spc="-13" dirty="0"/>
              <a:t>r</a:t>
            </a:r>
            <a:r>
              <a:rPr sz="1147" b="0" dirty="0"/>
              <a:t>e;</a:t>
            </a:r>
            <a:r>
              <a:rPr sz="1147" b="0" spc="9" dirty="0"/>
              <a:t> </a:t>
            </a:r>
            <a:r>
              <a:rPr sz="1147" b="0" spc="4" dirty="0"/>
              <a:t>In</a:t>
            </a:r>
            <a:r>
              <a:rPr sz="1147" b="0" dirty="0"/>
              <a:t> </a:t>
            </a:r>
            <a:r>
              <a:rPr sz="1147" b="0" spc="4" dirty="0"/>
              <a:t>some</a:t>
            </a:r>
            <a:r>
              <a:rPr sz="1147" b="0" dirty="0"/>
              <a:t> </a:t>
            </a:r>
            <a:r>
              <a:rPr sz="1147" b="0" spc="4" dirty="0"/>
              <a:t>cases,</a:t>
            </a:r>
            <a:r>
              <a:rPr sz="1147" b="0" spc="-4" dirty="0"/>
              <a:t> </a:t>
            </a:r>
            <a:r>
              <a:rPr sz="1147" b="0" spc="4" dirty="0"/>
              <a:t>OD</a:t>
            </a:r>
            <a:r>
              <a:rPr sz="1147" b="0" spc="-4" dirty="0"/>
              <a:t>H</a:t>
            </a:r>
            <a:r>
              <a:rPr sz="1147" b="0" spc="4" dirty="0"/>
              <a:t>E support also </a:t>
            </a:r>
            <a:r>
              <a:rPr sz="1147" b="0" spc="-13" dirty="0"/>
              <a:t>r</a:t>
            </a:r>
            <a:r>
              <a:rPr sz="1147" b="0" spc="4" dirty="0"/>
              <a:t>equi</a:t>
            </a:r>
            <a:r>
              <a:rPr sz="1147" b="0" spc="-13" dirty="0"/>
              <a:t>r</a:t>
            </a:r>
            <a:r>
              <a:rPr sz="1147" b="0" spc="4" dirty="0"/>
              <a:t>ed;</a:t>
            </a:r>
            <a:r>
              <a:rPr sz="1147" b="0" dirty="0"/>
              <a:t> </a:t>
            </a:r>
            <a:r>
              <a:rPr sz="1147" b="0" spc="-4" dirty="0"/>
              <a:t>w</a:t>
            </a:r>
            <a:r>
              <a:rPr sz="1147" b="0" dirty="0"/>
              <a:t>he</a:t>
            </a:r>
            <a:r>
              <a:rPr sz="1147" b="0" spc="-13" dirty="0"/>
              <a:t>r</a:t>
            </a:r>
            <a:r>
              <a:rPr sz="1147" b="0" spc="4" dirty="0"/>
              <a:t>e</a:t>
            </a:r>
            <a:r>
              <a:rPr sz="1147" b="0" dirty="0"/>
              <a:t> in-kin</a:t>
            </a:r>
            <a:r>
              <a:rPr sz="1147" b="0" spc="4" dirty="0"/>
              <a:t>d</a:t>
            </a:r>
            <a:r>
              <a:rPr sz="1147" b="0" dirty="0"/>
              <a:t> cost-sha</a:t>
            </a:r>
            <a:r>
              <a:rPr sz="1147" b="0" spc="-13" dirty="0"/>
              <a:t>r</a:t>
            </a:r>
            <a:r>
              <a:rPr sz="1147" b="0" spc="4" dirty="0"/>
              <a:t>e</a:t>
            </a:r>
            <a:r>
              <a:rPr sz="1147" b="0" dirty="0"/>
              <a:t> </a:t>
            </a:r>
            <a:r>
              <a:rPr sz="1147" b="0" spc="-13" dirty="0"/>
              <a:t>r</a:t>
            </a:r>
            <a:r>
              <a:rPr sz="1147" b="0" dirty="0"/>
              <a:t>equi</a:t>
            </a:r>
            <a:r>
              <a:rPr sz="1147" b="0" spc="-13" dirty="0"/>
              <a:t>r</a:t>
            </a:r>
            <a:r>
              <a:rPr sz="1147" b="0" dirty="0"/>
              <a:t>ed/allo</a:t>
            </a:r>
            <a:r>
              <a:rPr sz="1147" b="0" spc="-13" dirty="0"/>
              <a:t>w</a:t>
            </a:r>
            <a:r>
              <a:rPr sz="1147" b="0" dirty="0"/>
              <a:t>ed;</a:t>
            </a:r>
            <a:r>
              <a:rPr sz="1147" b="0" spc="9" dirty="0"/>
              <a:t> </a:t>
            </a:r>
            <a:r>
              <a:rPr sz="1147" b="0" dirty="0"/>
              <a:t>Cost-sha</a:t>
            </a:r>
            <a:r>
              <a:rPr sz="1147" b="0" spc="-13" dirty="0"/>
              <a:t>r</a:t>
            </a:r>
            <a:r>
              <a:rPr sz="1147" b="0" spc="4" dirty="0"/>
              <a:t>e</a:t>
            </a:r>
            <a:r>
              <a:rPr sz="1147" b="0" spc="9" dirty="0"/>
              <a:t> </a:t>
            </a:r>
            <a:r>
              <a:rPr sz="1147" b="0" spc="-13" dirty="0"/>
              <a:t>r</a:t>
            </a:r>
            <a:r>
              <a:rPr sz="1147" b="0" dirty="0"/>
              <a:t>equest</a:t>
            </a:r>
            <a:r>
              <a:rPr sz="1147" b="0" spc="4" dirty="0"/>
              <a:t>s</a:t>
            </a:r>
            <a:r>
              <a:rPr sz="1147" b="0" spc="-9" dirty="0"/>
              <a:t> </a:t>
            </a:r>
            <a:r>
              <a:rPr sz="1147" b="0" dirty="0"/>
              <a:t>that</a:t>
            </a:r>
            <a:r>
              <a:rPr sz="1147" b="0" spc="9" dirty="0"/>
              <a:t> </a:t>
            </a:r>
            <a:r>
              <a:rPr sz="1147" b="0" dirty="0"/>
              <a:t>a</a:t>
            </a:r>
            <a:r>
              <a:rPr sz="1147" b="0" spc="-13" dirty="0"/>
              <a:t>r</a:t>
            </a:r>
            <a:r>
              <a:rPr sz="1147" b="0" spc="4" dirty="0"/>
              <a:t>e</a:t>
            </a:r>
            <a:r>
              <a:rPr sz="1147" b="0" dirty="0"/>
              <a:t> not manda</a:t>
            </a:r>
            <a:r>
              <a:rPr sz="1147" b="0" spc="-13" dirty="0"/>
              <a:t>t</a:t>
            </a:r>
            <a:r>
              <a:rPr sz="1147" b="0" spc="4" dirty="0"/>
              <a:t>o</a:t>
            </a:r>
            <a:r>
              <a:rPr sz="1147" b="0" dirty="0"/>
              <a:t>r</a:t>
            </a:r>
            <a:r>
              <a:rPr sz="1147" b="0" spc="4" dirty="0"/>
              <a:t>y</a:t>
            </a:r>
            <a:r>
              <a:rPr sz="1147" b="0" spc="13" dirty="0"/>
              <a:t> </a:t>
            </a:r>
            <a:r>
              <a:rPr sz="1147" b="0" dirty="0"/>
              <a:t>must b</a:t>
            </a:r>
            <a:r>
              <a:rPr sz="1147" b="0" spc="4" dirty="0"/>
              <a:t>e</a:t>
            </a:r>
            <a:r>
              <a:rPr sz="1147" b="0" dirty="0"/>
              <a:t> submit</a:t>
            </a:r>
            <a:r>
              <a:rPr sz="1147" b="0" spc="-13" dirty="0"/>
              <a:t>t</a:t>
            </a:r>
            <a:r>
              <a:rPr sz="1147" b="0" dirty="0"/>
              <a:t>e</a:t>
            </a:r>
            <a:r>
              <a:rPr sz="1147" b="0" spc="4" dirty="0"/>
              <a:t>d</a:t>
            </a:r>
            <a:r>
              <a:rPr sz="1147" b="0" dirty="0"/>
              <a:t> th</a:t>
            </a:r>
            <a:r>
              <a:rPr sz="1147" b="0" spc="-13" dirty="0"/>
              <a:t>r</a:t>
            </a:r>
            <a:r>
              <a:rPr sz="1147" b="0" dirty="0"/>
              <a:t>ou</a:t>
            </a:r>
            <a:r>
              <a:rPr sz="1147" b="0" spc="-9" dirty="0"/>
              <a:t>g</a:t>
            </a:r>
            <a:r>
              <a:rPr sz="1147" b="0" spc="4" dirty="0"/>
              <a:t>h</a:t>
            </a:r>
            <a:endParaRPr sz="1147"/>
          </a:p>
          <a:p>
            <a:pPr marL="156891">
              <a:lnSpc>
                <a:spcPts val="1685"/>
              </a:lnSpc>
              <a:spcBef>
                <a:spcPts val="671"/>
              </a:spcBef>
            </a:pPr>
            <a:r>
              <a:rPr sz="1456" b="0" spc="-4" dirty="0"/>
              <a:t>Limi</a:t>
            </a:r>
            <a:r>
              <a:rPr sz="1456" b="0" spc="-13" dirty="0"/>
              <a:t>t</a:t>
            </a:r>
            <a:r>
              <a:rPr sz="1456" b="0" spc="-4" dirty="0"/>
              <a:t>e</a:t>
            </a:r>
            <a:r>
              <a:rPr sz="1456" b="0" dirty="0"/>
              <a:t>d</a:t>
            </a:r>
            <a:r>
              <a:rPr sz="1456" b="0" spc="-18" dirty="0"/>
              <a:t> </a:t>
            </a:r>
            <a:r>
              <a:rPr sz="1456" b="0" spc="-4" dirty="0"/>
              <a:t>Submissions</a:t>
            </a:r>
            <a:endParaRPr sz="1456"/>
          </a:p>
          <a:p>
            <a:pPr marL="489723" marR="767084">
              <a:lnSpc>
                <a:spcPts val="1262"/>
              </a:lnSpc>
              <a:spcBef>
                <a:spcPts val="75"/>
              </a:spcBef>
            </a:pPr>
            <a:r>
              <a:rPr sz="1147" b="0" dirty="0"/>
              <a:t>PD</a:t>
            </a:r>
            <a:r>
              <a:rPr sz="1147" b="0" spc="4" dirty="0"/>
              <a:t>S</a:t>
            </a:r>
            <a:r>
              <a:rPr sz="1147" b="0" spc="9" dirty="0"/>
              <a:t> </a:t>
            </a:r>
            <a:r>
              <a:rPr sz="1147" b="0" dirty="0"/>
              <a:t>handle</a:t>
            </a:r>
            <a:r>
              <a:rPr sz="1147" b="0" spc="4" dirty="0"/>
              <a:t>s</a:t>
            </a:r>
            <a:r>
              <a:rPr sz="1147" b="0" dirty="0"/>
              <a:t> Limi</a:t>
            </a:r>
            <a:r>
              <a:rPr sz="1147" b="0" spc="-13" dirty="0"/>
              <a:t>t</a:t>
            </a:r>
            <a:r>
              <a:rPr sz="1147" b="0" dirty="0"/>
              <a:t>e</a:t>
            </a:r>
            <a:r>
              <a:rPr sz="1147" b="0" spc="4" dirty="0"/>
              <a:t>d</a:t>
            </a:r>
            <a:r>
              <a:rPr sz="1147" b="0" spc="13" dirty="0"/>
              <a:t> </a:t>
            </a:r>
            <a:r>
              <a:rPr sz="1147" b="0" dirty="0"/>
              <a:t>Submission</a:t>
            </a:r>
            <a:r>
              <a:rPr sz="1147" b="0" spc="4" dirty="0"/>
              <a:t>s</a:t>
            </a:r>
            <a:r>
              <a:rPr sz="1147" b="0" spc="9" dirty="0"/>
              <a:t> </a:t>
            </a:r>
            <a:r>
              <a:rPr sz="1147" b="0" dirty="0"/>
              <a:t>vi</a:t>
            </a:r>
            <a:r>
              <a:rPr sz="1147" b="0" spc="4" dirty="0"/>
              <a:t>a</a:t>
            </a:r>
            <a:r>
              <a:rPr sz="1147" b="0" spc="13" dirty="0"/>
              <a:t> </a:t>
            </a:r>
            <a:r>
              <a:rPr sz="1147" b="0" spc="-13" dirty="0"/>
              <a:t>w</a:t>
            </a:r>
            <a:r>
              <a:rPr sz="1147" b="0" dirty="0"/>
              <a:t>e</a:t>
            </a:r>
            <a:r>
              <a:rPr sz="1147" b="0" spc="4" dirty="0"/>
              <a:t>b</a:t>
            </a:r>
            <a:r>
              <a:rPr sz="1147" b="0" dirty="0"/>
              <a:t> portal</a:t>
            </a:r>
            <a:r>
              <a:rPr sz="1147" b="0" spc="9" dirty="0"/>
              <a:t> </a:t>
            </a:r>
            <a:r>
              <a:rPr sz="1147" b="0" spc="-671" dirty="0"/>
              <a:t>ሺ</a:t>
            </a:r>
            <a:r>
              <a:rPr sz="1147" b="0" u="sng" spc="4" dirty="0">
                <a:solidFill>
                  <a:srgbClr val="0563C1"/>
                </a:solidFill>
              </a:rPr>
              <a:t>rs</a:t>
            </a:r>
            <a:r>
              <a:rPr sz="1147" b="0" u="sng" spc="-13" dirty="0">
                <a:solidFill>
                  <a:srgbClr val="0563C1"/>
                </a:solidFill>
              </a:rPr>
              <a:t>r</a:t>
            </a:r>
            <a:r>
              <a:rPr sz="1147" b="0" u="sng" spc="4" dirty="0">
                <a:solidFill>
                  <a:srgbClr val="0563C1"/>
                </a:solidFill>
              </a:rPr>
              <a:t>ch-</a:t>
            </a:r>
            <a:r>
              <a:rPr sz="1147" b="0" u="sng" spc="-13" dirty="0">
                <a:solidFill>
                  <a:srgbClr val="0563C1"/>
                </a:solidFill>
              </a:rPr>
              <a:t>w</a:t>
            </a:r>
            <a:r>
              <a:rPr sz="1147" b="0" u="sng" dirty="0">
                <a:solidFill>
                  <a:srgbClr val="0563C1"/>
                </a:solidFill>
              </a:rPr>
              <a:t>e</a:t>
            </a:r>
            <a:r>
              <a:rPr sz="1147" b="0" u="sng" spc="4" dirty="0">
                <a:solidFill>
                  <a:srgbClr val="0563C1"/>
                </a:solidFill>
              </a:rPr>
              <a:t>bser</a:t>
            </a:r>
            <a:r>
              <a:rPr sz="1147" b="0" u="sng" spc="-18" dirty="0">
                <a:solidFill>
                  <a:srgbClr val="0563C1"/>
                </a:solidFill>
              </a:rPr>
              <a:t>v</a:t>
            </a:r>
            <a:r>
              <a:rPr sz="1147" b="0" u="sng" dirty="0">
                <a:solidFill>
                  <a:srgbClr val="0563C1"/>
                </a:solidFill>
              </a:rPr>
              <a:t>e</a:t>
            </a:r>
            <a:r>
              <a:rPr sz="1147" b="0" u="sng" spc="-115" dirty="0">
                <a:solidFill>
                  <a:srgbClr val="0563C1"/>
                </a:solidFill>
              </a:rPr>
              <a:t>r</a:t>
            </a:r>
            <a:r>
              <a:rPr sz="1147" b="0" u="sng" spc="-4" dirty="0">
                <a:solidFill>
                  <a:srgbClr val="0563C1"/>
                </a:solidFill>
              </a:rPr>
              <a:t>.</a:t>
            </a:r>
            <a:r>
              <a:rPr sz="1147" b="0" u="sng" spc="4" dirty="0">
                <a:solidFill>
                  <a:srgbClr val="0563C1"/>
                </a:solidFill>
              </a:rPr>
              <a:t>uc.edu</a:t>
            </a:r>
            <a:r>
              <a:rPr sz="1147" b="0" u="sng" dirty="0">
                <a:solidFill>
                  <a:srgbClr val="0563C1"/>
                </a:solidFill>
              </a:rPr>
              <a:t>/</a:t>
            </a:r>
            <a:r>
              <a:rPr sz="1147" b="0" spc="-534" dirty="0"/>
              <a:t>ሻ</a:t>
            </a:r>
            <a:r>
              <a:rPr sz="1147" b="0" spc="-141" dirty="0"/>
              <a:t>;</a:t>
            </a:r>
            <a:r>
              <a:rPr sz="1147" b="0" dirty="0"/>
              <a:t> </a:t>
            </a:r>
            <a:r>
              <a:rPr sz="1147" b="0" spc="-31" dirty="0"/>
              <a:t>T</a:t>
            </a:r>
            <a:r>
              <a:rPr sz="1147" b="0" spc="-13" dirty="0"/>
              <a:t>w</a:t>
            </a:r>
            <a:r>
              <a:rPr sz="1147" b="0" spc="4" dirty="0"/>
              <a:t>o</a:t>
            </a:r>
            <a:r>
              <a:rPr sz="1147" b="0" dirty="0"/>
              <a:t> type</a:t>
            </a:r>
            <a:r>
              <a:rPr sz="1147" b="0" spc="4" dirty="0"/>
              <a:t>s</a:t>
            </a:r>
            <a:r>
              <a:rPr sz="1147" b="0" dirty="0"/>
              <a:t> </a:t>
            </a:r>
            <a:r>
              <a:rPr sz="1147" b="0" spc="4" dirty="0"/>
              <a:t>–</a:t>
            </a:r>
            <a:r>
              <a:rPr sz="1147" b="0" dirty="0"/>
              <a:t> </a:t>
            </a:r>
            <a:r>
              <a:rPr sz="1147" b="0" spc="-18" dirty="0"/>
              <a:t>f</a:t>
            </a:r>
            <a:r>
              <a:rPr sz="1147" b="0" dirty="0"/>
              <a:t>acult</a:t>
            </a:r>
            <a:r>
              <a:rPr sz="1147" b="0" spc="4" dirty="0"/>
              <a:t>y</a:t>
            </a:r>
            <a:r>
              <a:rPr sz="1147" b="0" spc="9" dirty="0"/>
              <a:t> </a:t>
            </a:r>
            <a:r>
              <a:rPr sz="1147" b="0" spc="-13" dirty="0"/>
              <a:t>r</a:t>
            </a:r>
            <a:r>
              <a:rPr sz="1147" b="0" dirty="0"/>
              <a:t>esea</a:t>
            </a:r>
            <a:r>
              <a:rPr sz="1147" b="0" spc="-13" dirty="0"/>
              <a:t>r</a:t>
            </a:r>
            <a:r>
              <a:rPr sz="1147" b="0" spc="4" dirty="0"/>
              <a:t>ch</a:t>
            </a:r>
            <a:r>
              <a:rPr sz="1147" b="0" dirty="0"/>
              <a:t> p</a:t>
            </a:r>
            <a:r>
              <a:rPr sz="1147" b="0" spc="-13" dirty="0"/>
              <a:t>r</a:t>
            </a:r>
            <a:r>
              <a:rPr sz="1147" b="0" dirty="0"/>
              <a:t>oces</a:t>
            </a:r>
            <a:r>
              <a:rPr sz="1147" b="0" spc="4" dirty="0"/>
              <a:t>s</a:t>
            </a:r>
            <a:r>
              <a:rPr sz="1147" b="0" spc="-13" dirty="0"/>
              <a:t> </a:t>
            </a:r>
            <a:r>
              <a:rPr sz="1147" b="0" dirty="0"/>
              <a:t>dependent</a:t>
            </a:r>
            <a:r>
              <a:rPr sz="1147" b="0" spc="-18" dirty="0"/>
              <a:t> </a:t>
            </a:r>
            <a:r>
              <a:rPr sz="1147" b="0" dirty="0"/>
              <a:t>o</a:t>
            </a:r>
            <a:r>
              <a:rPr sz="1147" b="0" spc="4" dirty="0"/>
              <a:t>n</a:t>
            </a:r>
            <a:r>
              <a:rPr sz="1147" b="0" spc="-4" dirty="0"/>
              <a:t> </a:t>
            </a:r>
            <a:r>
              <a:rPr sz="1147" b="0" dirty="0"/>
              <a:t>type.</a:t>
            </a:r>
            <a:endParaRPr sz="1147"/>
          </a:p>
          <a:p>
            <a:pPr marL="156891">
              <a:lnSpc>
                <a:spcPts val="1689"/>
              </a:lnSpc>
              <a:spcBef>
                <a:spcPts val="671"/>
              </a:spcBef>
            </a:pPr>
            <a:r>
              <a:rPr sz="1456" b="0" dirty="0"/>
              <a:t>O</a:t>
            </a:r>
            <a:r>
              <a:rPr sz="1456" b="0" spc="-26" dirty="0"/>
              <a:t>R</a:t>
            </a:r>
            <a:r>
              <a:rPr sz="1456" b="0" dirty="0"/>
              <a:t>CID</a:t>
            </a:r>
            <a:endParaRPr sz="1456"/>
          </a:p>
          <a:p>
            <a:pPr marL="489723">
              <a:lnSpc>
                <a:spcPts val="1310"/>
              </a:lnSpc>
            </a:pPr>
            <a:r>
              <a:rPr sz="1147" b="0" spc="4" dirty="0"/>
              <a:t>All </a:t>
            </a:r>
            <a:r>
              <a:rPr sz="1147" b="0" spc="-18" dirty="0"/>
              <a:t>f</a:t>
            </a:r>
            <a:r>
              <a:rPr sz="1147" b="0" dirty="0"/>
              <a:t>a</a:t>
            </a:r>
            <a:r>
              <a:rPr sz="1147" b="0" spc="4" dirty="0"/>
              <a:t>culty</a:t>
            </a:r>
            <a:r>
              <a:rPr sz="1147" b="0" spc="9" dirty="0"/>
              <a:t> </a:t>
            </a:r>
            <a:r>
              <a:rPr sz="1147" b="0" spc="4" dirty="0"/>
              <a:t>should </a:t>
            </a:r>
            <a:r>
              <a:rPr sz="1147" b="0" spc="-13" dirty="0"/>
              <a:t>r</a:t>
            </a:r>
            <a:r>
              <a:rPr sz="1147" b="0" spc="4" dirty="0"/>
              <a:t>egis</a:t>
            </a:r>
            <a:r>
              <a:rPr sz="1147" b="0" spc="-13" dirty="0"/>
              <a:t>t</a:t>
            </a:r>
            <a:r>
              <a:rPr sz="1147" b="0" dirty="0"/>
              <a:t>e</a:t>
            </a:r>
            <a:r>
              <a:rPr sz="1147" b="0" spc="4" dirty="0"/>
              <a:t>r</a:t>
            </a:r>
            <a:r>
              <a:rPr sz="1147" b="0" spc="-9" dirty="0"/>
              <a:t> </a:t>
            </a:r>
            <a:r>
              <a:rPr sz="1147" b="0" spc="-18" dirty="0"/>
              <a:t>f</a:t>
            </a:r>
            <a:r>
              <a:rPr sz="1147" b="0" spc="4" dirty="0"/>
              <a:t>or an Open</a:t>
            </a:r>
            <a:r>
              <a:rPr sz="1147" b="0" spc="-4" dirty="0"/>
              <a:t> </a:t>
            </a:r>
            <a:r>
              <a:rPr sz="1147" b="0" spc="-18" dirty="0"/>
              <a:t>R</a:t>
            </a:r>
            <a:r>
              <a:rPr sz="1147" b="0" dirty="0"/>
              <a:t>e</a:t>
            </a:r>
            <a:r>
              <a:rPr sz="1147" b="0" spc="4" dirty="0"/>
              <a:t>sea</a:t>
            </a:r>
            <a:r>
              <a:rPr sz="1147" b="0" spc="-13" dirty="0"/>
              <a:t>r</a:t>
            </a:r>
            <a:r>
              <a:rPr sz="1147" b="0" spc="4" dirty="0"/>
              <a:t>cher and Contribu</a:t>
            </a:r>
            <a:r>
              <a:rPr sz="1147" b="0" spc="-13" dirty="0"/>
              <a:t>t</a:t>
            </a:r>
            <a:r>
              <a:rPr sz="1147" b="0" spc="4" dirty="0"/>
              <a:t>or ID</a:t>
            </a:r>
            <a:r>
              <a:rPr sz="1147" b="0" spc="9" dirty="0"/>
              <a:t> </a:t>
            </a:r>
            <a:r>
              <a:rPr sz="1147" b="0" spc="-671" dirty="0"/>
              <a:t>ሺ</a:t>
            </a:r>
            <a:r>
              <a:rPr sz="1147" b="0" spc="4" dirty="0"/>
              <a:t>O</a:t>
            </a:r>
            <a:r>
              <a:rPr sz="1147" b="0" spc="-18" dirty="0"/>
              <a:t>R</a:t>
            </a:r>
            <a:r>
              <a:rPr sz="1147" b="0" spc="-163" dirty="0"/>
              <a:t>CIDሻ</a:t>
            </a:r>
            <a:r>
              <a:rPr sz="1147" b="0" spc="9" dirty="0"/>
              <a:t> </a:t>
            </a:r>
            <a:r>
              <a:rPr sz="1147" b="0" spc="-4" dirty="0"/>
              <a:t>t</a:t>
            </a:r>
            <a:r>
              <a:rPr sz="1147" b="0" spc="4" dirty="0"/>
              <a:t>h</a:t>
            </a:r>
            <a:r>
              <a:rPr sz="1147" b="0" spc="-13" dirty="0"/>
              <a:t>r</a:t>
            </a:r>
            <a:r>
              <a:rPr sz="1147" b="0" spc="4" dirty="0"/>
              <a:t>ou</a:t>
            </a:r>
            <a:r>
              <a:rPr sz="1147" b="0" spc="-9" dirty="0"/>
              <a:t>g</a:t>
            </a:r>
            <a:r>
              <a:rPr sz="1147" b="0" spc="4" dirty="0"/>
              <a:t>h</a:t>
            </a:r>
            <a:r>
              <a:rPr sz="1147" b="0" dirty="0"/>
              <a:t> </a:t>
            </a:r>
            <a:r>
              <a:rPr sz="1147" b="0" spc="4" dirty="0"/>
              <a:t>Scholar@UC</a:t>
            </a:r>
            <a:r>
              <a:rPr sz="1147" b="0" spc="9" dirty="0"/>
              <a:t> </a:t>
            </a:r>
            <a:r>
              <a:rPr sz="1147" b="0" spc="-671" dirty="0"/>
              <a:t>ሺ</a:t>
            </a:r>
            <a:r>
              <a:rPr sz="1147" b="0" u="sng" spc="4" dirty="0">
                <a:solidFill>
                  <a:srgbClr val="0563C1"/>
                </a:solidFill>
              </a:rPr>
              <a:t>schola</a:t>
            </a:r>
            <a:r>
              <a:rPr sz="1147" b="0" u="sng" spc="-115" dirty="0">
                <a:solidFill>
                  <a:srgbClr val="0563C1"/>
                </a:solidFill>
              </a:rPr>
              <a:t>r</a:t>
            </a:r>
            <a:r>
              <a:rPr sz="1147" b="0" u="sng" spc="-4" dirty="0">
                <a:solidFill>
                  <a:srgbClr val="0563C1"/>
                </a:solidFill>
              </a:rPr>
              <a:t>.</a:t>
            </a:r>
            <a:r>
              <a:rPr sz="1147" b="0" u="sng" spc="4" dirty="0">
                <a:solidFill>
                  <a:srgbClr val="0563C1"/>
                </a:solidFill>
              </a:rPr>
              <a:t>uc.edu/</a:t>
            </a:r>
            <a:r>
              <a:rPr sz="1147" b="0" spc="-666" dirty="0"/>
              <a:t>ሻ</a:t>
            </a:r>
            <a:endParaRPr sz="1147"/>
          </a:p>
        </p:txBody>
      </p:sp>
      <p:sp>
        <p:nvSpPr>
          <p:cNvPr id="4" name="object 4"/>
          <p:cNvSpPr/>
          <p:nvPr/>
        </p:nvSpPr>
        <p:spPr>
          <a:xfrm>
            <a:off x="666301" y="5027182"/>
            <a:ext cx="7812069" cy="89826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778262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7882" y="505692"/>
            <a:ext cx="7261412" cy="400559"/>
          </a:xfrm>
          <a:prstGeom prst="rect">
            <a:avLst/>
          </a:prstGeom>
        </p:spPr>
        <p:txBody>
          <a:bodyPr vert="horz" wrap="square" lIns="0" tIns="0" rIns="0" bIns="0" numCol="1" rtlCol="0" anchor="ctr" anchorCtr="0" compatLnSpc="1">
            <a:prstTxWarp prst="textNoShape">
              <a:avLst/>
            </a:prstTxWarp>
            <a:spAutoFit/>
          </a:bodyPr>
          <a:lstStyle/>
          <a:p>
            <a:pPr marL="11206"/>
            <a:r>
              <a:rPr spc="-26" dirty="0"/>
              <a:t>Addit</a:t>
            </a:r>
            <a:r>
              <a:rPr spc="-13" dirty="0"/>
              <a:t>i</a:t>
            </a:r>
            <a:r>
              <a:rPr spc="-26" dirty="0"/>
              <a:t>onal</a:t>
            </a:r>
            <a:r>
              <a:rPr b="1" spc="-75" dirty="0">
                <a:latin typeface="Times New Roman"/>
                <a:cs typeface="Times New Roman"/>
              </a:rPr>
              <a:t> </a:t>
            </a:r>
            <a:r>
              <a:rPr spc="-75" dirty="0"/>
              <a:t>R</a:t>
            </a:r>
            <a:r>
              <a:rPr spc="-26" dirty="0"/>
              <a:t>esou</a:t>
            </a:r>
            <a:r>
              <a:rPr spc="-57" dirty="0"/>
              <a:t>r</a:t>
            </a:r>
            <a:r>
              <a:rPr spc="-26" dirty="0"/>
              <a:t>ces</a:t>
            </a:r>
          </a:p>
        </p:txBody>
      </p:sp>
      <p:sp>
        <p:nvSpPr>
          <p:cNvPr id="3" name="object 3"/>
          <p:cNvSpPr txBox="1"/>
          <p:nvPr/>
        </p:nvSpPr>
        <p:spPr>
          <a:xfrm>
            <a:off x="537882" y="906251"/>
            <a:ext cx="8097073" cy="3654847"/>
          </a:xfrm>
          <a:prstGeom prst="rect">
            <a:avLst/>
          </a:prstGeom>
        </p:spPr>
        <p:txBody>
          <a:bodyPr vert="horz" wrap="square" lIns="0" tIns="0" rIns="0" bIns="0" rtlCol="0">
            <a:spAutoFit/>
          </a:bodyPr>
          <a:lstStyle/>
          <a:p>
            <a:pPr marL="11206"/>
            <a:r>
              <a:rPr lang="en-US" sz="2000" spc="-124" dirty="0">
                <a:latin typeface="Arial" panose="020B0604020202020204" pitchFamily="34" charset="0"/>
                <a:cs typeface="Arial" panose="020B0604020202020204" pitchFamily="34" charset="0"/>
              </a:rPr>
              <a:t>A</a:t>
            </a:r>
            <a:r>
              <a:rPr sz="2000" spc="-124" dirty="0">
                <a:latin typeface="Arial" panose="020B0604020202020204" pitchFamily="34" charset="0"/>
                <a:cs typeface="Arial" panose="020B0604020202020204" pitchFamily="34" charset="0"/>
              </a:rPr>
              <a:t>2ru</a:t>
            </a:r>
            <a:r>
              <a:rPr lang="en-US" sz="2000" spc="-124"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r>
              <a:rPr sz="2000" spc="-401" dirty="0">
                <a:latin typeface="Arial" panose="020B0604020202020204" pitchFamily="34" charset="0"/>
                <a:cs typeface="Arial" panose="020B0604020202020204" pitchFamily="34" charset="0"/>
              </a:rPr>
              <a:t>A</a:t>
            </a:r>
            <a:r>
              <a:rPr sz="2000" spc="-110" dirty="0">
                <a:latin typeface="Arial" panose="020B0604020202020204" pitchFamily="34" charset="0"/>
                <a:cs typeface="Arial" panose="020B0604020202020204" pitchFamily="34" charset="0"/>
              </a:rPr>
              <a:t>llianc</a:t>
            </a:r>
            <a:r>
              <a:rPr sz="2000" spc="-128" dirty="0">
                <a:latin typeface="Arial" panose="020B0604020202020204" pitchFamily="34" charset="0"/>
                <a:cs typeface="Arial" panose="020B0604020202020204" pitchFamily="34" charset="0"/>
              </a:rPr>
              <a:t>e</a:t>
            </a:r>
            <a:r>
              <a:rPr sz="2000" spc="-71" dirty="0">
                <a:latin typeface="Arial" panose="020B0604020202020204" pitchFamily="34" charset="0"/>
                <a:cs typeface="Arial" panose="020B0604020202020204" pitchFamily="34" charset="0"/>
              </a:rPr>
              <a:t> </a:t>
            </a:r>
            <a:r>
              <a:rPr sz="2000" spc="-97" dirty="0">
                <a:latin typeface="Arial" panose="020B0604020202020204" pitchFamily="34" charset="0"/>
                <a:cs typeface="Arial" panose="020B0604020202020204" pitchFamily="34" charset="0"/>
              </a:rPr>
              <a:t>fo</a:t>
            </a:r>
            <a:r>
              <a:rPr sz="2000" spc="-75" dirty="0">
                <a:latin typeface="Arial" panose="020B0604020202020204" pitchFamily="34" charset="0"/>
                <a:cs typeface="Arial" panose="020B0604020202020204" pitchFamily="34" charset="0"/>
              </a:rPr>
              <a:t>r</a:t>
            </a:r>
            <a:r>
              <a:rPr sz="2000" spc="-57" dirty="0">
                <a:latin typeface="Arial" panose="020B0604020202020204" pitchFamily="34" charset="0"/>
                <a:cs typeface="Arial" panose="020B0604020202020204" pitchFamily="34" charset="0"/>
              </a:rPr>
              <a:t> </a:t>
            </a:r>
            <a:r>
              <a:rPr sz="2000" spc="-88" dirty="0">
                <a:latin typeface="Arial" panose="020B0604020202020204" pitchFamily="34" charset="0"/>
                <a:cs typeface="Arial" panose="020B0604020202020204" pitchFamily="34" charset="0"/>
              </a:rPr>
              <a:t>th</a:t>
            </a:r>
            <a:r>
              <a:rPr sz="2000" spc="-93" dirty="0">
                <a:latin typeface="Arial" panose="020B0604020202020204" pitchFamily="34" charset="0"/>
                <a:cs typeface="Arial" panose="020B0604020202020204" pitchFamily="34" charset="0"/>
              </a:rPr>
              <a:t>e</a:t>
            </a:r>
            <a:r>
              <a:rPr sz="2000" spc="-71" dirty="0">
                <a:latin typeface="Arial" panose="020B0604020202020204" pitchFamily="34" charset="0"/>
                <a:cs typeface="Arial" panose="020B0604020202020204" pitchFamily="34" charset="0"/>
              </a:rPr>
              <a:t> </a:t>
            </a:r>
            <a:r>
              <a:rPr sz="2000" spc="-401" dirty="0">
                <a:latin typeface="Arial" panose="020B0604020202020204" pitchFamily="34" charset="0"/>
                <a:cs typeface="Arial" panose="020B0604020202020204" pitchFamily="34" charset="0"/>
              </a:rPr>
              <a:t>A</a:t>
            </a:r>
            <a:r>
              <a:rPr sz="2000" spc="-22" dirty="0">
                <a:latin typeface="Arial" panose="020B0604020202020204" pitchFamily="34" charset="0"/>
                <a:cs typeface="Arial" panose="020B0604020202020204" pitchFamily="34" charset="0"/>
              </a:rPr>
              <a:t>rts</a:t>
            </a:r>
            <a:r>
              <a:rPr sz="2000" spc="-62" dirty="0">
                <a:latin typeface="Arial" panose="020B0604020202020204" pitchFamily="34" charset="0"/>
                <a:cs typeface="Arial" panose="020B0604020202020204" pitchFamily="34" charset="0"/>
              </a:rPr>
              <a:t> </a:t>
            </a:r>
            <a:r>
              <a:rPr sz="2000" spc="-101" dirty="0">
                <a:latin typeface="Arial" panose="020B0604020202020204" pitchFamily="34" charset="0"/>
                <a:cs typeface="Arial" panose="020B0604020202020204" pitchFamily="34" charset="0"/>
              </a:rPr>
              <a:t>i</a:t>
            </a:r>
            <a:r>
              <a:rPr sz="2000" spc="-176" dirty="0">
                <a:latin typeface="Arial" panose="020B0604020202020204" pitchFamily="34" charset="0"/>
                <a:cs typeface="Arial" panose="020B0604020202020204" pitchFamily="34" charset="0"/>
              </a:rPr>
              <a:t>n</a:t>
            </a:r>
            <a:r>
              <a:rPr sz="2000" spc="-75" dirty="0">
                <a:latin typeface="Arial" panose="020B0604020202020204" pitchFamily="34" charset="0"/>
                <a:cs typeface="Arial" panose="020B0604020202020204" pitchFamily="34" charset="0"/>
              </a:rPr>
              <a:t> </a:t>
            </a:r>
            <a:r>
              <a:rPr sz="2000" spc="-101" dirty="0">
                <a:latin typeface="Arial" panose="020B0604020202020204" pitchFamily="34" charset="0"/>
                <a:cs typeface="Arial" panose="020B0604020202020204" pitchFamily="34" charset="0"/>
              </a:rPr>
              <a:t>Research</a:t>
            </a:r>
            <a:r>
              <a:rPr sz="2000" spc="-79" dirty="0">
                <a:latin typeface="Arial" panose="020B0604020202020204" pitchFamily="34" charset="0"/>
                <a:cs typeface="Arial" panose="020B0604020202020204" pitchFamily="34" charset="0"/>
              </a:rPr>
              <a:t> </a:t>
            </a:r>
            <a:r>
              <a:rPr sz="2000" spc="-110" dirty="0">
                <a:latin typeface="Arial" panose="020B0604020202020204" pitchFamily="34" charset="0"/>
                <a:cs typeface="Arial" panose="020B0604020202020204" pitchFamily="34" charset="0"/>
              </a:rPr>
              <a:t>Universities</a:t>
            </a:r>
            <a:r>
              <a:rPr sz="2000" spc="-53" dirty="0">
                <a:latin typeface="Arial" panose="020B0604020202020204" pitchFamily="34" charset="0"/>
                <a:cs typeface="Arial" panose="020B0604020202020204" pitchFamily="34" charset="0"/>
              </a:rPr>
              <a:t> </a:t>
            </a:r>
            <a:r>
              <a:rPr sz="2000" spc="-88" dirty="0">
                <a:latin typeface="Arial" panose="020B0604020202020204" pitchFamily="34" charset="0"/>
                <a:cs typeface="Arial" panose="020B0604020202020204" pitchFamily="34" charset="0"/>
              </a:rPr>
              <a:t>(</a:t>
            </a:r>
            <a:r>
              <a:rPr sz="2000" u="sng" spc="-265" dirty="0">
                <a:solidFill>
                  <a:srgbClr val="0563C1"/>
                </a:solidFill>
                <a:latin typeface="Arial" panose="020B0604020202020204" pitchFamily="34" charset="0"/>
                <a:cs typeface="Arial" panose="020B0604020202020204" pitchFamily="34" charset="0"/>
              </a:rPr>
              <a:t>www</a:t>
            </a:r>
            <a:r>
              <a:rPr sz="2000" u="sng" spc="-106" dirty="0">
                <a:solidFill>
                  <a:srgbClr val="0563C1"/>
                </a:solidFill>
                <a:latin typeface="Arial" panose="020B0604020202020204" pitchFamily="34" charset="0"/>
                <a:cs typeface="Arial" panose="020B0604020202020204" pitchFamily="34" charset="0"/>
              </a:rPr>
              <a:t>.</a:t>
            </a:r>
            <a:r>
              <a:rPr sz="2000" u="sng" spc="-84" dirty="0">
                <a:solidFill>
                  <a:srgbClr val="0563C1"/>
                </a:solidFill>
                <a:latin typeface="Arial" panose="020B0604020202020204" pitchFamily="34" charset="0"/>
                <a:cs typeface="Arial" panose="020B0604020202020204" pitchFamily="34" charset="0"/>
              </a:rPr>
              <a:t>a</a:t>
            </a:r>
            <a:r>
              <a:rPr sz="2000" u="sng" spc="-128" dirty="0">
                <a:solidFill>
                  <a:srgbClr val="0563C1"/>
                </a:solidFill>
                <a:latin typeface="Arial" panose="020B0604020202020204" pitchFamily="34" charset="0"/>
                <a:cs typeface="Arial" panose="020B0604020202020204" pitchFamily="34" charset="0"/>
              </a:rPr>
              <a:t>2</a:t>
            </a:r>
            <a:r>
              <a:rPr sz="2000" u="sng" dirty="0">
                <a:solidFill>
                  <a:srgbClr val="0563C1"/>
                </a:solidFill>
                <a:latin typeface="Arial" panose="020B0604020202020204" pitchFamily="34" charset="0"/>
                <a:cs typeface="Arial" panose="020B0604020202020204" pitchFamily="34" charset="0"/>
              </a:rPr>
              <a:t>r</a:t>
            </a:r>
            <a:r>
              <a:rPr sz="2000" u="sng" spc="-154" dirty="0">
                <a:solidFill>
                  <a:srgbClr val="0563C1"/>
                </a:solidFill>
                <a:latin typeface="Arial" panose="020B0604020202020204" pitchFamily="34" charset="0"/>
                <a:cs typeface="Arial" panose="020B0604020202020204" pitchFamily="34" charset="0"/>
              </a:rPr>
              <a:t>u</a:t>
            </a:r>
            <a:r>
              <a:rPr sz="2000" u="sng" spc="-115" dirty="0">
                <a:solidFill>
                  <a:srgbClr val="0563C1"/>
                </a:solidFill>
                <a:latin typeface="Arial" panose="020B0604020202020204" pitchFamily="34" charset="0"/>
                <a:cs typeface="Arial" panose="020B0604020202020204" pitchFamily="34" charset="0"/>
              </a:rPr>
              <a:t>.</a:t>
            </a:r>
            <a:r>
              <a:rPr sz="2000" u="sng" spc="-159" dirty="0">
                <a:solidFill>
                  <a:srgbClr val="0563C1"/>
                </a:solidFill>
                <a:latin typeface="Arial" panose="020B0604020202020204" pitchFamily="34" charset="0"/>
                <a:cs typeface="Arial" panose="020B0604020202020204" pitchFamily="34" charset="0"/>
              </a:rPr>
              <a:t>o</a:t>
            </a:r>
            <a:r>
              <a:rPr sz="2000" u="sng" dirty="0">
                <a:solidFill>
                  <a:srgbClr val="0563C1"/>
                </a:solidFill>
                <a:latin typeface="Arial" panose="020B0604020202020204" pitchFamily="34" charset="0"/>
                <a:cs typeface="Arial" panose="020B0604020202020204" pitchFamily="34" charset="0"/>
              </a:rPr>
              <a:t>r</a:t>
            </a:r>
            <a:r>
              <a:rPr sz="2000" u="sng" spc="-154" dirty="0">
                <a:solidFill>
                  <a:srgbClr val="0563C1"/>
                </a:solidFill>
                <a:latin typeface="Arial" panose="020B0604020202020204" pitchFamily="34" charset="0"/>
                <a:cs typeface="Arial" panose="020B0604020202020204" pitchFamily="34" charset="0"/>
              </a:rPr>
              <a:t>g</a:t>
            </a:r>
            <a:r>
              <a:rPr sz="2000" spc="-84" dirty="0">
                <a:latin typeface="Arial" panose="020B0604020202020204" pitchFamily="34" charset="0"/>
                <a:cs typeface="Arial" panose="020B0604020202020204" pitchFamily="34" charset="0"/>
              </a:rPr>
              <a:t>)</a:t>
            </a:r>
            <a:r>
              <a:rPr sz="2000" spc="-66" dirty="0">
                <a:latin typeface="Arial" panose="020B0604020202020204" pitchFamily="34" charset="0"/>
                <a:cs typeface="Arial" panose="020B0604020202020204" pitchFamily="34" charset="0"/>
              </a:rPr>
              <a:t> </a:t>
            </a:r>
            <a:r>
              <a:rPr sz="2000" spc="-256" dirty="0">
                <a:latin typeface="Arial" panose="020B0604020202020204" pitchFamily="34" charset="0"/>
                <a:cs typeface="Arial" panose="020B0604020202020204" pitchFamily="34" charset="0"/>
              </a:rPr>
              <a:t>w</a:t>
            </a:r>
            <a:r>
              <a:rPr sz="2000" spc="-159" dirty="0">
                <a:latin typeface="Arial" panose="020B0604020202020204" pitchFamily="34" charset="0"/>
                <a:cs typeface="Arial" panose="020B0604020202020204" pitchFamily="34" charset="0"/>
              </a:rPr>
              <a:t>o</a:t>
            </a:r>
            <a:r>
              <a:rPr sz="2000" spc="-106" dirty="0">
                <a:latin typeface="Arial" panose="020B0604020202020204" pitchFamily="34" charset="0"/>
                <a:cs typeface="Arial" panose="020B0604020202020204" pitchFamily="34" charset="0"/>
              </a:rPr>
              <a:t>rkshop</a:t>
            </a:r>
            <a:r>
              <a:rPr sz="2000" spc="-88" dirty="0">
                <a:latin typeface="Arial" panose="020B0604020202020204" pitchFamily="34" charset="0"/>
                <a:cs typeface="Arial" panose="020B0604020202020204" pitchFamily="34" charset="0"/>
              </a:rPr>
              <a:t>s</a:t>
            </a:r>
            <a:r>
              <a:rPr sz="2000" spc="-66" dirty="0">
                <a:latin typeface="Arial" panose="020B0604020202020204" pitchFamily="34" charset="0"/>
                <a:cs typeface="Arial" panose="020B0604020202020204" pitchFamily="34" charset="0"/>
              </a:rPr>
              <a:t> </a:t>
            </a:r>
            <a:r>
              <a:rPr sz="2000" spc="-128" dirty="0">
                <a:latin typeface="Arial" panose="020B0604020202020204" pitchFamily="34" charset="0"/>
                <a:cs typeface="Arial" panose="020B0604020202020204" pitchFamily="34" charset="0"/>
              </a:rPr>
              <a:t>and</a:t>
            </a:r>
            <a:r>
              <a:rPr sz="2000" spc="-66" dirty="0">
                <a:latin typeface="Arial" panose="020B0604020202020204" pitchFamily="34" charset="0"/>
                <a:cs typeface="Arial" panose="020B0604020202020204" pitchFamily="34" charset="0"/>
              </a:rPr>
              <a:t> </a:t>
            </a:r>
            <a:r>
              <a:rPr sz="2000" spc="-150" dirty="0">
                <a:latin typeface="Arial" panose="020B0604020202020204" pitchFamily="34" charset="0"/>
                <a:cs typeface="Arial" panose="020B0604020202020204" pitchFamily="34" charset="0"/>
              </a:rPr>
              <a:t>funding</a:t>
            </a:r>
            <a:endParaRPr sz="2000" dirty="0">
              <a:latin typeface="Arial" panose="020B0604020202020204" pitchFamily="34" charset="0"/>
              <a:cs typeface="Arial" panose="020B0604020202020204" pitchFamily="34" charset="0"/>
            </a:endParaRPr>
          </a:p>
          <a:p>
            <a:pPr marL="11206">
              <a:spcBef>
                <a:spcPts val="874"/>
              </a:spcBef>
            </a:pPr>
            <a:r>
              <a:rPr sz="2000" spc="-383" dirty="0">
                <a:latin typeface="Arial" panose="020B0604020202020204" pitchFamily="34" charset="0"/>
                <a:cs typeface="Arial" panose="020B0604020202020204" pitchFamily="34" charset="0"/>
              </a:rPr>
              <a:t>APLU</a:t>
            </a:r>
            <a:r>
              <a:rPr lang="en-US" sz="2000" spc="-383"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r>
              <a:rPr sz="2000" spc="-168" dirty="0">
                <a:latin typeface="Arial" panose="020B0604020202020204" pitchFamily="34" charset="0"/>
                <a:cs typeface="Arial" panose="020B0604020202020204" pitchFamily="34" charset="0"/>
              </a:rPr>
              <a:t>Counci</a:t>
            </a:r>
            <a:r>
              <a:rPr sz="2000" spc="-93" dirty="0">
                <a:latin typeface="Arial" panose="020B0604020202020204" pitchFamily="34" charset="0"/>
                <a:cs typeface="Arial" panose="020B0604020202020204" pitchFamily="34" charset="0"/>
              </a:rPr>
              <a:t>l</a:t>
            </a:r>
            <a:r>
              <a:rPr sz="2000" spc="-66" dirty="0">
                <a:latin typeface="Arial" panose="020B0604020202020204" pitchFamily="34" charset="0"/>
                <a:cs typeface="Arial" panose="020B0604020202020204" pitchFamily="34" charset="0"/>
              </a:rPr>
              <a:t> </a:t>
            </a:r>
            <a:r>
              <a:rPr sz="2000" spc="-154" dirty="0">
                <a:latin typeface="Arial" panose="020B0604020202020204" pitchFamily="34" charset="0"/>
                <a:cs typeface="Arial" panose="020B0604020202020204" pitchFamily="34" charset="0"/>
              </a:rPr>
              <a:t>o</a:t>
            </a:r>
            <a:r>
              <a:rPr sz="2000" spc="-150" dirty="0">
                <a:latin typeface="Arial" panose="020B0604020202020204" pitchFamily="34" charset="0"/>
                <a:cs typeface="Arial" panose="020B0604020202020204" pitchFamily="34" charset="0"/>
              </a:rPr>
              <a:t>n</a:t>
            </a:r>
            <a:r>
              <a:rPr sz="2000" spc="-66" dirty="0">
                <a:latin typeface="Arial" panose="020B0604020202020204" pitchFamily="34" charset="0"/>
                <a:cs typeface="Arial" panose="020B0604020202020204" pitchFamily="34" charset="0"/>
              </a:rPr>
              <a:t> </a:t>
            </a:r>
            <a:r>
              <a:rPr sz="2000" spc="-106" dirty="0">
                <a:latin typeface="Arial" panose="020B0604020202020204" pitchFamily="34" charset="0"/>
                <a:cs typeface="Arial" panose="020B0604020202020204" pitchFamily="34" charset="0"/>
              </a:rPr>
              <a:t>Researc</a:t>
            </a:r>
            <a:r>
              <a:rPr sz="2000" spc="-110" dirty="0">
                <a:latin typeface="Arial" panose="020B0604020202020204" pitchFamily="34" charset="0"/>
                <a:cs typeface="Arial" panose="020B0604020202020204" pitchFamily="34" charset="0"/>
              </a:rPr>
              <a:t>h</a:t>
            </a:r>
            <a:r>
              <a:rPr sz="2000" spc="-79" dirty="0">
                <a:latin typeface="Arial" panose="020B0604020202020204" pitchFamily="34" charset="0"/>
                <a:cs typeface="Arial" panose="020B0604020202020204" pitchFamily="34" charset="0"/>
              </a:rPr>
              <a:t> </a:t>
            </a:r>
            <a:r>
              <a:rPr sz="2000" spc="-251" dirty="0">
                <a:latin typeface="Arial" panose="020B0604020202020204" pitchFamily="34" charset="0"/>
                <a:cs typeface="Arial" panose="020B0604020202020204" pitchFamily="34" charset="0"/>
              </a:rPr>
              <a:t>(COR</a:t>
            </a:r>
            <a:r>
              <a:rPr sz="2000" spc="-137" dirty="0">
                <a:latin typeface="Arial" panose="020B0604020202020204" pitchFamily="34" charset="0"/>
                <a:cs typeface="Arial" panose="020B0604020202020204" pitchFamily="34" charset="0"/>
              </a:rPr>
              <a:t>)</a:t>
            </a:r>
            <a:r>
              <a:rPr sz="2000" spc="-62" dirty="0">
                <a:latin typeface="Arial" panose="020B0604020202020204" pitchFamily="34" charset="0"/>
                <a:cs typeface="Arial" panose="020B0604020202020204" pitchFamily="34" charset="0"/>
              </a:rPr>
              <a:t> </a:t>
            </a:r>
            <a:r>
              <a:rPr sz="2000" spc="-93" dirty="0">
                <a:latin typeface="Arial" panose="020B0604020202020204" pitchFamily="34" charset="0"/>
                <a:cs typeface="Arial" panose="020B0604020202020204" pitchFamily="34" charset="0"/>
              </a:rPr>
              <a:t>(</a:t>
            </a:r>
            <a:r>
              <a:rPr sz="2000" u="sng" spc="-269" dirty="0">
                <a:solidFill>
                  <a:srgbClr val="0563C1"/>
                </a:solidFill>
                <a:latin typeface="Arial" panose="020B0604020202020204" pitchFamily="34" charset="0"/>
                <a:cs typeface="Arial" panose="020B0604020202020204" pitchFamily="34" charset="0"/>
              </a:rPr>
              <a:t>www</a:t>
            </a:r>
            <a:r>
              <a:rPr sz="2000" u="sng" spc="-106" dirty="0">
                <a:solidFill>
                  <a:srgbClr val="0563C1"/>
                </a:solidFill>
                <a:latin typeface="Arial" panose="020B0604020202020204" pitchFamily="34" charset="0"/>
                <a:cs typeface="Arial" panose="020B0604020202020204" pitchFamily="34" charset="0"/>
              </a:rPr>
              <a:t>.</a:t>
            </a:r>
            <a:r>
              <a:rPr sz="2000" u="sng" spc="-110" dirty="0">
                <a:solidFill>
                  <a:srgbClr val="0563C1"/>
                </a:solidFill>
                <a:latin typeface="Arial" panose="020B0604020202020204" pitchFamily="34" charset="0"/>
                <a:cs typeface="Arial" panose="020B0604020202020204" pitchFamily="34" charset="0"/>
              </a:rPr>
              <a:t>a</a:t>
            </a:r>
            <a:r>
              <a:rPr sz="2000" u="sng" spc="-128" dirty="0">
                <a:solidFill>
                  <a:srgbClr val="0563C1"/>
                </a:solidFill>
                <a:latin typeface="Arial" panose="020B0604020202020204" pitchFamily="34" charset="0"/>
                <a:cs typeface="Arial" panose="020B0604020202020204" pitchFamily="34" charset="0"/>
              </a:rPr>
              <a:t>p</a:t>
            </a:r>
            <a:r>
              <a:rPr sz="2000" u="sng" spc="-141" dirty="0">
                <a:solidFill>
                  <a:srgbClr val="0563C1"/>
                </a:solidFill>
                <a:latin typeface="Arial" panose="020B0604020202020204" pitchFamily="34" charset="0"/>
                <a:cs typeface="Arial" panose="020B0604020202020204" pitchFamily="34" charset="0"/>
              </a:rPr>
              <a:t>lu</a:t>
            </a:r>
            <a:r>
              <a:rPr sz="2000" u="sng" spc="-101" dirty="0">
                <a:solidFill>
                  <a:srgbClr val="0563C1"/>
                </a:solidFill>
                <a:latin typeface="Arial" panose="020B0604020202020204" pitchFamily="34" charset="0"/>
                <a:cs typeface="Arial" panose="020B0604020202020204" pitchFamily="34" charset="0"/>
              </a:rPr>
              <a:t>.</a:t>
            </a:r>
            <a:r>
              <a:rPr sz="2000" u="sng" spc="-159" dirty="0">
                <a:solidFill>
                  <a:srgbClr val="0563C1"/>
                </a:solidFill>
                <a:latin typeface="Arial" panose="020B0604020202020204" pitchFamily="34" charset="0"/>
                <a:cs typeface="Arial" panose="020B0604020202020204" pitchFamily="34" charset="0"/>
              </a:rPr>
              <a:t>o</a:t>
            </a:r>
            <a:r>
              <a:rPr sz="2000" u="sng" spc="-71" dirty="0">
                <a:solidFill>
                  <a:srgbClr val="0563C1"/>
                </a:solidFill>
                <a:latin typeface="Arial" panose="020B0604020202020204" pitchFamily="34" charset="0"/>
                <a:cs typeface="Arial" panose="020B0604020202020204" pitchFamily="34" charset="0"/>
              </a:rPr>
              <a:t>rg</a:t>
            </a:r>
            <a:r>
              <a:rPr sz="2000" spc="-84" dirty="0">
                <a:latin typeface="Arial" panose="020B0604020202020204" pitchFamily="34" charset="0"/>
                <a:cs typeface="Arial" panose="020B0604020202020204" pitchFamily="34" charset="0"/>
              </a:rPr>
              <a:t>)</a:t>
            </a:r>
            <a:r>
              <a:rPr sz="2000" spc="-66" dirty="0">
                <a:latin typeface="Arial" panose="020B0604020202020204" pitchFamily="34" charset="0"/>
                <a:cs typeface="Arial" panose="020B0604020202020204" pitchFamily="34" charset="0"/>
              </a:rPr>
              <a:t> </a:t>
            </a:r>
            <a:r>
              <a:rPr sz="2000" spc="-106" dirty="0">
                <a:latin typeface="Arial" panose="020B0604020202020204" pitchFamily="34" charset="0"/>
                <a:cs typeface="Arial" panose="020B0604020202020204" pitchFamily="34" charset="0"/>
              </a:rPr>
              <a:t>provides</a:t>
            </a:r>
            <a:r>
              <a:rPr sz="2000" spc="-53" dirty="0">
                <a:latin typeface="Arial" panose="020B0604020202020204" pitchFamily="34" charset="0"/>
                <a:cs typeface="Arial" panose="020B0604020202020204" pitchFamily="34" charset="0"/>
              </a:rPr>
              <a:t> </a:t>
            </a:r>
            <a:r>
              <a:rPr sz="2000" spc="-110" dirty="0">
                <a:latin typeface="Arial" panose="020B0604020202020204" pitchFamily="34" charset="0"/>
                <a:cs typeface="Arial" panose="020B0604020202020204" pitchFamily="34" charset="0"/>
              </a:rPr>
              <a:t>useful</a:t>
            </a:r>
            <a:r>
              <a:rPr sz="2000" spc="-79" dirty="0">
                <a:latin typeface="Arial" panose="020B0604020202020204" pitchFamily="34" charset="0"/>
                <a:cs typeface="Arial" panose="020B0604020202020204" pitchFamily="34" charset="0"/>
              </a:rPr>
              <a:t> </a:t>
            </a:r>
            <a:r>
              <a:rPr sz="2000" spc="-62" dirty="0">
                <a:latin typeface="Arial" panose="020B0604020202020204" pitchFamily="34" charset="0"/>
                <a:cs typeface="Arial" panose="020B0604020202020204" pitchFamily="34" charset="0"/>
              </a:rPr>
              <a:t>researc</a:t>
            </a:r>
            <a:r>
              <a:rPr sz="2000" spc="-71" dirty="0">
                <a:latin typeface="Arial" panose="020B0604020202020204" pitchFamily="34" charset="0"/>
                <a:cs typeface="Arial" panose="020B0604020202020204" pitchFamily="34" charset="0"/>
              </a:rPr>
              <a:t>h</a:t>
            </a:r>
            <a:r>
              <a:rPr sz="2000" spc="-66" dirty="0">
                <a:latin typeface="Arial" panose="020B0604020202020204" pitchFamily="34" charset="0"/>
                <a:cs typeface="Arial" panose="020B0604020202020204" pitchFamily="34" charset="0"/>
              </a:rPr>
              <a:t> </a:t>
            </a:r>
            <a:r>
              <a:rPr sz="2000" spc="-71" dirty="0">
                <a:latin typeface="Arial" panose="020B0604020202020204" pitchFamily="34" charset="0"/>
                <a:cs typeface="Arial" panose="020B0604020202020204" pitchFamily="34" charset="0"/>
              </a:rPr>
              <a:t>resources</a:t>
            </a:r>
            <a:endParaRPr sz="2000" dirty="0">
              <a:latin typeface="Arial" panose="020B0604020202020204" pitchFamily="34" charset="0"/>
              <a:cs typeface="Arial" panose="020B0604020202020204" pitchFamily="34" charset="0"/>
            </a:endParaRPr>
          </a:p>
          <a:p>
            <a:pPr marL="11206">
              <a:spcBef>
                <a:spcPts val="874"/>
              </a:spcBef>
            </a:pPr>
            <a:r>
              <a:rPr sz="2000" spc="-405" dirty="0">
                <a:latin typeface="Arial" panose="020B0604020202020204" pitchFamily="34" charset="0"/>
                <a:cs typeface="Arial" panose="020B0604020202020204" pitchFamily="34" charset="0"/>
              </a:rPr>
              <a:t>EAB</a:t>
            </a:r>
            <a:r>
              <a:rPr lang="en-US" sz="2000" spc="-405"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r>
              <a:rPr sz="2000" spc="-137" dirty="0">
                <a:latin typeface="Arial" panose="020B0604020202020204" pitchFamily="34" charset="0"/>
                <a:cs typeface="Arial" panose="020B0604020202020204" pitchFamily="34" charset="0"/>
              </a:rPr>
              <a:t>Educatio</a:t>
            </a:r>
            <a:r>
              <a:rPr sz="2000" spc="-150" dirty="0">
                <a:latin typeface="Arial" panose="020B0604020202020204" pitchFamily="34" charset="0"/>
                <a:cs typeface="Arial" panose="020B0604020202020204" pitchFamily="34" charset="0"/>
              </a:rPr>
              <a:t>n</a:t>
            </a:r>
            <a:r>
              <a:rPr sz="2000" spc="-66" dirty="0">
                <a:latin typeface="Arial" panose="020B0604020202020204" pitchFamily="34" charset="0"/>
                <a:cs typeface="Arial" panose="020B0604020202020204" pitchFamily="34" charset="0"/>
              </a:rPr>
              <a:t> </a:t>
            </a:r>
            <a:r>
              <a:rPr sz="2000" spc="-401" dirty="0">
                <a:latin typeface="Arial" panose="020B0604020202020204" pitchFamily="34" charset="0"/>
                <a:cs typeface="Arial" panose="020B0604020202020204" pitchFamily="34" charset="0"/>
              </a:rPr>
              <a:t>A</a:t>
            </a:r>
            <a:r>
              <a:rPr sz="2000" spc="-154" dirty="0">
                <a:latin typeface="Arial" panose="020B0604020202020204" pitchFamily="34" charset="0"/>
                <a:cs typeface="Arial" panose="020B0604020202020204" pitchFamily="34" charset="0"/>
              </a:rPr>
              <a:t>d</a:t>
            </a:r>
            <a:r>
              <a:rPr sz="2000" spc="-115" dirty="0">
                <a:latin typeface="Arial" panose="020B0604020202020204" pitchFamily="34" charset="0"/>
                <a:cs typeface="Arial" panose="020B0604020202020204" pitchFamily="34" charset="0"/>
              </a:rPr>
              <a:t>visor</a:t>
            </a:r>
            <a:r>
              <a:rPr sz="2000" spc="-137" dirty="0">
                <a:latin typeface="Arial" panose="020B0604020202020204" pitchFamily="34" charset="0"/>
                <a:cs typeface="Arial" panose="020B0604020202020204" pitchFamily="34" charset="0"/>
              </a:rPr>
              <a:t>y</a:t>
            </a:r>
            <a:r>
              <a:rPr sz="2000" spc="-57" dirty="0">
                <a:latin typeface="Arial" panose="020B0604020202020204" pitchFamily="34" charset="0"/>
                <a:cs typeface="Arial" panose="020B0604020202020204" pitchFamily="34" charset="0"/>
              </a:rPr>
              <a:t> </a:t>
            </a:r>
            <a:r>
              <a:rPr sz="2000" spc="-137" dirty="0">
                <a:latin typeface="Arial" panose="020B0604020202020204" pitchFamily="34" charset="0"/>
                <a:cs typeface="Arial" panose="020B0604020202020204" pitchFamily="34" charset="0"/>
              </a:rPr>
              <a:t>Board</a:t>
            </a:r>
            <a:r>
              <a:rPr sz="2000" spc="-66" dirty="0">
                <a:latin typeface="Arial" panose="020B0604020202020204" pitchFamily="34" charset="0"/>
                <a:cs typeface="Arial" panose="020B0604020202020204" pitchFamily="34" charset="0"/>
              </a:rPr>
              <a:t> </a:t>
            </a:r>
            <a:r>
              <a:rPr sz="2000" spc="-84" dirty="0">
                <a:latin typeface="Arial" panose="020B0604020202020204" pitchFamily="34" charset="0"/>
                <a:cs typeface="Arial" panose="020B0604020202020204" pitchFamily="34" charset="0"/>
              </a:rPr>
              <a:t>(</a:t>
            </a:r>
            <a:r>
              <a:rPr sz="2000" u="sng" spc="-260" dirty="0">
                <a:solidFill>
                  <a:srgbClr val="0563C1"/>
                </a:solidFill>
                <a:latin typeface="Arial" panose="020B0604020202020204" pitchFamily="34" charset="0"/>
                <a:cs typeface="Arial" panose="020B0604020202020204" pitchFamily="34" charset="0"/>
              </a:rPr>
              <a:t>ww</a:t>
            </a:r>
            <a:r>
              <a:rPr sz="2000" u="sng" spc="-265" dirty="0">
                <a:solidFill>
                  <a:srgbClr val="0563C1"/>
                </a:solidFill>
                <a:latin typeface="Arial" panose="020B0604020202020204" pitchFamily="34" charset="0"/>
                <a:cs typeface="Arial" panose="020B0604020202020204" pitchFamily="34" charset="0"/>
              </a:rPr>
              <a:t>w</a:t>
            </a:r>
            <a:r>
              <a:rPr sz="2000" u="sng" spc="-79" dirty="0">
                <a:solidFill>
                  <a:srgbClr val="0563C1"/>
                </a:solidFill>
                <a:latin typeface="Arial" panose="020B0604020202020204" pitchFamily="34" charset="0"/>
                <a:cs typeface="Arial" panose="020B0604020202020204" pitchFamily="34" charset="0"/>
              </a:rPr>
              <a:t>.</a:t>
            </a:r>
            <a:r>
              <a:rPr sz="2000" u="sng" spc="-124" dirty="0">
                <a:solidFill>
                  <a:srgbClr val="0563C1"/>
                </a:solidFill>
                <a:latin typeface="Arial" panose="020B0604020202020204" pitchFamily="34" charset="0"/>
                <a:cs typeface="Arial" panose="020B0604020202020204" pitchFamily="34" charset="0"/>
              </a:rPr>
              <a:t>e</a:t>
            </a:r>
            <a:r>
              <a:rPr sz="2000" u="sng" spc="-115" dirty="0">
                <a:solidFill>
                  <a:srgbClr val="0563C1"/>
                </a:solidFill>
                <a:latin typeface="Arial" panose="020B0604020202020204" pitchFamily="34" charset="0"/>
                <a:cs typeface="Arial" panose="020B0604020202020204" pitchFamily="34" charset="0"/>
              </a:rPr>
              <a:t>ab.c</a:t>
            </a:r>
            <a:r>
              <a:rPr sz="2000" u="sng" spc="-159" dirty="0">
                <a:solidFill>
                  <a:srgbClr val="0563C1"/>
                </a:solidFill>
                <a:latin typeface="Arial" panose="020B0604020202020204" pitchFamily="34" charset="0"/>
                <a:cs typeface="Arial" panose="020B0604020202020204" pitchFamily="34" charset="0"/>
              </a:rPr>
              <a:t>o</a:t>
            </a:r>
            <a:r>
              <a:rPr sz="2000" u="sng" spc="-229" dirty="0">
                <a:solidFill>
                  <a:srgbClr val="0563C1"/>
                </a:solidFill>
                <a:latin typeface="Arial" panose="020B0604020202020204" pitchFamily="34" charset="0"/>
                <a:cs typeface="Arial" panose="020B0604020202020204" pitchFamily="34" charset="0"/>
              </a:rPr>
              <a:t>m</a:t>
            </a:r>
            <a:r>
              <a:rPr sz="2000" spc="-84" dirty="0">
                <a:latin typeface="Arial" panose="020B0604020202020204" pitchFamily="34" charset="0"/>
                <a:cs typeface="Arial" panose="020B0604020202020204" pitchFamily="34" charset="0"/>
              </a:rPr>
              <a:t>)</a:t>
            </a:r>
            <a:r>
              <a:rPr sz="2000" spc="-62" dirty="0">
                <a:latin typeface="Arial" panose="020B0604020202020204" pitchFamily="34" charset="0"/>
                <a:cs typeface="Arial" panose="020B0604020202020204" pitchFamily="34" charset="0"/>
              </a:rPr>
              <a:t> </a:t>
            </a:r>
            <a:r>
              <a:rPr sz="2000" spc="-101" dirty="0">
                <a:latin typeface="Arial" panose="020B0604020202020204" pitchFamily="34" charset="0"/>
                <a:cs typeface="Arial" panose="020B0604020202020204" pitchFamily="34" charset="0"/>
              </a:rPr>
              <a:t>Research</a:t>
            </a:r>
            <a:r>
              <a:rPr sz="2000" spc="-79" dirty="0">
                <a:latin typeface="Arial" panose="020B0604020202020204" pitchFamily="34" charset="0"/>
                <a:cs typeface="Arial" panose="020B0604020202020204" pitchFamily="34" charset="0"/>
              </a:rPr>
              <a:t> </a:t>
            </a:r>
            <a:r>
              <a:rPr sz="2000" spc="-159" dirty="0">
                <a:latin typeface="Arial" panose="020B0604020202020204" pitchFamily="34" charset="0"/>
                <a:cs typeface="Arial" panose="020B0604020202020204" pitchFamily="34" charset="0"/>
              </a:rPr>
              <a:t>Forum</a:t>
            </a:r>
            <a:r>
              <a:rPr sz="2000" spc="-62" dirty="0">
                <a:latin typeface="Arial" panose="020B0604020202020204" pitchFamily="34" charset="0"/>
                <a:cs typeface="Arial" panose="020B0604020202020204" pitchFamily="34" charset="0"/>
              </a:rPr>
              <a:t> </a:t>
            </a:r>
            <a:r>
              <a:rPr sz="2000" spc="-75" dirty="0">
                <a:latin typeface="Arial" panose="020B0604020202020204" pitchFamily="34" charset="0"/>
                <a:cs typeface="Arial" panose="020B0604020202020204" pitchFamily="34" charset="0"/>
              </a:rPr>
              <a:t>best</a:t>
            </a:r>
            <a:r>
              <a:rPr sz="2000" spc="-62" dirty="0">
                <a:latin typeface="Arial" panose="020B0604020202020204" pitchFamily="34" charset="0"/>
                <a:cs typeface="Arial" panose="020B0604020202020204" pitchFamily="34" charset="0"/>
              </a:rPr>
              <a:t> </a:t>
            </a:r>
            <a:r>
              <a:rPr sz="2000" spc="-75" dirty="0">
                <a:latin typeface="Arial" panose="020B0604020202020204" pitchFamily="34" charset="0"/>
                <a:cs typeface="Arial" panose="020B0604020202020204" pitchFamily="34" charset="0"/>
              </a:rPr>
              <a:t>practices</a:t>
            </a:r>
            <a:endParaRPr sz="2000" dirty="0">
              <a:latin typeface="Arial" panose="020B0604020202020204" pitchFamily="34" charset="0"/>
              <a:cs typeface="Arial" panose="020B0604020202020204" pitchFamily="34" charset="0"/>
            </a:endParaRPr>
          </a:p>
          <a:p>
            <a:pPr marL="11206">
              <a:spcBef>
                <a:spcPts val="874"/>
              </a:spcBef>
            </a:pPr>
            <a:r>
              <a:rPr sz="2000" spc="-180" dirty="0">
                <a:latin typeface="Arial" panose="020B0604020202020204" pitchFamily="34" charset="0"/>
                <a:cs typeface="Arial" panose="020B0604020202020204" pitchFamily="34" charset="0"/>
              </a:rPr>
              <a:t>Lewis-Burke</a:t>
            </a:r>
            <a:r>
              <a:rPr lang="en-US" sz="2000" spc="-18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r>
              <a:rPr sz="2000" spc="-401" dirty="0">
                <a:latin typeface="Arial" panose="020B0604020202020204" pitchFamily="34" charset="0"/>
                <a:cs typeface="Arial" panose="020B0604020202020204" pitchFamily="34" charset="0"/>
              </a:rPr>
              <a:t>A</a:t>
            </a:r>
            <a:r>
              <a:rPr sz="2000" spc="-57" dirty="0">
                <a:latin typeface="Arial" panose="020B0604020202020204" pitchFamily="34" charset="0"/>
                <a:cs typeface="Arial" panose="020B0604020202020204" pitchFamily="34" charset="0"/>
              </a:rPr>
              <a:t>ssis</a:t>
            </a:r>
            <a:r>
              <a:rPr sz="2000" spc="-40" dirty="0">
                <a:latin typeface="Arial" panose="020B0604020202020204" pitchFamily="34" charset="0"/>
                <a:cs typeface="Arial" panose="020B0604020202020204" pitchFamily="34" charset="0"/>
              </a:rPr>
              <a:t>t</a:t>
            </a:r>
            <a:r>
              <a:rPr sz="2000" spc="-62" dirty="0">
                <a:latin typeface="Arial" panose="020B0604020202020204" pitchFamily="34" charset="0"/>
                <a:cs typeface="Arial" panose="020B0604020202020204" pitchFamily="34" charset="0"/>
              </a:rPr>
              <a:t> </a:t>
            </a:r>
            <a:r>
              <a:rPr sz="2000" spc="-256" dirty="0">
                <a:latin typeface="Arial" panose="020B0604020202020204" pitchFamily="34" charset="0"/>
                <a:cs typeface="Arial" panose="020B0604020202020204" pitchFamily="34" charset="0"/>
              </a:rPr>
              <a:t>w</a:t>
            </a:r>
            <a:r>
              <a:rPr sz="2000" spc="-84" dirty="0">
                <a:latin typeface="Arial" panose="020B0604020202020204" pitchFamily="34" charset="0"/>
                <a:cs typeface="Arial" panose="020B0604020202020204" pitchFamily="34" charset="0"/>
              </a:rPr>
              <a:t>it</a:t>
            </a:r>
            <a:r>
              <a:rPr sz="2000" spc="-141" dirty="0">
                <a:latin typeface="Arial" panose="020B0604020202020204" pitchFamily="34" charset="0"/>
                <a:cs typeface="Arial" panose="020B0604020202020204" pitchFamily="34" charset="0"/>
              </a:rPr>
              <a:t>h</a:t>
            </a:r>
            <a:r>
              <a:rPr sz="2000" spc="-75" dirty="0">
                <a:latin typeface="Arial" panose="020B0604020202020204" pitchFamily="34" charset="0"/>
                <a:cs typeface="Arial" panose="020B0604020202020204" pitchFamily="34" charset="0"/>
              </a:rPr>
              <a:t> </a:t>
            </a:r>
            <a:r>
              <a:rPr sz="2000" spc="-119" dirty="0">
                <a:latin typeface="Arial" panose="020B0604020202020204" pitchFamily="34" charset="0"/>
                <a:cs typeface="Arial" panose="020B0604020202020204" pitchFamily="34" charset="0"/>
              </a:rPr>
              <a:t>opportunit</a:t>
            </a:r>
            <a:r>
              <a:rPr sz="2000" spc="-137" dirty="0">
                <a:latin typeface="Arial" panose="020B0604020202020204" pitchFamily="34" charset="0"/>
                <a:cs typeface="Arial" panose="020B0604020202020204" pitchFamily="34" charset="0"/>
              </a:rPr>
              <a:t>y</a:t>
            </a:r>
            <a:r>
              <a:rPr sz="2000" spc="-49" dirty="0">
                <a:latin typeface="Arial" panose="020B0604020202020204" pitchFamily="34" charset="0"/>
                <a:cs typeface="Arial" panose="020B0604020202020204" pitchFamily="34" charset="0"/>
              </a:rPr>
              <a:t> </a:t>
            </a:r>
            <a:r>
              <a:rPr sz="2000" spc="-110" dirty="0">
                <a:latin typeface="Arial" panose="020B0604020202020204" pitchFamily="34" charset="0"/>
                <a:cs typeface="Arial" panose="020B0604020202020204" pitchFamily="34" charset="0"/>
              </a:rPr>
              <a:t>identificatio</a:t>
            </a:r>
            <a:r>
              <a:rPr sz="2000" spc="-141" dirty="0">
                <a:latin typeface="Arial" panose="020B0604020202020204" pitchFamily="34" charset="0"/>
                <a:cs typeface="Arial" panose="020B0604020202020204" pitchFamily="34" charset="0"/>
              </a:rPr>
              <a:t>n</a:t>
            </a:r>
            <a:r>
              <a:rPr sz="2000" spc="-49" dirty="0">
                <a:latin typeface="Arial" panose="020B0604020202020204" pitchFamily="34" charset="0"/>
                <a:cs typeface="Arial" panose="020B0604020202020204" pitchFamily="34" charset="0"/>
              </a:rPr>
              <a:t> </a:t>
            </a:r>
            <a:r>
              <a:rPr sz="2000" spc="-115" dirty="0">
                <a:latin typeface="Arial" panose="020B0604020202020204" pitchFamily="34" charset="0"/>
                <a:cs typeface="Arial" panose="020B0604020202020204" pitchFamily="34" charset="0"/>
              </a:rPr>
              <a:t>a</a:t>
            </a:r>
            <a:r>
              <a:rPr sz="2000" spc="-132" dirty="0">
                <a:latin typeface="Arial" panose="020B0604020202020204" pitchFamily="34" charset="0"/>
                <a:cs typeface="Arial" panose="020B0604020202020204" pitchFamily="34" charset="0"/>
              </a:rPr>
              <a:t>n</a:t>
            </a:r>
            <a:r>
              <a:rPr sz="2000" spc="-150" dirty="0">
                <a:latin typeface="Arial" panose="020B0604020202020204" pitchFamily="34" charset="0"/>
                <a:cs typeface="Arial" panose="020B0604020202020204" pitchFamily="34" charset="0"/>
              </a:rPr>
              <a:t>d</a:t>
            </a:r>
            <a:r>
              <a:rPr sz="2000" spc="-75" dirty="0">
                <a:latin typeface="Arial" panose="020B0604020202020204" pitchFamily="34" charset="0"/>
                <a:cs typeface="Arial" panose="020B0604020202020204" pitchFamily="34" charset="0"/>
              </a:rPr>
              <a:t> </a:t>
            </a:r>
            <a:r>
              <a:rPr sz="2000" spc="-128" dirty="0">
                <a:latin typeface="Arial" panose="020B0604020202020204" pitchFamily="34" charset="0"/>
                <a:cs typeface="Arial" panose="020B0604020202020204" pitchFamily="34" charset="0"/>
              </a:rPr>
              <a:t>engagemen</a:t>
            </a:r>
            <a:r>
              <a:rPr sz="2000" spc="-71" dirty="0">
                <a:latin typeface="Arial" panose="020B0604020202020204" pitchFamily="34" charset="0"/>
                <a:cs typeface="Arial" panose="020B0604020202020204" pitchFamily="34" charset="0"/>
              </a:rPr>
              <a:t>t</a:t>
            </a:r>
            <a:r>
              <a:rPr sz="2000" spc="-75" dirty="0">
                <a:latin typeface="Arial" panose="020B0604020202020204" pitchFamily="34" charset="0"/>
                <a:cs typeface="Arial" panose="020B0604020202020204" pitchFamily="34" charset="0"/>
              </a:rPr>
              <a:t> </a:t>
            </a:r>
            <a:r>
              <a:rPr sz="2000" spc="-256" dirty="0">
                <a:latin typeface="Arial" panose="020B0604020202020204" pitchFamily="34" charset="0"/>
                <a:cs typeface="Arial" panose="020B0604020202020204" pitchFamily="34" charset="0"/>
              </a:rPr>
              <a:t>w</a:t>
            </a:r>
            <a:r>
              <a:rPr sz="2000" spc="-84" dirty="0">
                <a:latin typeface="Arial" panose="020B0604020202020204" pitchFamily="34" charset="0"/>
                <a:cs typeface="Arial" panose="020B0604020202020204" pitchFamily="34" charset="0"/>
              </a:rPr>
              <a:t>it</a:t>
            </a:r>
            <a:r>
              <a:rPr sz="2000" spc="-141" dirty="0">
                <a:latin typeface="Arial" panose="020B0604020202020204" pitchFamily="34" charset="0"/>
                <a:cs typeface="Arial" panose="020B0604020202020204" pitchFamily="34" charset="0"/>
              </a:rPr>
              <a:t>h</a:t>
            </a:r>
            <a:r>
              <a:rPr sz="2000" spc="-75" dirty="0">
                <a:latin typeface="Arial" panose="020B0604020202020204" pitchFamily="34" charset="0"/>
                <a:cs typeface="Arial" panose="020B0604020202020204" pitchFamily="34" charset="0"/>
              </a:rPr>
              <a:t> </a:t>
            </a:r>
            <a:r>
              <a:rPr sz="2000" spc="-106" dirty="0">
                <a:latin typeface="Arial" panose="020B0604020202020204" pitchFamily="34" charset="0"/>
                <a:cs typeface="Arial" panose="020B0604020202020204" pitchFamily="34" charset="0"/>
              </a:rPr>
              <a:t>congressiona</a:t>
            </a:r>
            <a:r>
              <a:rPr sz="2000" spc="-66" dirty="0">
                <a:latin typeface="Arial" panose="020B0604020202020204" pitchFamily="34" charset="0"/>
                <a:cs typeface="Arial" panose="020B0604020202020204" pitchFamily="34" charset="0"/>
              </a:rPr>
              <a:t>l</a:t>
            </a:r>
            <a:r>
              <a:rPr sz="2000" spc="-44" dirty="0">
                <a:latin typeface="Arial" panose="020B0604020202020204" pitchFamily="34" charset="0"/>
                <a:cs typeface="Arial" panose="020B0604020202020204" pitchFamily="34" charset="0"/>
              </a:rPr>
              <a:t> </a:t>
            </a:r>
            <a:r>
              <a:rPr sz="2000" spc="-119" dirty="0">
                <a:latin typeface="Arial" panose="020B0604020202020204" pitchFamily="34" charset="0"/>
                <a:cs typeface="Arial" panose="020B0604020202020204" pitchFamily="34" charset="0"/>
              </a:rPr>
              <a:t>delegation</a:t>
            </a:r>
            <a:endParaRPr sz="2000" dirty="0">
              <a:latin typeface="Arial" panose="020B0604020202020204" pitchFamily="34" charset="0"/>
              <a:cs typeface="Arial" panose="020B0604020202020204" pitchFamily="34" charset="0"/>
            </a:endParaRPr>
          </a:p>
          <a:p>
            <a:pPr marL="11206">
              <a:spcBef>
                <a:spcPts val="874"/>
              </a:spcBef>
            </a:pPr>
            <a:r>
              <a:rPr sz="2000" spc="-410" dirty="0">
                <a:latin typeface="Arial" panose="020B0604020202020204" pitchFamily="34" charset="0"/>
                <a:cs typeface="Arial" panose="020B0604020202020204" pitchFamily="34" charset="0"/>
              </a:rPr>
              <a:t>ODHE</a:t>
            </a:r>
            <a:r>
              <a:rPr lang="en-US" sz="2000" spc="-41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r>
              <a:rPr sz="2000" spc="-349" dirty="0">
                <a:latin typeface="Arial" panose="020B0604020202020204" pitchFamily="34" charset="0"/>
                <a:cs typeface="Arial" panose="020B0604020202020204" pitchFamily="34" charset="0"/>
              </a:rPr>
              <a:t>O</a:t>
            </a:r>
            <a:r>
              <a:rPr sz="2000" spc="-344" dirty="0">
                <a:latin typeface="Arial" panose="020B0604020202020204" pitchFamily="34" charset="0"/>
                <a:cs typeface="Arial" panose="020B0604020202020204" pitchFamily="34" charset="0"/>
              </a:rPr>
              <a:t>H</a:t>
            </a:r>
            <a:r>
              <a:rPr sz="2000" spc="-216" dirty="0">
                <a:latin typeface="Arial" panose="020B0604020202020204" pitchFamily="34" charset="0"/>
                <a:cs typeface="Arial" panose="020B0604020202020204" pitchFamily="34" charset="0"/>
              </a:rPr>
              <a:t>-T</a:t>
            </a:r>
            <a:r>
              <a:rPr sz="2000" spc="-274" dirty="0">
                <a:latin typeface="Arial" panose="020B0604020202020204" pitchFamily="34" charset="0"/>
                <a:cs typeface="Arial" panose="020B0604020202020204" pitchFamily="34" charset="0"/>
              </a:rPr>
              <a:t>E</a:t>
            </a:r>
            <a:r>
              <a:rPr sz="2000" spc="-313" dirty="0">
                <a:latin typeface="Arial" panose="020B0604020202020204" pitchFamily="34" charset="0"/>
                <a:cs typeface="Arial" panose="020B0604020202020204" pitchFamily="34" charset="0"/>
              </a:rPr>
              <a:t>C</a:t>
            </a:r>
            <a:r>
              <a:rPr sz="2000" spc="-335" dirty="0">
                <a:latin typeface="Arial" panose="020B0604020202020204" pitchFamily="34" charset="0"/>
                <a:cs typeface="Arial" panose="020B0604020202020204" pitchFamily="34" charset="0"/>
              </a:rPr>
              <a:t>H</a:t>
            </a:r>
            <a:r>
              <a:rPr sz="2000" spc="-79" dirty="0">
                <a:latin typeface="Arial" panose="020B0604020202020204" pitchFamily="34" charset="0"/>
                <a:cs typeface="Arial" panose="020B0604020202020204" pitchFamily="34" charset="0"/>
              </a:rPr>
              <a:t> </a:t>
            </a:r>
            <a:r>
              <a:rPr sz="2000" spc="-172" dirty="0">
                <a:latin typeface="Arial" panose="020B0604020202020204" pitchFamily="34" charset="0"/>
                <a:cs typeface="Arial" panose="020B0604020202020204" pitchFamily="34" charset="0"/>
              </a:rPr>
              <a:t>(Ohi</a:t>
            </a:r>
            <a:r>
              <a:rPr sz="2000" spc="-180" dirty="0">
                <a:latin typeface="Arial" panose="020B0604020202020204" pitchFamily="34" charset="0"/>
                <a:cs typeface="Arial" panose="020B0604020202020204" pitchFamily="34" charset="0"/>
              </a:rPr>
              <a:t>o</a:t>
            </a:r>
            <a:r>
              <a:rPr sz="2000" spc="-53" dirty="0">
                <a:latin typeface="Arial" panose="020B0604020202020204" pitchFamily="34" charset="0"/>
                <a:cs typeface="Arial" panose="020B0604020202020204" pitchFamily="34" charset="0"/>
              </a:rPr>
              <a:t> </a:t>
            </a:r>
            <a:r>
              <a:rPr sz="2000" spc="-159" dirty="0">
                <a:latin typeface="Arial" panose="020B0604020202020204" pitchFamily="34" charset="0"/>
                <a:cs typeface="Arial" panose="020B0604020202020204" pitchFamily="34" charset="0"/>
              </a:rPr>
              <a:t>Su</a:t>
            </a:r>
            <a:r>
              <a:rPr sz="2000" spc="-128" dirty="0">
                <a:latin typeface="Arial" panose="020B0604020202020204" pitchFamily="34" charset="0"/>
                <a:cs typeface="Arial" panose="020B0604020202020204" pitchFamily="34" charset="0"/>
              </a:rPr>
              <a:t>p</a:t>
            </a:r>
            <a:r>
              <a:rPr sz="2000" spc="-110" dirty="0">
                <a:latin typeface="Arial" panose="020B0604020202020204" pitchFamily="34" charset="0"/>
                <a:cs typeface="Arial" panose="020B0604020202020204" pitchFamily="34" charset="0"/>
              </a:rPr>
              <a:t>e</a:t>
            </a:r>
            <a:r>
              <a:rPr sz="2000" spc="-40" dirty="0">
                <a:latin typeface="Arial" panose="020B0604020202020204" pitchFamily="34" charset="0"/>
                <a:cs typeface="Arial" panose="020B0604020202020204" pitchFamily="34" charset="0"/>
              </a:rPr>
              <a:t>r</a:t>
            </a:r>
            <a:r>
              <a:rPr sz="2000" spc="-49" dirty="0">
                <a:latin typeface="Arial" panose="020B0604020202020204" pitchFamily="34" charset="0"/>
                <a:cs typeface="Arial" panose="020B0604020202020204" pitchFamily="34" charset="0"/>
              </a:rPr>
              <a:t>c</a:t>
            </a:r>
            <a:r>
              <a:rPr sz="2000" spc="-154" dirty="0">
                <a:latin typeface="Arial" panose="020B0604020202020204" pitchFamily="34" charset="0"/>
                <a:cs typeface="Arial" panose="020B0604020202020204" pitchFamily="34" charset="0"/>
              </a:rPr>
              <a:t>o</a:t>
            </a:r>
            <a:r>
              <a:rPr sz="2000" spc="-229" dirty="0">
                <a:latin typeface="Arial" panose="020B0604020202020204" pitchFamily="34" charset="0"/>
                <a:cs typeface="Arial" panose="020B0604020202020204" pitchFamily="34" charset="0"/>
              </a:rPr>
              <a:t>m</a:t>
            </a:r>
            <a:r>
              <a:rPr sz="2000" spc="-106" dirty="0">
                <a:latin typeface="Arial" panose="020B0604020202020204" pitchFamily="34" charset="0"/>
                <a:cs typeface="Arial" panose="020B0604020202020204" pitchFamily="34" charset="0"/>
              </a:rPr>
              <a:t>pute</a:t>
            </a:r>
            <a:r>
              <a:rPr sz="2000" spc="-84" dirty="0">
                <a:latin typeface="Arial" panose="020B0604020202020204" pitchFamily="34" charset="0"/>
                <a:cs typeface="Arial" panose="020B0604020202020204" pitchFamily="34" charset="0"/>
              </a:rPr>
              <a:t>r)</a:t>
            </a:r>
            <a:r>
              <a:rPr sz="2000" spc="-66" dirty="0">
                <a:latin typeface="Arial" panose="020B0604020202020204" pitchFamily="34" charset="0"/>
                <a:cs typeface="Arial" panose="020B0604020202020204" pitchFamily="34" charset="0"/>
              </a:rPr>
              <a:t>;</a:t>
            </a:r>
            <a:r>
              <a:rPr sz="2000" spc="-75" dirty="0">
                <a:latin typeface="Arial" panose="020B0604020202020204" pitchFamily="34" charset="0"/>
                <a:cs typeface="Arial" panose="020B0604020202020204" pitchFamily="34" charset="0"/>
              </a:rPr>
              <a:t> </a:t>
            </a:r>
            <a:r>
              <a:rPr sz="2000" spc="-401" dirty="0">
                <a:latin typeface="Arial" panose="020B0604020202020204" pitchFamily="34" charset="0"/>
                <a:cs typeface="Arial" panose="020B0604020202020204" pitchFamily="34" charset="0"/>
              </a:rPr>
              <a:t>A</a:t>
            </a:r>
            <a:r>
              <a:rPr sz="2000" spc="-88" dirty="0">
                <a:latin typeface="Arial" panose="020B0604020202020204" pitchFamily="34" charset="0"/>
                <a:cs typeface="Arial" panose="020B0604020202020204" pitchFamily="34" charset="0"/>
              </a:rPr>
              <a:t>c</a:t>
            </a:r>
            <a:r>
              <a:rPr sz="2000" spc="-106" dirty="0">
                <a:latin typeface="Arial" panose="020B0604020202020204" pitchFamily="34" charset="0"/>
                <a:cs typeface="Arial" panose="020B0604020202020204" pitchFamily="34" charset="0"/>
              </a:rPr>
              <a:t>tio</a:t>
            </a:r>
            <a:r>
              <a:rPr sz="2000" spc="-141" dirty="0">
                <a:latin typeface="Arial" panose="020B0604020202020204" pitchFamily="34" charset="0"/>
                <a:cs typeface="Arial" panose="020B0604020202020204" pitchFamily="34" charset="0"/>
              </a:rPr>
              <a:t>n</a:t>
            </a:r>
            <a:r>
              <a:rPr sz="2000" spc="-75" dirty="0">
                <a:latin typeface="Arial" panose="020B0604020202020204" pitchFamily="34" charset="0"/>
                <a:cs typeface="Arial" panose="020B0604020202020204" pitchFamily="34" charset="0"/>
              </a:rPr>
              <a:t> </a:t>
            </a:r>
            <a:r>
              <a:rPr sz="2000" spc="-185" dirty="0">
                <a:latin typeface="Arial" panose="020B0604020202020204" pitchFamily="34" charset="0"/>
                <a:cs typeface="Arial" panose="020B0604020202020204" pitchFamily="34" charset="0"/>
              </a:rPr>
              <a:t>Fun</a:t>
            </a:r>
            <a:r>
              <a:rPr sz="2000" spc="-176" dirty="0">
                <a:latin typeface="Arial" panose="020B0604020202020204" pitchFamily="34" charset="0"/>
                <a:cs typeface="Arial" panose="020B0604020202020204" pitchFamily="34" charset="0"/>
              </a:rPr>
              <a:t>d</a:t>
            </a:r>
            <a:r>
              <a:rPr sz="2000" spc="-75" dirty="0">
                <a:latin typeface="Arial" panose="020B0604020202020204" pitchFamily="34" charset="0"/>
                <a:cs typeface="Arial" panose="020B0604020202020204" pitchFamily="34" charset="0"/>
              </a:rPr>
              <a:t> </a:t>
            </a:r>
            <a:r>
              <a:rPr sz="2000" spc="-119" dirty="0">
                <a:latin typeface="Arial" panose="020B0604020202020204" pitchFamily="34" charset="0"/>
                <a:cs typeface="Arial" panose="020B0604020202020204" pitchFamily="34" charset="0"/>
              </a:rPr>
              <a:t>Cost-</a:t>
            </a:r>
            <a:r>
              <a:rPr sz="2000" spc="-146" dirty="0">
                <a:latin typeface="Arial" panose="020B0604020202020204" pitchFamily="34" charset="0"/>
                <a:cs typeface="Arial" panose="020B0604020202020204" pitchFamily="34" charset="0"/>
              </a:rPr>
              <a:t>S</a:t>
            </a:r>
            <a:r>
              <a:rPr sz="2000" spc="-84" dirty="0">
                <a:latin typeface="Arial" panose="020B0604020202020204" pitchFamily="34" charset="0"/>
                <a:cs typeface="Arial" panose="020B0604020202020204" pitchFamily="34" charset="0"/>
              </a:rPr>
              <a:t>hare</a:t>
            </a:r>
            <a:r>
              <a:rPr sz="2000" spc="-141" dirty="0">
                <a:latin typeface="Arial" panose="020B0604020202020204" pitchFamily="34" charset="0"/>
                <a:cs typeface="Arial" panose="020B0604020202020204" pitchFamily="34" charset="0"/>
              </a:rPr>
              <a:t>;</a:t>
            </a:r>
            <a:r>
              <a:rPr sz="2000" spc="-66" dirty="0">
                <a:latin typeface="Arial" panose="020B0604020202020204" pitchFamily="34" charset="0"/>
                <a:cs typeface="Arial" panose="020B0604020202020204" pitchFamily="34" charset="0"/>
              </a:rPr>
              <a:t> </a:t>
            </a:r>
            <a:r>
              <a:rPr sz="2000" u="sng" spc="-199" dirty="0">
                <a:solidFill>
                  <a:srgbClr val="0563C1"/>
                </a:solidFill>
                <a:latin typeface="Arial" panose="020B0604020202020204" pitchFamily="34" charset="0"/>
                <a:cs typeface="Arial" panose="020B0604020202020204" pitchFamily="34" charset="0"/>
              </a:rPr>
              <a:t>Ohio</a:t>
            </a:r>
            <a:r>
              <a:rPr sz="2000" u="sng" spc="-62" dirty="0">
                <a:solidFill>
                  <a:srgbClr val="0563C1"/>
                </a:solidFill>
                <a:latin typeface="Arial" panose="020B0604020202020204" pitchFamily="34" charset="0"/>
                <a:cs typeface="Arial" panose="020B0604020202020204" pitchFamily="34" charset="0"/>
              </a:rPr>
              <a:t> </a:t>
            </a:r>
            <a:r>
              <a:rPr sz="2000" u="sng" spc="-141" dirty="0">
                <a:solidFill>
                  <a:srgbClr val="0563C1"/>
                </a:solidFill>
                <a:latin typeface="Arial" panose="020B0604020202020204" pitchFamily="34" charset="0"/>
                <a:cs typeface="Arial" panose="020B0604020202020204" pitchFamily="34" charset="0"/>
              </a:rPr>
              <a:t>Innovation</a:t>
            </a:r>
            <a:r>
              <a:rPr sz="2000" u="sng" spc="-44" dirty="0">
                <a:solidFill>
                  <a:srgbClr val="0563C1"/>
                </a:solidFill>
                <a:latin typeface="Arial" panose="020B0604020202020204" pitchFamily="34" charset="0"/>
                <a:cs typeface="Arial" panose="020B0604020202020204" pitchFamily="34" charset="0"/>
              </a:rPr>
              <a:t> </a:t>
            </a:r>
            <a:r>
              <a:rPr sz="2000" u="sng" spc="-159" dirty="0">
                <a:solidFill>
                  <a:srgbClr val="0563C1"/>
                </a:solidFill>
                <a:latin typeface="Arial" panose="020B0604020202020204" pitchFamily="34" charset="0"/>
                <a:cs typeface="Arial" panose="020B0604020202020204" pitchFamily="34" charset="0"/>
              </a:rPr>
              <a:t>Exchang</a:t>
            </a:r>
            <a:r>
              <a:rPr sz="2000" u="sng" spc="-137" dirty="0">
                <a:solidFill>
                  <a:srgbClr val="0563C1"/>
                </a:solidFill>
                <a:latin typeface="Arial" panose="020B0604020202020204" pitchFamily="34" charset="0"/>
                <a:cs typeface="Arial" panose="020B0604020202020204" pitchFamily="34" charset="0"/>
              </a:rPr>
              <a:t>e</a:t>
            </a:r>
            <a:r>
              <a:rPr sz="2000" spc="-84" dirty="0">
                <a:solidFill>
                  <a:srgbClr val="0563C1"/>
                </a:solidFill>
                <a:latin typeface="Arial" panose="020B0604020202020204" pitchFamily="34" charset="0"/>
                <a:cs typeface="Arial" panose="020B0604020202020204" pitchFamily="34" charset="0"/>
              </a:rPr>
              <a:t> </a:t>
            </a:r>
            <a:r>
              <a:rPr sz="2000" u="sng" spc="-207" dirty="0">
                <a:solidFill>
                  <a:srgbClr val="0563C1"/>
                </a:solidFill>
                <a:latin typeface="Arial" panose="020B0604020202020204" pitchFamily="34" charset="0"/>
                <a:cs typeface="Arial" panose="020B0604020202020204" pitchFamily="34" charset="0"/>
              </a:rPr>
              <a:t>(OIEx)</a:t>
            </a:r>
            <a:endParaRPr sz="2000" dirty="0">
              <a:latin typeface="Arial" panose="020B0604020202020204" pitchFamily="34" charset="0"/>
              <a:cs typeface="Arial" panose="020B0604020202020204" pitchFamily="34" charset="0"/>
            </a:endParaRPr>
          </a:p>
          <a:p>
            <a:pPr marL="11206">
              <a:spcBef>
                <a:spcPts val="874"/>
              </a:spcBef>
            </a:pPr>
            <a:r>
              <a:rPr sz="2000" spc="-419" dirty="0">
                <a:latin typeface="Arial" panose="020B0604020202020204" pitchFamily="34" charset="0"/>
                <a:cs typeface="Arial" panose="020B0604020202020204" pitchFamily="34" charset="0"/>
              </a:rPr>
              <a:t>ORAU</a:t>
            </a:r>
            <a:r>
              <a:rPr lang="en-US" sz="2000" dirty="0">
                <a:latin typeface="Arial" panose="020B0604020202020204" pitchFamily="34" charset="0"/>
                <a:cs typeface="Arial" panose="020B0604020202020204" pitchFamily="34" charset="0"/>
              </a:rPr>
              <a:t>: </a:t>
            </a:r>
            <a:r>
              <a:rPr sz="2000" spc="-224" dirty="0">
                <a:latin typeface="Arial" panose="020B0604020202020204" pitchFamily="34" charset="0"/>
                <a:cs typeface="Arial" panose="020B0604020202020204" pitchFamily="34" charset="0"/>
              </a:rPr>
              <a:t>Oa</a:t>
            </a:r>
            <a:r>
              <a:rPr sz="2000" spc="-190" dirty="0">
                <a:latin typeface="Arial" panose="020B0604020202020204" pitchFamily="34" charset="0"/>
                <a:cs typeface="Arial" panose="020B0604020202020204" pitchFamily="34" charset="0"/>
              </a:rPr>
              <a:t>k</a:t>
            </a:r>
            <a:r>
              <a:rPr sz="2000" spc="-71" dirty="0">
                <a:latin typeface="Arial" panose="020B0604020202020204" pitchFamily="34" charset="0"/>
                <a:cs typeface="Arial" panose="020B0604020202020204" pitchFamily="34" charset="0"/>
              </a:rPr>
              <a:t> </a:t>
            </a:r>
            <a:r>
              <a:rPr sz="2000" spc="-168" dirty="0">
                <a:latin typeface="Arial" panose="020B0604020202020204" pitchFamily="34" charset="0"/>
                <a:cs typeface="Arial" panose="020B0604020202020204" pitchFamily="34" charset="0"/>
              </a:rPr>
              <a:t>Ridg</a:t>
            </a:r>
            <a:r>
              <a:rPr sz="2000" spc="-150" dirty="0">
                <a:latin typeface="Arial" panose="020B0604020202020204" pitchFamily="34" charset="0"/>
                <a:cs typeface="Arial" panose="020B0604020202020204" pitchFamily="34" charset="0"/>
              </a:rPr>
              <a:t>e</a:t>
            </a:r>
            <a:r>
              <a:rPr sz="2000" spc="-71" dirty="0">
                <a:latin typeface="Arial" panose="020B0604020202020204" pitchFamily="34" charset="0"/>
                <a:cs typeface="Arial" panose="020B0604020202020204" pitchFamily="34" charset="0"/>
              </a:rPr>
              <a:t> </a:t>
            </a:r>
            <a:r>
              <a:rPr sz="2000" spc="-401" dirty="0">
                <a:latin typeface="Arial" panose="020B0604020202020204" pitchFamily="34" charset="0"/>
                <a:cs typeface="Arial" panose="020B0604020202020204" pitchFamily="34" charset="0"/>
              </a:rPr>
              <a:t>A</a:t>
            </a:r>
            <a:r>
              <a:rPr sz="2000" spc="-88" dirty="0">
                <a:latin typeface="Arial" panose="020B0604020202020204" pitchFamily="34" charset="0"/>
                <a:cs typeface="Arial" panose="020B0604020202020204" pitchFamily="34" charset="0"/>
              </a:rPr>
              <a:t>ssociate</a:t>
            </a:r>
            <a:r>
              <a:rPr sz="2000" spc="-106" dirty="0">
                <a:latin typeface="Arial" panose="020B0604020202020204" pitchFamily="34" charset="0"/>
                <a:cs typeface="Arial" panose="020B0604020202020204" pitchFamily="34" charset="0"/>
              </a:rPr>
              <a:t>d</a:t>
            </a:r>
            <a:r>
              <a:rPr sz="2000" spc="-71" dirty="0">
                <a:latin typeface="Arial" panose="020B0604020202020204" pitchFamily="34" charset="0"/>
                <a:cs typeface="Arial" panose="020B0604020202020204" pitchFamily="34" charset="0"/>
              </a:rPr>
              <a:t> </a:t>
            </a:r>
            <a:r>
              <a:rPr sz="2000" spc="-115" dirty="0">
                <a:latin typeface="Arial" panose="020B0604020202020204" pitchFamily="34" charset="0"/>
                <a:cs typeface="Arial" panose="020B0604020202020204" pitchFamily="34" charset="0"/>
              </a:rPr>
              <a:t>Universitie</a:t>
            </a:r>
            <a:r>
              <a:rPr sz="2000" spc="-106" dirty="0">
                <a:latin typeface="Arial" panose="020B0604020202020204" pitchFamily="34" charset="0"/>
                <a:cs typeface="Arial" panose="020B0604020202020204" pitchFamily="34" charset="0"/>
              </a:rPr>
              <a:t>s</a:t>
            </a:r>
            <a:r>
              <a:rPr sz="2000" spc="-53" dirty="0">
                <a:latin typeface="Arial" panose="020B0604020202020204" pitchFamily="34" charset="0"/>
                <a:cs typeface="Arial" panose="020B0604020202020204" pitchFamily="34" charset="0"/>
              </a:rPr>
              <a:t> </a:t>
            </a:r>
            <a:r>
              <a:rPr sz="2000" spc="-84" dirty="0">
                <a:latin typeface="Arial" panose="020B0604020202020204" pitchFamily="34" charset="0"/>
                <a:cs typeface="Arial" panose="020B0604020202020204" pitchFamily="34" charset="0"/>
              </a:rPr>
              <a:t>(</a:t>
            </a:r>
            <a:r>
              <a:rPr sz="2000" u="sng" spc="-265" dirty="0">
                <a:solidFill>
                  <a:srgbClr val="0563C1"/>
                </a:solidFill>
                <a:latin typeface="Arial" panose="020B0604020202020204" pitchFamily="34" charset="0"/>
                <a:cs typeface="Arial" panose="020B0604020202020204" pitchFamily="34" charset="0"/>
              </a:rPr>
              <a:t>www</a:t>
            </a:r>
            <a:r>
              <a:rPr sz="2000" u="sng" spc="-106" dirty="0">
                <a:solidFill>
                  <a:srgbClr val="0563C1"/>
                </a:solidFill>
                <a:latin typeface="Arial" panose="020B0604020202020204" pitchFamily="34" charset="0"/>
                <a:cs typeface="Arial" panose="020B0604020202020204" pitchFamily="34" charset="0"/>
              </a:rPr>
              <a:t>.</a:t>
            </a:r>
            <a:r>
              <a:rPr sz="2000" u="sng" spc="-159" dirty="0">
                <a:solidFill>
                  <a:srgbClr val="0563C1"/>
                </a:solidFill>
                <a:latin typeface="Arial" panose="020B0604020202020204" pitchFamily="34" charset="0"/>
                <a:cs typeface="Arial" panose="020B0604020202020204" pitchFamily="34" charset="0"/>
              </a:rPr>
              <a:t>o</a:t>
            </a:r>
            <a:r>
              <a:rPr sz="2000" u="sng" dirty="0">
                <a:solidFill>
                  <a:srgbClr val="0563C1"/>
                </a:solidFill>
                <a:latin typeface="Arial" panose="020B0604020202020204" pitchFamily="34" charset="0"/>
                <a:cs typeface="Arial" panose="020B0604020202020204" pitchFamily="34" charset="0"/>
              </a:rPr>
              <a:t>r</a:t>
            </a:r>
            <a:r>
              <a:rPr sz="2000" u="sng" spc="-84" dirty="0">
                <a:solidFill>
                  <a:srgbClr val="0563C1"/>
                </a:solidFill>
                <a:latin typeface="Arial" panose="020B0604020202020204" pitchFamily="34" charset="0"/>
                <a:cs typeface="Arial" panose="020B0604020202020204" pitchFamily="34" charset="0"/>
              </a:rPr>
              <a:t>a</a:t>
            </a:r>
            <a:r>
              <a:rPr sz="2000" u="sng" spc="-150" dirty="0">
                <a:solidFill>
                  <a:srgbClr val="0563C1"/>
                </a:solidFill>
                <a:latin typeface="Arial" panose="020B0604020202020204" pitchFamily="34" charset="0"/>
                <a:cs typeface="Arial" panose="020B0604020202020204" pitchFamily="34" charset="0"/>
              </a:rPr>
              <a:t>u</a:t>
            </a:r>
            <a:r>
              <a:rPr sz="2000" u="sng" spc="-115" dirty="0">
                <a:solidFill>
                  <a:srgbClr val="0563C1"/>
                </a:solidFill>
                <a:latin typeface="Arial" panose="020B0604020202020204" pitchFamily="34" charset="0"/>
                <a:cs typeface="Arial" panose="020B0604020202020204" pitchFamily="34" charset="0"/>
              </a:rPr>
              <a:t>.</a:t>
            </a:r>
            <a:r>
              <a:rPr sz="2000" u="sng" spc="-159" dirty="0">
                <a:solidFill>
                  <a:srgbClr val="0563C1"/>
                </a:solidFill>
                <a:latin typeface="Arial" panose="020B0604020202020204" pitchFamily="34" charset="0"/>
                <a:cs typeface="Arial" panose="020B0604020202020204" pitchFamily="34" charset="0"/>
              </a:rPr>
              <a:t>o</a:t>
            </a:r>
            <a:r>
              <a:rPr sz="2000" u="sng" dirty="0">
                <a:solidFill>
                  <a:srgbClr val="0563C1"/>
                </a:solidFill>
                <a:latin typeface="Arial" panose="020B0604020202020204" pitchFamily="34" charset="0"/>
                <a:cs typeface="Arial" panose="020B0604020202020204" pitchFamily="34" charset="0"/>
              </a:rPr>
              <a:t>r</a:t>
            </a:r>
            <a:r>
              <a:rPr sz="2000" u="sng" spc="-154" dirty="0">
                <a:solidFill>
                  <a:srgbClr val="0563C1"/>
                </a:solidFill>
                <a:latin typeface="Arial" panose="020B0604020202020204" pitchFamily="34" charset="0"/>
                <a:cs typeface="Arial" panose="020B0604020202020204" pitchFamily="34" charset="0"/>
              </a:rPr>
              <a:t>g</a:t>
            </a:r>
            <a:r>
              <a:rPr sz="2000" spc="-84" dirty="0">
                <a:latin typeface="Arial" panose="020B0604020202020204" pitchFamily="34" charset="0"/>
                <a:cs typeface="Arial" panose="020B0604020202020204" pitchFamily="34" charset="0"/>
              </a:rPr>
              <a:t>)</a:t>
            </a:r>
            <a:r>
              <a:rPr sz="2000" spc="-57" dirty="0">
                <a:latin typeface="Arial" panose="020B0604020202020204" pitchFamily="34" charset="0"/>
                <a:cs typeface="Arial" panose="020B0604020202020204" pitchFamily="34" charset="0"/>
              </a:rPr>
              <a:t> </a:t>
            </a:r>
            <a:r>
              <a:rPr sz="2000" spc="-146" dirty="0">
                <a:latin typeface="Arial" panose="020B0604020202020204" pitchFamily="34" charset="0"/>
                <a:cs typeface="Arial" panose="020B0604020202020204" pitchFamily="34" charset="0"/>
              </a:rPr>
              <a:t>fundin</a:t>
            </a:r>
            <a:r>
              <a:rPr sz="2000" spc="-163" dirty="0">
                <a:latin typeface="Arial" panose="020B0604020202020204" pitchFamily="34" charset="0"/>
                <a:cs typeface="Arial" panose="020B0604020202020204" pitchFamily="34" charset="0"/>
              </a:rPr>
              <a:t>g</a:t>
            </a:r>
            <a:r>
              <a:rPr sz="2000" spc="-75" dirty="0">
                <a:latin typeface="Arial" panose="020B0604020202020204" pitchFamily="34" charset="0"/>
                <a:cs typeface="Arial" panose="020B0604020202020204" pitchFamily="34" charset="0"/>
              </a:rPr>
              <a:t> </a:t>
            </a:r>
            <a:r>
              <a:rPr sz="2000" spc="-128" dirty="0">
                <a:latin typeface="Arial" panose="020B0604020202020204" pitchFamily="34" charset="0"/>
                <a:cs typeface="Arial" panose="020B0604020202020204" pitchFamily="34" charset="0"/>
              </a:rPr>
              <a:t>and</a:t>
            </a:r>
            <a:r>
              <a:rPr sz="2000" spc="-75" dirty="0">
                <a:latin typeface="Arial" panose="020B0604020202020204" pitchFamily="34" charset="0"/>
                <a:cs typeface="Arial" panose="020B0604020202020204" pitchFamily="34" charset="0"/>
              </a:rPr>
              <a:t> </a:t>
            </a:r>
            <a:r>
              <a:rPr sz="2000" spc="-115" dirty="0">
                <a:latin typeface="Arial" panose="020B0604020202020204" pitchFamily="34" charset="0"/>
                <a:cs typeface="Arial" panose="020B0604020202020204" pitchFamily="34" charset="0"/>
              </a:rPr>
              <a:t>net</a:t>
            </a:r>
            <a:r>
              <a:rPr sz="2000" spc="-180" dirty="0">
                <a:latin typeface="Arial" panose="020B0604020202020204" pitchFamily="34" charset="0"/>
                <a:cs typeface="Arial" panose="020B0604020202020204" pitchFamily="34" charset="0"/>
              </a:rPr>
              <a:t>w</a:t>
            </a:r>
            <a:r>
              <a:rPr sz="2000" spc="-137" dirty="0">
                <a:latin typeface="Arial" panose="020B0604020202020204" pitchFamily="34" charset="0"/>
                <a:cs typeface="Arial" panose="020B0604020202020204" pitchFamily="34" charset="0"/>
              </a:rPr>
              <a:t>orking</a:t>
            </a:r>
            <a:endParaRPr sz="2000" dirty="0">
              <a:latin typeface="Arial" panose="020B0604020202020204" pitchFamily="34" charset="0"/>
              <a:cs typeface="Arial" panose="020B0604020202020204" pitchFamily="34" charset="0"/>
            </a:endParaRPr>
          </a:p>
        </p:txBody>
      </p:sp>
      <p:sp>
        <p:nvSpPr>
          <p:cNvPr id="4" name="object 4"/>
          <p:cNvSpPr/>
          <p:nvPr/>
        </p:nvSpPr>
        <p:spPr>
          <a:xfrm>
            <a:off x="666301" y="5027182"/>
            <a:ext cx="7812069" cy="89826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7338412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7882" y="505692"/>
            <a:ext cx="7261412" cy="400559"/>
          </a:xfrm>
          <a:prstGeom prst="rect">
            <a:avLst/>
          </a:prstGeom>
        </p:spPr>
        <p:txBody>
          <a:bodyPr vert="horz" wrap="square" lIns="0" tIns="0" rIns="0" bIns="0" numCol="1" rtlCol="0" anchor="ctr" anchorCtr="0" compatLnSpc="1">
            <a:prstTxWarp prst="textNoShape">
              <a:avLst/>
            </a:prstTxWarp>
            <a:spAutoFit/>
          </a:bodyPr>
          <a:lstStyle/>
          <a:p>
            <a:pPr marL="11206"/>
            <a:r>
              <a:rPr spc="-75" dirty="0"/>
              <a:t>R</a:t>
            </a:r>
            <a:r>
              <a:rPr spc="-22" dirty="0"/>
              <a:t>esea</a:t>
            </a:r>
            <a:r>
              <a:rPr spc="-57" dirty="0"/>
              <a:t>r</a:t>
            </a:r>
            <a:r>
              <a:rPr spc="-22" dirty="0"/>
              <a:t>ch</a:t>
            </a:r>
            <a:r>
              <a:rPr b="1" spc="-88" dirty="0">
                <a:latin typeface="Times New Roman"/>
                <a:cs typeface="Times New Roman"/>
              </a:rPr>
              <a:t> </a:t>
            </a:r>
            <a:r>
              <a:rPr spc="-22" dirty="0"/>
              <a:t>Challen</a:t>
            </a:r>
            <a:r>
              <a:rPr spc="-49" dirty="0"/>
              <a:t>g</a:t>
            </a:r>
            <a:r>
              <a:rPr spc="-22" dirty="0"/>
              <a:t>es</a:t>
            </a:r>
          </a:p>
        </p:txBody>
      </p:sp>
      <p:sp>
        <p:nvSpPr>
          <p:cNvPr id="3" name="object 3"/>
          <p:cNvSpPr txBox="1"/>
          <p:nvPr/>
        </p:nvSpPr>
        <p:spPr>
          <a:xfrm>
            <a:off x="665630" y="1167724"/>
            <a:ext cx="7133664" cy="3031086"/>
          </a:xfrm>
          <a:prstGeom prst="rect">
            <a:avLst/>
          </a:prstGeom>
        </p:spPr>
        <p:txBody>
          <a:bodyPr vert="horz" wrap="square" lIns="0" tIns="0" rIns="0" bIns="0" rtlCol="0">
            <a:spAutoFit/>
          </a:bodyPr>
          <a:lstStyle/>
          <a:p>
            <a:pPr marL="11206" marR="1432188">
              <a:lnSpc>
                <a:spcPct val="143800"/>
              </a:lnSpc>
            </a:pPr>
            <a:r>
              <a:rPr sz="2000" spc="-159" dirty="0">
                <a:latin typeface="Arial" panose="020B0604020202020204" pitchFamily="34" charset="0"/>
                <a:cs typeface="Arial" panose="020B0604020202020204" pitchFamily="34" charset="0"/>
              </a:rPr>
              <a:t>Federal</a:t>
            </a:r>
            <a:r>
              <a:rPr sz="2000" spc="-84" dirty="0">
                <a:latin typeface="Arial" panose="020B0604020202020204" pitchFamily="34" charset="0"/>
                <a:cs typeface="Arial" panose="020B0604020202020204" pitchFamily="34" charset="0"/>
              </a:rPr>
              <a:t> </a:t>
            </a:r>
            <a:r>
              <a:rPr sz="2000" spc="-224" dirty="0">
                <a:latin typeface="Arial" panose="020B0604020202020204" pitchFamily="34" charset="0"/>
                <a:cs typeface="Arial" panose="020B0604020202020204" pitchFamily="34" charset="0"/>
              </a:rPr>
              <a:t>Funding</a:t>
            </a:r>
            <a:r>
              <a:rPr sz="2000" spc="-84" dirty="0">
                <a:latin typeface="Arial" panose="020B0604020202020204" pitchFamily="34" charset="0"/>
                <a:cs typeface="Arial" panose="020B0604020202020204" pitchFamily="34" charset="0"/>
              </a:rPr>
              <a:t> </a:t>
            </a:r>
            <a:r>
              <a:rPr sz="2000" spc="-180" dirty="0">
                <a:latin typeface="Arial" panose="020B0604020202020204" pitchFamily="34" charset="0"/>
                <a:cs typeface="Arial" panose="020B0604020202020204" pitchFamily="34" charset="0"/>
              </a:rPr>
              <a:t>Landscape</a:t>
            </a:r>
            <a:r>
              <a:rPr sz="2000" spc="-97" dirty="0">
                <a:latin typeface="Arial" panose="020B0604020202020204" pitchFamily="34" charset="0"/>
                <a:cs typeface="Arial" panose="020B0604020202020204" pitchFamily="34" charset="0"/>
              </a:rPr>
              <a:t> </a:t>
            </a:r>
            <a:r>
              <a:rPr sz="2000" spc="-146" dirty="0">
                <a:latin typeface="Arial" panose="020B0604020202020204" pitchFamily="34" charset="0"/>
                <a:cs typeface="Arial" panose="020B0604020202020204" pitchFamily="34" charset="0"/>
              </a:rPr>
              <a:t>Research</a:t>
            </a:r>
            <a:r>
              <a:rPr sz="2000" spc="-71" dirty="0">
                <a:latin typeface="Arial" panose="020B0604020202020204" pitchFamily="34" charset="0"/>
                <a:cs typeface="Arial" panose="020B0604020202020204" pitchFamily="34" charset="0"/>
              </a:rPr>
              <a:t> </a:t>
            </a:r>
            <a:r>
              <a:rPr sz="2000" spc="-146" dirty="0">
                <a:latin typeface="Arial" panose="020B0604020202020204" pitchFamily="34" charset="0"/>
                <a:cs typeface="Arial" panose="020B0604020202020204" pitchFamily="34" charset="0"/>
              </a:rPr>
              <a:t>Security</a:t>
            </a:r>
            <a:r>
              <a:rPr sz="2000" spc="-84" dirty="0">
                <a:latin typeface="Arial" panose="020B0604020202020204" pitchFamily="34" charset="0"/>
                <a:cs typeface="Arial" panose="020B0604020202020204" pitchFamily="34" charset="0"/>
              </a:rPr>
              <a:t> </a:t>
            </a:r>
            <a:r>
              <a:rPr sz="2000" spc="-591" dirty="0">
                <a:latin typeface="Arial" panose="020B0604020202020204" pitchFamily="34" charset="0"/>
                <a:cs typeface="Arial" panose="020B0604020202020204" pitchFamily="34" charset="0"/>
              </a:rPr>
              <a:t>&amp;</a:t>
            </a:r>
            <a:r>
              <a:rPr sz="2000" spc="-84" dirty="0">
                <a:latin typeface="Arial" panose="020B0604020202020204" pitchFamily="34" charset="0"/>
                <a:cs typeface="Arial" panose="020B0604020202020204" pitchFamily="34" charset="0"/>
              </a:rPr>
              <a:t> </a:t>
            </a:r>
            <a:r>
              <a:rPr sz="2000" spc="-194" dirty="0">
                <a:latin typeface="Arial" panose="020B0604020202020204" pitchFamily="34" charset="0"/>
                <a:cs typeface="Arial" panose="020B0604020202020204" pitchFamily="34" charset="0"/>
              </a:rPr>
              <a:t>Espionage</a:t>
            </a:r>
            <a:r>
              <a:rPr sz="2000" spc="-106" dirty="0">
                <a:latin typeface="Arial" panose="020B0604020202020204" pitchFamily="34" charset="0"/>
                <a:cs typeface="Arial" panose="020B0604020202020204" pitchFamily="34" charset="0"/>
              </a:rPr>
              <a:t> </a:t>
            </a:r>
            <a:r>
              <a:rPr sz="2000" spc="-216" dirty="0">
                <a:latin typeface="Arial" panose="020B0604020202020204" pitchFamily="34" charset="0"/>
                <a:cs typeface="Arial" panose="020B0604020202020204" pitchFamily="34" charset="0"/>
              </a:rPr>
              <a:t>Expor</a:t>
            </a:r>
            <a:r>
              <a:rPr sz="2000" spc="-124" dirty="0">
                <a:latin typeface="Arial" panose="020B0604020202020204" pitchFamily="34" charset="0"/>
                <a:cs typeface="Arial" panose="020B0604020202020204" pitchFamily="34" charset="0"/>
              </a:rPr>
              <a:t>t</a:t>
            </a:r>
            <a:r>
              <a:rPr sz="2000" spc="-71" dirty="0">
                <a:latin typeface="Arial" panose="020B0604020202020204" pitchFamily="34" charset="0"/>
                <a:cs typeface="Arial" panose="020B0604020202020204" pitchFamily="34" charset="0"/>
              </a:rPr>
              <a:t> </a:t>
            </a:r>
            <a:r>
              <a:rPr sz="2000" spc="-176" dirty="0">
                <a:latin typeface="Arial" panose="020B0604020202020204" pitchFamily="34" charset="0"/>
                <a:cs typeface="Arial" panose="020B0604020202020204" pitchFamily="34" charset="0"/>
              </a:rPr>
              <a:t>Control</a:t>
            </a:r>
            <a:endParaRPr sz="2000" dirty="0">
              <a:latin typeface="Arial" panose="020B0604020202020204" pitchFamily="34" charset="0"/>
              <a:cs typeface="Arial" panose="020B0604020202020204" pitchFamily="34" charset="0"/>
            </a:endParaRPr>
          </a:p>
          <a:p>
            <a:pPr marL="11206" marR="1454041" algn="just">
              <a:lnSpc>
                <a:spcPct val="143800"/>
              </a:lnSpc>
            </a:pPr>
            <a:r>
              <a:rPr sz="2000" spc="-234" dirty="0">
                <a:latin typeface="Arial" panose="020B0604020202020204" pitchFamily="34" charset="0"/>
                <a:cs typeface="Arial" panose="020B0604020202020204" pitchFamily="34" charset="0"/>
              </a:rPr>
              <a:t>IRB/Human</a:t>
            </a:r>
            <a:r>
              <a:rPr lang="en-US" sz="2000" spc="-75" dirty="0">
                <a:latin typeface="Arial" panose="020B0604020202020204" pitchFamily="34" charset="0"/>
                <a:cs typeface="Arial" panose="020B0604020202020204" pitchFamily="34" charset="0"/>
              </a:rPr>
              <a:t> </a:t>
            </a:r>
            <a:r>
              <a:rPr sz="2000" spc="-141" dirty="0">
                <a:latin typeface="Arial" panose="020B0604020202020204" pitchFamily="34" charset="0"/>
                <a:cs typeface="Arial" panose="020B0604020202020204" pitchFamily="34" charset="0"/>
              </a:rPr>
              <a:t>Subjects</a:t>
            </a:r>
            <a:r>
              <a:rPr sz="2000" spc="-79" dirty="0">
                <a:latin typeface="Arial" panose="020B0604020202020204" pitchFamily="34" charset="0"/>
                <a:cs typeface="Arial" panose="020B0604020202020204" pitchFamily="34" charset="0"/>
              </a:rPr>
              <a:t> </a:t>
            </a:r>
            <a:r>
              <a:rPr sz="2000" spc="-146" dirty="0">
                <a:latin typeface="Arial" panose="020B0604020202020204" pitchFamily="34" charset="0"/>
                <a:cs typeface="Arial" panose="020B0604020202020204" pitchFamily="34" charset="0"/>
              </a:rPr>
              <a:t>Research</a:t>
            </a:r>
            <a:r>
              <a:rPr sz="2000" spc="-79" dirty="0">
                <a:latin typeface="Arial" panose="020B0604020202020204" pitchFamily="34" charset="0"/>
                <a:cs typeface="Arial" panose="020B0604020202020204" pitchFamily="34" charset="0"/>
              </a:rPr>
              <a:t> </a:t>
            </a:r>
            <a:r>
              <a:rPr sz="2000" spc="-190" dirty="0">
                <a:latin typeface="Arial" panose="020B0604020202020204" pitchFamily="34" charset="0"/>
                <a:cs typeface="Arial" panose="020B0604020202020204" pitchFamily="34" charset="0"/>
              </a:rPr>
              <a:t>Authorship</a:t>
            </a:r>
            <a:r>
              <a:rPr sz="2000" spc="-66" dirty="0">
                <a:latin typeface="Arial" panose="020B0604020202020204" pitchFamily="34" charset="0"/>
                <a:cs typeface="Arial" panose="020B0604020202020204" pitchFamily="34" charset="0"/>
              </a:rPr>
              <a:t> </a:t>
            </a:r>
            <a:r>
              <a:rPr sz="2000" spc="-154" dirty="0">
                <a:latin typeface="Arial" panose="020B0604020202020204" pitchFamily="34" charset="0"/>
                <a:cs typeface="Arial" panose="020B0604020202020204" pitchFamily="34" charset="0"/>
              </a:rPr>
              <a:t>Guidelines/Policies</a:t>
            </a:r>
            <a:r>
              <a:rPr sz="2000" spc="-97" dirty="0">
                <a:latin typeface="Arial" panose="020B0604020202020204" pitchFamily="34" charset="0"/>
                <a:cs typeface="Arial" panose="020B0604020202020204" pitchFamily="34" charset="0"/>
              </a:rPr>
              <a:t> </a:t>
            </a:r>
            <a:r>
              <a:rPr sz="2000" spc="-446" dirty="0">
                <a:latin typeface="Arial" panose="020B0604020202020204" pitchFamily="34" charset="0"/>
                <a:cs typeface="Arial" panose="020B0604020202020204" pitchFamily="34" charset="0"/>
              </a:rPr>
              <a:t>UC</a:t>
            </a:r>
            <a:r>
              <a:rPr sz="2000" spc="-79" dirty="0">
                <a:latin typeface="Arial" panose="020B0604020202020204" pitchFamily="34" charset="0"/>
                <a:cs typeface="Arial" panose="020B0604020202020204" pitchFamily="34" charset="0"/>
              </a:rPr>
              <a:t> </a:t>
            </a:r>
            <a:r>
              <a:rPr sz="2000" spc="-146" dirty="0">
                <a:latin typeface="Arial" panose="020B0604020202020204" pitchFamily="34" charset="0"/>
                <a:cs typeface="Arial" panose="020B0604020202020204" pitchFamily="34" charset="0"/>
              </a:rPr>
              <a:t>Research</a:t>
            </a:r>
            <a:r>
              <a:rPr sz="2000" spc="-75" dirty="0">
                <a:latin typeface="Arial" panose="020B0604020202020204" pitchFamily="34" charset="0"/>
                <a:cs typeface="Arial" panose="020B0604020202020204" pitchFamily="34" charset="0"/>
              </a:rPr>
              <a:t> </a:t>
            </a:r>
            <a:r>
              <a:rPr sz="2000" spc="-110" dirty="0">
                <a:latin typeface="Arial" panose="020B0604020202020204" pitchFamily="34" charset="0"/>
                <a:cs typeface="Arial" panose="020B0604020202020204" pitchFamily="34" charset="0"/>
              </a:rPr>
              <a:t>Infrastructure</a:t>
            </a:r>
            <a:endParaRPr sz="2000" dirty="0">
              <a:latin typeface="Arial" panose="020B0604020202020204" pitchFamily="34" charset="0"/>
              <a:cs typeface="Arial" panose="020B0604020202020204" pitchFamily="34" charset="0"/>
            </a:endParaRPr>
          </a:p>
          <a:p>
            <a:pPr marL="11206" marR="4483">
              <a:lnSpc>
                <a:spcPct val="143800"/>
              </a:lnSpc>
            </a:pPr>
            <a:r>
              <a:rPr sz="2000" spc="-141" dirty="0">
                <a:latin typeface="Arial" panose="020B0604020202020204" pitchFamily="34" charset="0"/>
                <a:cs typeface="Arial" panose="020B0604020202020204" pitchFamily="34" charset="0"/>
              </a:rPr>
              <a:t>Institutional</a:t>
            </a:r>
            <a:r>
              <a:rPr sz="2000" spc="-75" dirty="0">
                <a:latin typeface="Arial" panose="020B0604020202020204" pitchFamily="34" charset="0"/>
                <a:cs typeface="Arial" panose="020B0604020202020204" pitchFamily="34" charset="0"/>
              </a:rPr>
              <a:t> </a:t>
            </a:r>
            <a:r>
              <a:rPr sz="2000" spc="-185" dirty="0">
                <a:latin typeface="Arial" panose="020B0604020202020204" pitchFamily="34" charset="0"/>
                <a:cs typeface="Arial" panose="020B0604020202020204" pitchFamily="34" charset="0"/>
              </a:rPr>
              <a:t>Conflict</a:t>
            </a:r>
            <a:r>
              <a:rPr sz="2000" spc="-79" dirty="0">
                <a:latin typeface="Arial" panose="020B0604020202020204" pitchFamily="34" charset="0"/>
                <a:cs typeface="Arial" panose="020B0604020202020204" pitchFamily="34" charset="0"/>
              </a:rPr>
              <a:t> </a:t>
            </a:r>
            <a:r>
              <a:rPr sz="2000" spc="-180" dirty="0">
                <a:latin typeface="Arial" panose="020B0604020202020204" pitchFamily="34" charset="0"/>
                <a:cs typeface="Arial" panose="020B0604020202020204" pitchFamily="34" charset="0"/>
              </a:rPr>
              <a:t>of</a:t>
            </a:r>
            <a:r>
              <a:rPr sz="2000" spc="-79" dirty="0">
                <a:latin typeface="Arial" panose="020B0604020202020204" pitchFamily="34" charset="0"/>
                <a:cs typeface="Arial" panose="020B0604020202020204" pitchFamily="34" charset="0"/>
              </a:rPr>
              <a:t> </a:t>
            </a:r>
            <a:r>
              <a:rPr sz="2000" spc="-124" dirty="0">
                <a:latin typeface="Arial" panose="020B0604020202020204" pitchFamily="34" charset="0"/>
                <a:cs typeface="Arial" panose="020B0604020202020204" pitchFamily="34" charset="0"/>
              </a:rPr>
              <a:t>Interest/Conflict</a:t>
            </a:r>
            <a:r>
              <a:rPr sz="2000" spc="-62" dirty="0">
                <a:latin typeface="Arial" panose="020B0604020202020204" pitchFamily="34" charset="0"/>
                <a:cs typeface="Arial" panose="020B0604020202020204" pitchFamily="34" charset="0"/>
              </a:rPr>
              <a:t> </a:t>
            </a:r>
            <a:r>
              <a:rPr sz="2000" spc="-180" dirty="0">
                <a:latin typeface="Arial" panose="020B0604020202020204" pitchFamily="34" charset="0"/>
                <a:cs typeface="Arial" panose="020B0604020202020204" pitchFamily="34" charset="0"/>
              </a:rPr>
              <a:t>of</a:t>
            </a:r>
            <a:r>
              <a:rPr sz="2000" spc="-79" dirty="0">
                <a:latin typeface="Arial" panose="020B0604020202020204" pitchFamily="34" charset="0"/>
                <a:cs typeface="Arial" panose="020B0604020202020204" pitchFamily="34" charset="0"/>
              </a:rPr>
              <a:t> </a:t>
            </a:r>
            <a:r>
              <a:rPr sz="2000" spc="-97" dirty="0">
                <a:latin typeface="Arial" panose="020B0604020202020204" pitchFamily="34" charset="0"/>
                <a:cs typeface="Arial" panose="020B0604020202020204" pitchFamily="34" charset="0"/>
              </a:rPr>
              <a:t>Interest</a:t>
            </a:r>
            <a:r>
              <a:rPr sz="2000" spc="-101" dirty="0">
                <a:latin typeface="Arial" panose="020B0604020202020204" pitchFamily="34" charset="0"/>
                <a:cs typeface="Arial" panose="020B0604020202020204" pitchFamily="34" charset="0"/>
              </a:rPr>
              <a:t> Barriers</a:t>
            </a:r>
            <a:r>
              <a:rPr sz="2000" spc="-62" dirty="0">
                <a:latin typeface="Arial" panose="020B0604020202020204" pitchFamily="34" charset="0"/>
                <a:cs typeface="Arial" panose="020B0604020202020204" pitchFamily="34" charset="0"/>
              </a:rPr>
              <a:t> </a:t>
            </a:r>
            <a:r>
              <a:rPr sz="2000" spc="-124" dirty="0">
                <a:latin typeface="Arial" panose="020B0604020202020204" pitchFamily="34" charset="0"/>
                <a:cs typeface="Arial" panose="020B0604020202020204" pitchFamily="34" charset="0"/>
              </a:rPr>
              <a:t>to</a:t>
            </a:r>
            <a:r>
              <a:rPr sz="2000" spc="-84" dirty="0">
                <a:latin typeface="Arial" panose="020B0604020202020204" pitchFamily="34" charset="0"/>
                <a:cs typeface="Arial" panose="020B0604020202020204" pitchFamily="34" charset="0"/>
              </a:rPr>
              <a:t> </a:t>
            </a:r>
            <a:r>
              <a:rPr sz="2000" spc="-168" dirty="0">
                <a:latin typeface="Arial" panose="020B0604020202020204" pitchFamily="34" charset="0"/>
                <a:cs typeface="Arial" panose="020B0604020202020204" pitchFamily="34" charset="0"/>
              </a:rPr>
              <a:t>Collaborative</a:t>
            </a:r>
            <a:r>
              <a:rPr sz="2000" spc="-84" dirty="0">
                <a:latin typeface="Arial" panose="020B0604020202020204" pitchFamily="34" charset="0"/>
                <a:cs typeface="Arial" panose="020B0604020202020204" pitchFamily="34" charset="0"/>
              </a:rPr>
              <a:t> </a:t>
            </a:r>
            <a:r>
              <a:rPr sz="2000" spc="-146" dirty="0">
                <a:latin typeface="Arial" panose="020B0604020202020204" pitchFamily="34" charset="0"/>
                <a:cs typeface="Arial" panose="020B0604020202020204" pitchFamily="34" charset="0"/>
              </a:rPr>
              <a:t>Research</a:t>
            </a:r>
            <a:endParaRPr sz="2000" dirty="0">
              <a:latin typeface="Arial" panose="020B0604020202020204" pitchFamily="34" charset="0"/>
              <a:cs typeface="Arial" panose="020B0604020202020204" pitchFamily="34" charset="0"/>
            </a:endParaRPr>
          </a:p>
          <a:p>
            <a:pPr marL="11206">
              <a:lnSpc>
                <a:spcPts val="2016"/>
              </a:lnSpc>
              <a:spcBef>
                <a:spcPts val="904"/>
              </a:spcBef>
            </a:pPr>
            <a:r>
              <a:rPr sz="2000" spc="-499" dirty="0">
                <a:latin typeface="Arial" panose="020B0604020202020204" pitchFamily="34" charset="0"/>
                <a:cs typeface="Arial" panose="020B0604020202020204" pitchFamily="34" charset="0"/>
              </a:rPr>
              <a:t>F&amp;A</a:t>
            </a:r>
            <a:r>
              <a:rPr sz="2000" spc="-84" dirty="0">
                <a:latin typeface="Arial" panose="020B0604020202020204" pitchFamily="34" charset="0"/>
                <a:cs typeface="Arial" panose="020B0604020202020204" pitchFamily="34" charset="0"/>
              </a:rPr>
              <a:t> </a:t>
            </a:r>
            <a:r>
              <a:rPr sz="2000" spc="-146" dirty="0">
                <a:latin typeface="Arial" panose="020B0604020202020204" pitchFamily="34" charset="0"/>
                <a:cs typeface="Arial" panose="020B0604020202020204" pitchFamily="34" charset="0"/>
              </a:rPr>
              <a:t>Rates</a:t>
            </a:r>
            <a:endParaRPr sz="2000" dirty="0">
              <a:latin typeface="Arial" panose="020B0604020202020204" pitchFamily="34" charset="0"/>
              <a:cs typeface="Arial" panose="020B0604020202020204" pitchFamily="34" charset="0"/>
            </a:endParaRPr>
          </a:p>
        </p:txBody>
      </p:sp>
      <p:sp>
        <p:nvSpPr>
          <p:cNvPr id="4" name="object 4"/>
          <p:cNvSpPr/>
          <p:nvPr/>
        </p:nvSpPr>
        <p:spPr>
          <a:xfrm>
            <a:off x="666301" y="5027182"/>
            <a:ext cx="7812069" cy="89826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7357620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B476D3AD-1822-D843-A834-963598BCC84A}"/>
              </a:ext>
            </a:extLst>
          </p:cNvPr>
          <p:cNvSpPr>
            <a:spLocks noGrp="1"/>
          </p:cNvSpPr>
          <p:nvPr>
            <p:ph type="title"/>
          </p:nvPr>
        </p:nvSpPr>
        <p:spPr>
          <a:xfrm>
            <a:off x="478631" y="3462338"/>
            <a:ext cx="8229600" cy="857250"/>
          </a:xfrm>
        </p:spPr>
        <p:txBody>
          <a:bodyPr/>
          <a:lstStyle/>
          <a:p>
            <a:r>
              <a:rPr lang="en-US" altLang="en-US">
                <a:latin typeface="Times New Roman" panose="02020603050405020304" pitchFamily="18" charset="0"/>
              </a:rPr>
              <a:t>Office of Clinical Research</a:t>
            </a:r>
          </a:p>
        </p:txBody>
      </p:sp>
    </p:spTree>
    <p:extLst>
      <p:ext uri="{BB962C8B-B14F-4D97-AF65-F5344CB8AC3E}">
        <p14:creationId xmlns:p14="http://schemas.microsoft.com/office/powerpoint/2010/main" val="584187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A65BB9DE-312F-F243-BA29-E317B8777CDF}"/>
              </a:ext>
            </a:extLst>
          </p:cNvPr>
          <p:cNvSpPr>
            <a:spLocks noGrp="1"/>
          </p:cNvSpPr>
          <p:nvPr>
            <p:ph type="title"/>
          </p:nvPr>
        </p:nvSpPr>
        <p:spPr/>
        <p:txBody>
          <a:bodyPr/>
          <a:lstStyle/>
          <a:p>
            <a:r>
              <a:rPr lang="en-US" altLang="en-US">
                <a:latin typeface="Times New Roman" panose="02020603050405020304" pitchFamily="18" charset="0"/>
              </a:rPr>
              <a:t>Office of Clinical Research</a:t>
            </a:r>
          </a:p>
        </p:txBody>
      </p:sp>
      <p:sp>
        <p:nvSpPr>
          <p:cNvPr id="3" name="Rectangle 2">
            <a:extLst>
              <a:ext uri="{FF2B5EF4-FFF2-40B4-BE49-F238E27FC236}">
                <a16:creationId xmlns:a16="http://schemas.microsoft.com/office/drawing/2014/main" id="{F9ED121F-CB8F-694B-A5F5-DF72EF30D069}"/>
              </a:ext>
            </a:extLst>
          </p:cNvPr>
          <p:cNvSpPr/>
          <p:nvPr/>
        </p:nvSpPr>
        <p:spPr>
          <a:xfrm>
            <a:off x="3882629" y="1808560"/>
            <a:ext cx="1378744" cy="43576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prstClr val="black"/>
                </a:solidFill>
              </a:rPr>
              <a:t>Director</a:t>
            </a:r>
          </a:p>
          <a:p>
            <a:pPr algn="ctr">
              <a:defRPr/>
            </a:pPr>
            <a:r>
              <a:rPr lang="en-US" sz="1050" dirty="0">
                <a:solidFill>
                  <a:prstClr val="black"/>
                </a:solidFill>
              </a:rPr>
              <a:t>Justin Osborne</a:t>
            </a:r>
          </a:p>
        </p:txBody>
      </p:sp>
      <p:sp>
        <p:nvSpPr>
          <p:cNvPr id="4" name="Rectangle 3">
            <a:extLst>
              <a:ext uri="{FF2B5EF4-FFF2-40B4-BE49-F238E27FC236}">
                <a16:creationId xmlns:a16="http://schemas.microsoft.com/office/drawing/2014/main" id="{43B46770-8522-1F47-B881-D39BA629CF4A}"/>
              </a:ext>
            </a:extLst>
          </p:cNvPr>
          <p:cNvSpPr/>
          <p:nvPr/>
        </p:nvSpPr>
        <p:spPr>
          <a:xfrm>
            <a:off x="2615804" y="2621756"/>
            <a:ext cx="1796653" cy="45243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prstClr val="black"/>
                </a:solidFill>
              </a:rPr>
              <a:t>Business Manager</a:t>
            </a:r>
          </a:p>
          <a:p>
            <a:pPr algn="ctr">
              <a:defRPr/>
            </a:pPr>
            <a:r>
              <a:rPr lang="en-US" sz="1050" dirty="0">
                <a:solidFill>
                  <a:prstClr val="black"/>
                </a:solidFill>
              </a:rPr>
              <a:t>Carla </a:t>
            </a:r>
            <a:r>
              <a:rPr lang="en-US" sz="1050" dirty="0" err="1">
                <a:solidFill>
                  <a:prstClr val="black"/>
                </a:solidFill>
              </a:rPr>
              <a:t>McTaggart</a:t>
            </a:r>
            <a:endParaRPr lang="en-US" sz="1050" dirty="0">
              <a:solidFill>
                <a:prstClr val="black"/>
              </a:solidFill>
            </a:endParaRPr>
          </a:p>
        </p:txBody>
      </p:sp>
      <p:sp>
        <p:nvSpPr>
          <p:cNvPr id="5" name="Rectangle 4">
            <a:extLst>
              <a:ext uri="{FF2B5EF4-FFF2-40B4-BE49-F238E27FC236}">
                <a16:creationId xmlns:a16="http://schemas.microsoft.com/office/drawing/2014/main" id="{012237A3-D367-0448-ABD3-944D2F55955A}"/>
              </a:ext>
            </a:extLst>
          </p:cNvPr>
          <p:cNvSpPr/>
          <p:nvPr/>
        </p:nvSpPr>
        <p:spPr>
          <a:xfrm>
            <a:off x="4656535" y="2626519"/>
            <a:ext cx="1754981" cy="42267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prstClr val="black"/>
                </a:solidFill>
              </a:rPr>
              <a:t>Operations Manager</a:t>
            </a:r>
          </a:p>
          <a:p>
            <a:pPr algn="ctr">
              <a:defRPr/>
            </a:pPr>
            <a:r>
              <a:rPr lang="en-US" sz="1050" dirty="0">
                <a:solidFill>
                  <a:prstClr val="black"/>
                </a:solidFill>
              </a:rPr>
              <a:t>Maria Stivers</a:t>
            </a:r>
          </a:p>
        </p:txBody>
      </p:sp>
      <p:sp>
        <p:nvSpPr>
          <p:cNvPr id="6" name="Rectangle 5">
            <a:extLst>
              <a:ext uri="{FF2B5EF4-FFF2-40B4-BE49-F238E27FC236}">
                <a16:creationId xmlns:a16="http://schemas.microsoft.com/office/drawing/2014/main" id="{6378F311-F48C-6146-AB8A-C71197825FE7}"/>
              </a:ext>
            </a:extLst>
          </p:cNvPr>
          <p:cNvSpPr/>
          <p:nvPr/>
        </p:nvSpPr>
        <p:spPr>
          <a:xfrm>
            <a:off x="1423987" y="3143250"/>
            <a:ext cx="2053829" cy="667941"/>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prstClr val="black"/>
                </a:solidFill>
              </a:rPr>
              <a:t>Contracting</a:t>
            </a:r>
            <a:endParaRPr lang="en-US" sz="1050" dirty="0">
              <a:solidFill>
                <a:prstClr val="black"/>
              </a:solidFill>
            </a:endParaRPr>
          </a:p>
          <a:p>
            <a:pPr algn="r">
              <a:defRPr/>
            </a:pPr>
            <a:r>
              <a:rPr lang="en-US" sz="1050" dirty="0">
                <a:solidFill>
                  <a:prstClr val="black"/>
                </a:solidFill>
              </a:rPr>
              <a:t>Audie Parsons</a:t>
            </a:r>
          </a:p>
          <a:p>
            <a:pPr algn="r">
              <a:defRPr/>
            </a:pPr>
            <a:r>
              <a:rPr lang="en-US" sz="1050" dirty="0">
                <a:solidFill>
                  <a:prstClr val="black"/>
                </a:solidFill>
              </a:rPr>
              <a:t>Dyan Perry</a:t>
            </a:r>
          </a:p>
          <a:p>
            <a:pPr algn="r">
              <a:defRPr/>
            </a:pPr>
            <a:r>
              <a:rPr lang="en-US" sz="1050" dirty="0">
                <a:solidFill>
                  <a:prstClr val="black"/>
                </a:solidFill>
              </a:rPr>
              <a:t>Ashley Kirkpatrick</a:t>
            </a:r>
          </a:p>
        </p:txBody>
      </p:sp>
      <p:sp>
        <p:nvSpPr>
          <p:cNvPr id="10" name="Rectangle 9">
            <a:extLst>
              <a:ext uri="{FF2B5EF4-FFF2-40B4-BE49-F238E27FC236}">
                <a16:creationId xmlns:a16="http://schemas.microsoft.com/office/drawing/2014/main" id="{AC530F5B-7F85-4840-B6E6-345A252663CC}"/>
              </a:ext>
            </a:extLst>
          </p:cNvPr>
          <p:cNvSpPr/>
          <p:nvPr/>
        </p:nvSpPr>
        <p:spPr>
          <a:xfrm>
            <a:off x="1423987" y="3885010"/>
            <a:ext cx="2053829" cy="34051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prstClr val="black"/>
                </a:solidFill>
              </a:rPr>
              <a:t>Billing</a:t>
            </a:r>
          </a:p>
          <a:p>
            <a:pPr algn="r">
              <a:defRPr/>
            </a:pPr>
            <a:r>
              <a:rPr lang="en-US" sz="1050" dirty="0">
                <a:solidFill>
                  <a:prstClr val="black"/>
                </a:solidFill>
              </a:rPr>
              <a:t>Anthony Rogers</a:t>
            </a:r>
          </a:p>
        </p:txBody>
      </p:sp>
      <p:sp>
        <p:nvSpPr>
          <p:cNvPr id="11" name="Rectangle 10">
            <a:extLst>
              <a:ext uri="{FF2B5EF4-FFF2-40B4-BE49-F238E27FC236}">
                <a16:creationId xmlns:a16="http://schemas.microsoft.com/office/drawing/2014/main" id="{ACC3596C-6952-9445-BCA2-720280027B2B}"/>
              </a:ext>
            </a:extLst>
          </p:cNvPr>
          <p:cNvSpPr/>
          <p:nvPr/>
        </p:nvSpPr>
        <p:spPr>
          <a:xfrm>
            <a:off x="1419225" y="4720829"/>
            <a:ext cx="2083594" cy="345281"/>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prstClr val="black"/>
                </a:solidFill>
              </a:rPr>
              <a:t>Coverage Analyst</a:t>
            </a:r>
          </a:p>
          <a:p>
            <a:pPr algn="r">
              <a:defRPr/>
            </a:pPr>
            <a:r>
              <a:rPr lang="en-US" sz="1050" dirty="0">
                <a:solidFill>
                  <a:prstClr val="black"/>
                </a:solidFill>
              </a:rPr>
              <a:t>Keri Pinger</a:t>
            </a:r>
          </a:p>
        </p:txBody>
      </p:sp>
      <p:sp>
        <p:nvSpPr>
          <p:cNvPr id="12" name="Rectangle 11">
            <a:extLst>
              <a:ext uri="{FF2B5EF4-FFF2-40B4-BE49-F238E27FC236}">
                <a16:creationId xmlns:a16="http://schemas.microsoft.com/office/drawing/2014/main" id="{CA46C006-B4F4-6241-8538-ADEB3B60E27E}"/>
              </a:ext>
            </a:extLst>
          </p:cNvPr>
          <p:cNvSpPr/>
          <p:nvPr/>
        </p:nvSpPr>
        <p:spPr>
          <a:xfrm>
            <a:off x="1419225" y="5131594"/>
            <a:ext cx="2083594" cy="382191"/>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err="1">
                <a:solidFill>
                  <a:prstClr val="black"/>
                </a:solidFill>
              </a:rPr>
              <a:t>Greenphire</a:t>
            </a:r>
            <a:r>
              <a:rPr lang="en-US" sz="1200" dirty="0">
                <a:solidFill>
                  <a:prstClr val="black"/>
                </a:solidFill>
              </a:rPr>
              <a:t> &amp; Administration</a:t>
            </a:r>
          </a:p>
          <a:p>
            <a:pPr algn="r">
              <a:defRPr/>
            </a:pPr>
            <a:r>
              <a:rPr lang="en-US" sz="1050" dirty="0">
                <a:solidFill>
                  <a:prstClr val="black"/>
                </a:solidFill>
              </a:rPr>
              <a:t>Linda Birkley</a:t>
            </a:r>
          </a:p>
        </p:txBody>
      </p:sp>
      <p:sp>
        <p:nvSpPr>
          <p:cNvPr id="13" name="Rectangle 12">
            <a:extLst>
              <a:ext uri="{FF2B5EF4-FFF2-40B4-BE49-F238E27FC236}">
                <a16:creationId xmlns:a16="http://schemas.microsoft.com/office/drawing/2014/main" id="{50558495-DC43-3A45-9EF9-AA3890FB3CC6}"/>
              </a:ext>
            </a:extLst>
          </p:cNvPr>
          <p:cNvSpPr/>
          <p:nvPr/>
        </p:nvSpPr>
        <p:spPr>
          <a:xfrm>
            <a:off x="5859066" y="3375423"/>
            <a:ext cx="2176463" cy="40600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prstClr val="black"/>
                </a:solidFill>
              </a:rPr>
              <a:t>Compliance</a:t>
            </a:r>
          </a:p>
          <a:p>
            <a:pPr algn="r">
              <a:defRPr/>
            </a:pPr>
            <a:r>
              <a:rPr lang="en-US" sz="1050" dirty="0">
                <a:solidFill>
                  <a:prstClr val="black"/>
                </a:solidFill>
              </a:rPr>
              <a:t>Nate Harris</a:t>
            </a:r>
          </a:p>
        </p:txBody>
      </p:sp>
      <p:sp>
        <p:nvSpPr>
          <p:cNvPr id="14" name="Rectangle 13">
            <a:extLst>
              <a:ext uri="{FF2B5EF4-FFF2-40B4-BE49-F238E27FC236}">
                <a16:creationId xmlns:a16="http://schemas.microsoft.com/office/drawing/2014/main" id="{1FDD3AC6-2F3C-024A-A12C-66F70C0892B1}"/>
              </a:ext>
            </a:extLst>
          </p:cNvPr>
          <p:cNvSpPr/>
          <p:nvPr/>
        </p:nvSpPr>
        <p:spPr>
          <a:xfrm>
            <a:off x="5859066" y="3910012"/>
            <a:ext cx="2176463" cy="406004"/>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prstClr val="black"/>
                </a:solidFill>
              </a:rPr>
              <a:t>Education &amp; Training Program</a:t>
            </a:r>
          </a:p>
          <a:p>
            <a:pPr algn="r">
              <a:defRPr/>
            </a:pPr>
            <a:r>
              <a:rPr lang="en-US" sz="1050" dirty="0">
                <a:solidFill>
                  <a:prstClr val="black"/>
                </a:solidFill>
              </a:rPr>
              <a:t>Emily Werff</a:t>
            </a:r>
          </a:p>
        </p:txBody>
      </p:sp>
      <p:sp>
        <p:nvSpPr>
          <p:cNvPr id="15" name="Rectangle 14">
            <a:extLst>
              <a:ext uri="{FF2B5EF4-FFF2-40B4-BE49-F238E27FC236}">
                <a16:creationId xmlns:a16="http://schemas.microsoft.com/office/drawing/2014/main" id="{8B083EDA-FBF8-1C42-B5AC-60D2E03B052B}"/>
              </a:ext>
            </a:extLst>
          </p:cNvPr>
          <p:cNvSpPr/>
          <p:nvPr/>
        </p:nvSpPr>
        <p:spPr>
          <a:xfrm>
            <a:off x="5859066" y="4431506"/>
            <a:ext cx="2176463" cy="406004"/>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prstClr val="black"/>
                </a:solidFill>
              </a:rPr>
              <a:t>Marketing &amp; Recruitment</a:t>
            </a:r>
          </a:p>
          <a:p>
            <a:pPr algn="r">
              <a:defRPr/>
            </a:pPr>
            <a:r>
              <a:rPr lang="en-US" sz="1050" dirty="0">
                <a:solidFill>
                  <a:prstClr val="black"/>
                </a:solidFill>
              </a:rPr>
              <a:t>Jessie Sikora</a:t>
            </a:r>
          </a:p>
        </p:txBody>
      </p:sp>
      <p:sp>
        <p:nvSpPr>
          <p:cNvPr id="47" name="Right Brace 46">
            <a:extLst>
              <a:ext uri="{FF2B5EF4-FFF2-40B4-BE49-F238E27FC236}">
                <a16:creationId xmlns:a16="http://schemas.microsoft.com/office/drawing/2014/main" id="{FCDEFA5A-F99D-8340-B881-91D83FC0D8DC}"/>
              </a:ext>
            </a:extLst>
          </p:cNvPr>
          <p:cNvSpPr/>
          <p:nvPr/>
        </p:nvSpPr>
        <p:spPr>
          <a:xfrm>
            <a:off x="3477816" y="3351610"/>
            <a:ext cx="514350" cy="2162175"/>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prstClr val="black"/>
              </a:solidFill>
            </a:endParaRPr>
          </a:p>
        </p:txBody>
      </p:sp>
      <p:sp>
        <p:nvSpPr>
          <p:cNvPr id="49" name="Left Brace 48">
            <a:extLst>
              <a:ext uri="{FF2B5EF4-FFF2-40B4-BE49-F238E27FC236}">
                <a16:creationId xmlns:a16="http://schemas.microsoft.com/office/drawing/2014/main" id="{BDECF53A-F3C8-F049-8D77-4529DE4FEF90}"/>
              </a:ext>
            </a:extLst>
          </p:cNvPr>
          <p:cNvSpPr/>
          <p:nvPr/>
        </p:nvSpPr>
        <p:spPr>
          <a:xfrm>
            <a:off x="5345907" y="3376613"/>
            <a:ext cx="513160" cy="1460897"/>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prstClr val="black"/>
              </a:solidFill>
            </a:endParaRPr>
          </a:p>
        </p:txBody>
      </p:sp>
      <p:cxnSp>
        <p:nvCxnSpPr>
          <p:cNvPr id="51" name="Straight Connector 50">
            <a:extLst>
              <a:ext uri="{FF2B5EF4-FFF2-40B4-BE49-F238E27FC236}">
                <a16:creationId xmlns:a16="http://schemas.microsoft.com/office/drawing/2014/main" id="{55810B3E-6BD2-8D45-993F-B85F9A2AF149}"/>
              </a:ext>
            </a:extLst>
          </p:cNvPr>
          <p:cNvCxnSpPr/>
          <p:nvPr/>
        </p:nvCxnSpPr>
        <p:spPr>
          <a:xfrm>
            <a:off x="4293394" y="3096817"/>
            <a:ext cx="14288" cy="133469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95E866A3-C55E-3E40-8DBE-EFBDA12E6C40}"/>
              </a:ext>
            </a:extLst>
          </p:cNvPr>
          <p:cNvCxnSpPr>
            <a:stCxn id="47" idx="1"/>
          </p:cNvCxnSpPr>
          <p:nvPr/>
        </p:nvCxnSpPr>
        <p:spPr>
          <a:xfrm flipV="1">
            <a:off x="3992167" y="4431506"/>
            <a:ext cx="315515" cy="11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778C1FBC-EC87-564C-8A83-0BD7ED6FB3E3}"/>
              </a:ext>
            </a:extLst>
          </p:cNvPr>
          <p:cNvCxnSpPr/>
          <p:nvPr/>
        </p:nvCxnSpPr>
        <p:spPr>
          <a:xfrm>
            <a:off x="4836319" y="3049192"/>
            <a:ext cx="0" cy="105846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2E95CA33-81A2-CF4A-BC3A-F1B9996F2306}"/>
              </a:ext>
            </a:extLst>
          </p:cNvPr>
          <p:cNvCxnSpPr>
            <a:endCxn id="49" idx="1"/>
          </p:cNvCxnSpPr>
          <p:nvPr/>
        </p:nvCxnSpPr>
        <p:spPr>
          <a:xfrm flipV="1">
            <a:off x="4836319" y="4107657"/>
            <a:ext cx="509588" cy="119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3" name="Right Brace 62">
            <a:extLst>
              <a:ext uri="{FF2B5EF4-FFF2-40B4-BE49-F238E27FC236}">
                <a16:creationId xmlns:a16="http://schemas.microsoft.com/office/drawing/2014/main" id="{E9B0DC63-77B4-FC43-AEE8-35EB13E94A1D}"/>
              </a:ext>
            </a:extLst>
          </p:cNvPr>
          <p:cNvSpPr/>
          <p:nvPr/>
        </p:nvSpPr>
        <p:spPr>
          <a:xfrm rot="16200000">
            <a:off x="4357093" y="1769865"/>
            <a:ext cx="353615" cy="1302544"/>
          </a:xfrm>
          <a:prstGeom prst="rightBrace">
            <a:avLst>
              <a:gd name="adj1" fmla="val 8333"/>
              <a:gd name="adj2" fmla="val 50583"/>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prstClr val="black"/>
              </a:solidFill>
            </a:endParaRPr>
          </a:p>
        </p:txBody>
      </p:sp>
      <p:sp>
        <p:nvSpPr>
          <p:cNvPr id="20" name="Rectangle 19">
            <a:extLst>
              <a:ext uri="{FF2B5EF4-FFF2-40B4-BE49-F238E27FC236}">
                <a16:creationId xmlns:a16="http://schemas.microsoft.com/office/drawing/2014/main" id="{346BB8A4-69C4-9C4C-BC7F-C37103592DEF}"/>
              </a:ext>
            </a:extLst>
          </p:cNvPr>
          <p:cNvSpPr/>
          <p:nvPr/>
        </p:nvSpPr>
        <p:spPr>
          <a:xfrm>
            <a:off x="1419225" y="4312444"/>
            <a:ext cx="2053829" cy="34051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prstClr val="black"/>
                </a:solidFill>
              </a:rPr>
              <a:t>Budgets</a:t>
            </a:r>
          </a:p>
          <a:p>
            <a:pPr algn="r">
              <a:defRPr/>
            </a:pPr>
            <a:r>
              <a:rPr lang="en-US" sz="1050" dirty="0">
                <a:solidFill>
                  <a:prstClr val="black"/>
                </a:solidFill>
              </a:rPr>
              <a:t>Kelli Horter</a:t>
            </a:r>
          </a:p>
        </p:txBody>
      </p:sp>
    </p:spTree>
    <p:extLst>
      <p:ext uri="{BB962C8B-B14F-4D97-AF65-F5344CB8AC3E}">
        <p14:creationId xmlns:p14="http://schemas.microsoft.com/office/powerpoint/2010/main" val="2269693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62919" y="1143000"/>
            <a:ext cx="5675868" cy="1176630"/>
          </a:xfrm>
          <a:prstGeom prst="rect">
            <a:avLst/>
          </a:prstGeom>
        </p:spPr>
      </p:pic>
      <p:sp>
        <p:nvSpPr>
          <p:cNvPr id="5" name="Content Placeholder 4"/>
          <p:cNvSpPr>
            <a:spLocks noGrp="1"/>
          </p:cNvSpPr>
          <p:nvPr>
            <p:ph sz="half" idx="1"/>
          </p:nvPr>
        </p:nvSpPr>
        <p:spPr>
          <a:xfrm>
            <a:off x="301112" y="2328311"/>
            <a:ext cx="7699887" cy="4034350"/>
          </a:xfrm>
        </p:spPr>
        <p:txBody>
          <a:bodyPr/>
          <a:lstStyle/>
          <a:p>
            <a:r>
              <a:rPr lang="en-US" dirty="0"/>
              <a:t>CCTST created 2005</a:t>
            </a:r>
          </a:p>
          <a:p>
            <a:r>
              <a:rPr lang="en-US" dirty="0"/>
              <a:t>CTSA Funded April 2009</a:t>
            </a:r>
          </a:p>
          <a:p>
            <a:pPr lvl="1"/>
            <a:r>
              <a:rPr lang="en-US" dirty="0"/>
              <a:t>Funding cycle: April 1-March 30</a:t>
            </a:r>
          </a:p>
          <a:p>
            <a:r>
              <a:rPr lang="en-US" dirty="0"/>
              <a:t>Renewal/New grant funded August 14, 2015</a:t>
            </a:r>
          </a:p>
          <a:p>
            <a:pPr lvl="1"/>
            <a:r>
              <a:rPr lang="en-US" dirty="0"/>
              <a:t>Four years funding through March 31, 2019</a:t>
            </a:r>
          </a:p>
          <a:p>
            <a:pPr lvl="1"/>
            <a:r>
              <a:rPr lang="en-US" dirty="0"/>
              <a:t>Competitive renewal submitted May 25, 2018</a:t>
            </a:r>
          </a:p>
        </p:txBody>
      </p:sp>
    </p:spTree>
    <p:extLst>
      <p:ext uri="{BB962C8B-B14F-4D97-AF65-F5344CB8AC3E}">
        <p14:creationId xmlns:p14="http://schemas.microsoft.com/office/powerpoint/2010/main" val="26895585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BDDA8A1-D26D-E64D-822B-A9D79C89CB3B}"/>
              </a:ext>
            </a:extLst>
          </p:cNvPr>
          <p:cNvSpPr>
            <a:spLocks noGrp="1"/>
          </p:cNvSpPr>
          <p:nvPr>
            <p:ph type="title"/>
          </p:nvPr>
        </p:nvSpPr>
        <p:spPr/>
        <p:txBody>
          <a:bodyPr/>
          <a:lstStyle/>
          <a:p>
            <a:r>
              <a:rPr lang="en-US" altLang="en-US">
                <a:latin typeface="Times New Roman" panose="02020603050405020304" pitchFamily="18" charset="0"/>
              </a:rPr>
              <a:t>Key Accomplishments</a:t>
            </a:r>
          </a:p>
        </p:txBody>
      </p:sp>
      <p:sp>
        <p:nvSpPr>
          <p:cNvPr id="6147" name="Content Placeholder 2">
            <a:extLst>
              <a:ext uri="{FF2B5EF4-FFF2-40B4-BE49-F238E27FC236}">
                <a16:creationId xmlns:a16="http://schemas.microsoft.com/office/drawing/2014/main" id="{9BF3DF8D-5A17-BA4C-AA32-5E3E444E087E}"/>
              </a:ext>
            </a:extLst>
          </p:cNvPr>
          <p:cNvSpPr>
            <a:spLocks noGrp="1"/>
          </p:cNvSpPr>
          <p:nvPr>
            <p:ph idx="1"/>
          </p:nvPr>
        </p:nvSpPr>
        <p:spPr/>
        <p:txBody>
          <a:bodyPr/>
          <a:lstStyle/>
          <a:p>
            <a:r>
              <a:rPr lang="en-US" altLang="en-US" sz="2000" b="0" dirty="0">
                <a:latin typeface="Arial" panose="020B0604020202020204" pitchFamily="34" charset="0"/>
                <a:cs typeface="Arial" panose="020B0604020202020204" pitchFamily="34" charset="0"/>
              </a:rPr>
              <a:t>Five key hires this fiscal year to grow department. Plans for continued growth based on institutional needs </a:t>
            </a:r>
          </a:p>
          <a:p>
            <a:r>
              <a:rPr lang="en-US" altLang="en-US" sz="2000" b="0" dirty="0">
                <a:latin typeface="Arial" panose="020B0604020202020204" pitchFamily="34" charset="0"/>
                <a:cs typeface="Arial" panose="020B0604020202020204" pitchFamily="34" charset="0"/>
              </a:rPr>
              <a:t>Finalized research coordinator dual comp model to resolve employer/employee concerns and compliance risks. Rollout of new model is planned for Jan 1 2019</a:t>
            </a:r>
          </a:p>
          <a:p>
            <a:r>
              <a:rPr lang="en-US" altLang="en-US" sz="2000" b="0" dirty="0">
                <a:latin typeface="Arial" panose="020B0604020202020204" pitchFamily="34" charset="0"/>
                <a:cs typeface="Arial" panose="020B0604020202020204" pitchFamily="34" charset="0"/>
              </a:rPr>
              <a:t>Created new career ladder for Office of Clinical Research staff with goal of retaining our talent to build institutional knowledge and improve services</a:t>
            </a:r>
          </a:p>
        </p:txBody>
      </p:sp>
    </p:spTree>
    <p:extLst>
      <p:ext uri="{BB962C8B-B14F-4D97-AF65-F5344CB8AC3E}">
        <p14:creationId xmlns:p14="http://schemas.microsoft.com/office/powerpoint/2010/main" val="34550069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159FB0FF-B5E3-B943-9017-2F13F25BE963}"/>
              </a:ext>
            </a:extLst>
          </p:cNvPr>
          <p:cNvSpPr>
            <a:spLocks noGrp="1"/>
          </p:cNvSpPr>
          <p:nvPr>
            <p:ph type="title"/>
          </p:nvPr>
        </p:nvSpPr>
        <p:spPr/>
        <p:txBody>
          <a:bodyPr/>
          <a:lstStyle/>
          <a:p>
            <a:r>
              <a:rPr lang="en-US" altLang="en-US">
                <a:latin typeface="Times New Roman" panose="02020603050405020304" pitchFamily="18" charset="0"/>
              </a:rPr>
              <a:t>Key Accomplishments Cont.</a:t>
            </a:r>
          </a:p>
        </p:txBody>
      </p:sp>
      <p:sp>
        <p:nvSpPr>
          <p:cNvPr id="3" name="Content Placeholder 2">
            <a:extLst>
              <a:ext uri="{FF2B5EF4-FFF2-40B4-BE49-F238E27FC236}">
                <a16:creationId xmlns:a16="http://schemas.microsoft.com/office/drawing/2014/main" id="{12818C50-BEC9-A04E-B069-FD5EF0BE84F2}"/>
              </a:ext>
            </a:extLst>
          </p:cNvPr>
          <p:cNvSpPr>
            <a:spLocks noGrp="1"/>
          </p:cNvSpPr>
          <p:nvPr>
            <p:ph idx="1"/>
          </p:nvPr>
        </p:nvSpPr>
        <p:spPr/>
        <p:txBody>
          <a:bodyPr/>
          <a:lstStyle/>
          <a:p>
            <a:pPr>
              <a:defRPr/>
            </a:pPr>
            <a:r>
              <a:rPr lang="en-US" sz="2000" b="0" dirty="0">
                <a:latin typeface="Arial" panose="020B0604020202020204" pitchFamily="34" charset="0"/>
                <a:cs typeface="Arial" panose="020B0604020202020204" pitchFamily="34" charset="0"/>
              </a:rPr>
              <a:t>Assisted UCCI to increase accrual rates and ease administrative burden.</a:t>
            </a:r>
          </a:p>
          <a:p>
            <a:pPr>
              <a:defRPr/>
            </a:pPr>
            <a:r>
              <a:rPr lang="en-US" sz="2000" b="0" dirty="0">
                <a:latin typeface="Arial" panose="020B0604020202020204" pitchFamily="34" charset="0"/>
                <a:cs typeface="Arial" panose="020B0604020202020204" pitchFamily="34" charset="0"/>
              </a:rPr>
              <a:t>Implementing eReg (electronic regulatory system) for Cancer Institute and rolling out to rest of institution</a:t>
            </a:r>
          </a:p>
          <a:p>
            <a:pPr lvl="1">
              <a:defRPr/>
            </a:pPr>
            <a:r>
              <a:rPr lang="en-US" sz="2000" b="0" dirty="0">
                <a:latin typeface="Arial" panose="020B0604020202020204" pitchFamily="34" charset="0"/>
                <a:cs typeface="Arial" panose="020B0604020202020204" pitchFamily="34" charset="0"/>
              </a:rPr>
              <a:t>Research functions in Epic, research billing</a:t>
            </a:r>
          </a:p>
          <a:p>
            <a:pPr lvl="1">
              <a:defRPr/>
            </a:pPr>
            <a:r>
              <a:rPr lang="en-US" sz="2000" b="0" dirty="0">
                <a:latin typeface="Arial" panose="020B0604020202020204" pitchFamily="34" charset="0"/>
                <a:cs typeface="Arial" panose="020B0604020202020204" pitchFamily="34" charset="0"/>
              </a:rPr>
              <a:t>Clinical Trials Management System</a:t>
            </a:r>
          </a:p>
          <a:p>
            <a:pPr>
              <a:defRPr/>
            </a:pPr>
            <a:r>
              <a:rPr lang="en-US" sz="2000" b="0" dirty="0">
                <a:latin typeface="Arial" panose="020B0604020202020204" pitchFamily="34" charset="0"/>
                <a:cs typeface="Arial" panose="020B0604020202020204" pitchFamily="34" charset="0"/>
              </a:rPr>
              <a:t>Improvements to Contracting process – turnaround has improved and continues to improve</a:t>
            </a:r>
          </a:p>
          <a:p>
            <a:pPr>
              <a:defRPr/>
            </a:pPr>
            <a:r>
              <a:rPr lang="en-US" sz="2000" b="0" dirty="0">
                <a:latin typeface="Arial" panose="020B0604020202020204" pitchFamily="34" charset="0"/>
                <a:cs typeface="Arial" panose="020B0604020202020204" pitchFamily="34" charset="0"/>
              </a:rPr>
              <a:t>Next:</a:t>
            </a:r>
          </a:p>
          <a:p>
            <a:pPr lvl="1">
              <a:defRPr/>
            </a:pPr>
            <a:r>
              <a:rPr lang="en-US" sz="2000" dirty="0">
                <a:latin typeface="Arial" panose="020B0604020202020204" pitchFamily="34" charset="0"/>
                <a:cs typeface="Arial" panose="020B0604020202020204" pitchFamily="34" charset="0"/>
              </a:rPr>
              <a:t>Feasibility?</a:t>
            </a:r>
          </a:p>
          <a:p>
            <a:pPr lvl="1">
              <a:defRPr/>
            </a:pPr>
            <a:r>
              <a:rPr lang="en-US" sz="2000" dirty="0">
                <a:latin typeface="Arial" panose="020B0604020202020204" pitchFamily="34" charset="0"/>
                <a:cs typeface="Arial" panose="020B0604020202020204" pitchFamily="34" charset="0"/>
              </a:rPr>
              <a:t>Additional accrual strategies?</a:t>
            </a:r>
            <a:endParaRPr lang="en-US" sz="2000" dirty="0"/>
          </a:p>
          <a:p>
            <a:pPr marL="0" indent="0">
              <a:buNone/>
              <a:defRPr/>
            </a:pPr>
            <a:endParaRPr lang="en-US" dirty="0"/>
          </a:p>
        </p:txBody>
      </p:sp>
    </p:spTree>
    <p:extLst>
      <p:ext uri="{BB962C8B-B14F-4D97-AF65-F5344CB8AC3E}">
        <p14:creationId xmlns:p14="http://schemas.microsoft.com/office/powerpoint/2010/main" val="26538962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056AAAC-EEC1-D34E-BA69-3C1C86B5260B}"/>
              </a:ext>
            </a:extLst>
          </p:cNvPr>
          <p:cNvGraphicFramePr>
            <a:graphicFrameLocks/>
          </p:cNvGraphicFramePr>
          <p:nvPr/>
        </p:nvGraphicFramePr>
        <p:xfrm>
          <a:off x="559435" y="1628262"/>
          <a:ext cx="7575446" cy="2657989"/>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a:extLst>
              <a:ext uri="{FF2B5EF4-FFF2-40B4-BE49-F238E27FC236}">
                <a16:creationId xmlns:a16="http://schemas.microsoft.com/office/drawing/2014/main" id="{BBEE6424-AA57-754D-8CA0-1BA5E4F1DF93}"/>
              </a:ext>
            </a:extLst>
          </p:cNvPr>
          <p:cNvSpPr/>
          <p:nvPr/>
        </p:nvSpPr>
        <p:spPr>
          <a:xfrm>
            <a:off x="826294" y="4466035"/>
            <a:ext cx="7773591" cy="1384995"/>
          </a:xfrm>
          <a:prstGeom prst="rect">
            <a:avLst/>
          </a:prstGeom>
        </p:spPr>
        <p:txBody>
          <a:bodyPr>
            <a:spAutoFit/>
          </a:bodyPr>
          <a:lstStyle/>
          <a:p>
            <a:pPr>
              <a:defRPr/>
            </a:pPr>
            <a:r>
              <a:rPr lang="en-US" sz="1050" b="1" dirty="0">
                <a:latin typeface="Verdana" panose="020B0604030504040204" pitchFamily="34" charset="0"/>
                <a:ea typeface="Verdana" panose="020B0604030504040204" pitchFamily="34" charset="0"/>
                <a:cs typeface="Verdana" panose="020B0604030504040204" pitchFamily="34" charset="0"/>
              </a:rPr>
              <a:t>Completed action items to contribute to increase:</a:t>
            </a:r>
          </a:p>
          <a:p>
            <a:pPr marL="598885" indent="-257175">
              <a:spcBef>
                <a:spcPts val="0"/>
              </a:spcBef>
              <a:spcAft>
                <a:spcPts val="0"/>
              </a:spcAft>
              <a:buFont typeface="Wingdings 2" panose="05020102010507070707" pitchFamily="18" charset="2"/>
              <a:buChar char=""/>
              <a:defRPr/>
            </a:pPr>
            <a:r>
              <a:rPr lang="en-US" sz="1050" dirty="0">
                <a:latin typeface="Verdana" panose="020B0604030504040204" pitchFamily="34" charset="0"/>
                <a:ea typeface="Verdana" panose="020B0604030504040204" pitchFamily="34" charset="0"/>
                <a:cs typeface="Verdana" panose="020B0604030504040204" pitchFamily="34" charset="0"/>
              </a:rPr>
              <a:t>Set overall accrual target</a:t>
            </a:r>
          </a:p>
          <a:p>
            <a:pPr marL="598885" indent="-257175">
              <a:spcBef>
                <a:spcPts val="0"/>
              </a:spcBef>
              <a:spcAft>
                <a:spcPts val="0"/>
              </a:spcAft>
              <a:buFont typeface="Wingdings 2" panose="05020102010507070707" pitchFamily="18" charset="2"/>
              <a:buChar char=""/>
              <a:defRPr/>
            </a:pPr>
            <a:r>
              <a:rPr lang="en-US" sz="1050" dirty="0">
                <a:latin typeface="Verdana" panose="020B0604030504040204" pitchFamily="34" charset="0"/>
                <a:ea typeface="Verdana" panose="020B0604030504040204" pitchFamily="34" charset="0"/>
                <a:cs typeface="Verdana" panose="020B0604030504040204" pitchFamily="34" charset="0"/>
              </a:rPr>
              <a:t>Set disease specific accrual goals</a:t>
            </a:r>
          </a:p>
          <a:p>
            <a:pPr marL="598885" indent="-257175">
              <a:spcBef>
                <a:spcPts val="0"/>
              </a:spcBef>
              <a:spcAft>
                <a:spcPts val="0"/>
              </a:spcAft>
              <a:buFont typeface="Wingdings 2" panose="05020102010507070707" pitchFamily="18" charset="2"/>
              <a:buChar char=""/>
              <a:defRPr/>
            </a:pPr>
            <a:r>
              <a:rPr lang="en-US" sz="1050" dirty="0">
                <a:latin typeface="Verdana" panose="020B0604030504040204" pitchFamily="34" charset="0"/>
                <a:ea typeface="Verdana" panose="020B0604030504040204" pitchFamily="34" charset="0"/>
                <a:cs typeface="Verdana" panose="020B0604030504040204" pitchFamily="34" charset="0"/>
              </a:rPr>
              <a:t>Dashboard for monthly reporting to physicians and staff </a:t>
            </a:r>
          </a:p>
          <a:p>
            <a:pPr marL="598885" indent="-257175">
              <a:spcBef>
                <a:spcPts val="0"/>
              </a:spcBef>
              <a:spcAft>
                <a:spcPts val="0"/>
              </a:spcAft>
              <a:buFont typeface="Wingdings 2" panose="05020102010507070707" pitchFamily="18" charset="2"/>
              <a:buChar char=""/>
              <a:defRPr/>
            </a:pPr>
            <a:r>
              <a:rPr lang="en-US" sz="1050" dirty="0">
                <a:latin typeface="Verdana" panose="020B0604030504040204" pitchFamily="34" charset="0"/>
                <a:ea typeface="Verdana" panose="020B0604030504040204" pitchFamily="34" charset="0"/>
                <a:cs typeface="Verdana" panose="020B0604030504040204" pitchFamily="34" charset="0"/>
              </a:rPr>
              <a:t>Community affiliate communication on trial availability</a:t>
            </a:r>
          </a:p>
          <a:p>
            <a:pPr marL="598885" indent="-257175">
              <a:buFont typeface="Wingdings 2" panose="05020102010507070707" pitchFamily="18" charset="2"/>
              <a:buChar char=""/>
              <a:defRPr/>
            </a:pPr>
            <a:r>
              <a:rPr lang="en-US" sz="1050" dirty="0">
                <a:latin typeface="Verdana" panose="020B0604030504040204" pitchFamily="34" charset="0"/>
                <a:ea typeface="Verdana" panose="020B0604030504040204" pitchFamily="34" charset="0"/>
                <a:cs typeface="Verdana" panose="020B0604030504040204" pitchFamily="34" charset="0"/>
              </a:rPr>
              <a:t>Chief Resident support for candidate pre-screening</a:t>
            </a:r>
          </a:p>
          <a:p>
            <a:pPr marL="598885" indent="-257175">
              <a:spcBef>
                <a:spcPts val="0"/>
              </a:spcBef>
              <a:spcAft>
                <a:spcPts val="0"/>
              </a:spcAft>
              <a:buFont typeface="Wingdings 2" panose="05020102010507070707" pitchFamily="18" charset="2"/>
              <a:buChar char=""/>
              <a:defRPr/>
            </a:pPr>
            <a:r>
              <a:rPr lang="en-US" sz="1050" dirty="0">
                <a:latin typeface="Verdana" panose="020B0604030504040204" pitchFamily="34" charset="0"/>
                <a:ea typeface="Verdana" panose="020B0604030504040204" pitchFamily="34" charset="0"/>
                <a:cs typeface="Verdana" panose="020B0604030504040204" pitchFamily="34" charset="0"/>
              </a:rPr>
              <a:t>Filled new and replacement positions</a:t>
            </a:r>
          </a:p>
          <a:p>
            <a:pPr>
              <a:defRPr/>
            </a:pPr>
            <a:endParaRPr lang="en-US" sz="105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192915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827413"/>
            <a:ext cx="3286125" cy="413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3"/>
          <p:cNvSpPr>
            <a:spLocks noChangeArrowheads="1"/>
          </p:cNvSpPr>
          <p:nvPr/>
        </p:nvSpPr>
        <p:spPr bwMode="auto">
          <a:xfrm>
            <a:off x="1776663" y="4936958"/>
            <a:ext cx="3286125" cy="1006642"/>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4000" b="1">
                <a:solidFill>
                  <a:schemeClr val="bg1"/>
                </a:solidFill>
                <a:latin typeface="Times New Roman" pitchFamily="18" charset="0"/>
              </a:rPr>
              <a:t>Questions</a:t>
            </a:r>
            <a:r>
              <a:rPr lang="en-US" sz="4000" b="1" dirty="0">
                <a:solidFill>
                  <a:schemeClr val="bg1"/>
                </a:solidFill>
                <a:latin typeface="Times New Roman" pitchFamily="18" charset="0"/>
              </a:rPr>
              <a:t>?</a:t>
            </a:r>
          </a:p>
        </p:txBody>
      </p:sp>
      <p:grpSp>
        <p:nvGrpSpPr>
          <p:cNvPr id="52228" name="Group 4"/>
          <p:cNvGrpSpPr>
            <a:grpSpLocks/>
          </p:cNvGrpSpPr>
          <p:nvPr/>
        </p:nvGrpSpPr>
        <p:grpSpPr bwMode="auto">
          <a:xfrm>
            <a:off x="3797300" y="1689100"/>
            <a:ext cx="368300" cy="508000"/>
            <a:chOff x="824" y="2040"/>
            <a:chExt cx="232" cy="320"/>
          </a:xfrm>
        </p:grpSpPr>
        <p:sp>
          <p:nvSpPr>
            <p:cNvPr id="52229" name="Line 5"/>
            <p:cNvSpPr>
              <a:spLocks noChangeShapeType="1"/>
            </p:cNvSpPr>
            <p:nvPr/>
          </p:nvSpPr>
          <p:spPr bwMode="auto">
            <a:xfrm flipV="1">
              <a:off x="824" y="2040"/>
              <a:ext cx="232" cy="296"/>
            </a:xfrm>
            <a:prstGeom prst="line">
              <a:avLst/>
            </a:prstGeom>
            <a:noFill/>
            <a:ln w="381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30" name="Line 6"/>
            <p:cNvSpPr>
              <a:spLocks noChangeShapeType="1"/>
            </p:cNvSpPr>
            <p:nvPr/>
          </p:nvSpPr>
          <p:spPr bwMode="auto">
            <a:xfrm flipH="1" flipV="1">
              <a:off x="1048" y="2040"/>
              <a:ext cx="0" cy="320"/>
            </a:xfrm>
            <a:prstGeom prst="line">
              <a:avLst/>
            </a:prstGeom>
            <a:noFill/>
            <a:ln w="381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 name="TextBox 1"/>
          <p:cNvSpPr txBox="1"/>
          <p:nvPr/>
        </p:nvSpPr>
        <p:spPr>
          <a:xfrm>
            <a:off x="5562600" y="5070947"/>
            <a:ext cx="3200400" cy="461665"/>
          </a:xfrm>
          <a:prstGeom prst="rect">
            <a:avLst/>
          </a:prstGeom>
          <a:noFill/>
        </p:spPr>
        <p:txBody>
          <a:bodyPr wrap="square" rtlCol="0">
            <a:spAutoFit/>
          </a:bodyPr>
          <a:lstStyle/>
          <a:p>
            <a:r>
              <a:rPr lang="en-US" sz="2400" dirty="0"/>
              <a:t>https://cctst.uc.edu</a:t>
            </a:r>
          </a:p>
        </p:txBody>
      </p:sp>
    </p:spTree>
    <p:extLst>
      <p:ext uri="{BB962C8B-B14F-4D97-AF65-F5344CB8AC3E}">
        <p14:creationId xmlns:p14="http://schemas.microsoft.com/office/powerpoint/2010/main" val="2582863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449664" y="762000"/>
            <a:ext cx="8229600" cy="1143000"/>
          </a:xfrm>
        </p:spPr>
        <p:txBody>
          <a:bodyPr/>
          <a:lstStyle/>
          <a:p>
            <a:r>
              <a:rPr lang="en-US" b="1" dirty="0">
                <a:solidFill>
                  <a:srgbClr val="C00000"/>
                </a:solidFill>
              </a:rPr>
              <a:t>CCTST</a:t>
            </a:r>
          </a:p>
        </p:txBody>
      </p:sp>
      <p:sp>
        <p:nvSpPr>
          <p:cNvPr id="20483" name="Content Placeholder 2"/>
          <p:cNvSpPr>
            <a:spLocks noGrp="1"/>
          </p:cNvSpPr>
          <p:nvPr>
            <p:ph type="body" idx="4294967295"/>
          </p:nvPr>
        </p:nvSpPr>
        <p:spPr>
          <a:xfrm>
            <a:off x="457200" y="1905000"/>
            <a:ext cx="8229600" cy="4184650"/>
          </a:xfrm>
        </p:spPr>
        <p:txBody>
          <a:bodyPr>
            <a:normAutofit fontScale="92500" lnSpcReduction="10000"/>
          </a:bodyPr>
          <a:lstStyle/>
          <a:p>
            <a:r>
              <a:rPr lang="en-US" sz="2800" dirty="0"/>
              <a:t>Serves as the academic home for clinical and translational research</a:t>
            </a:r>
          </a:p>
          <a:p>
            <a:endParaRPr lang="en-US" sz="2800" dirty="0"/>
          </a:p>
          <a:p>
            <a:r>
              <a:rPr lang="en-US" sz="2800" dirty="0"/>
              <a:t>Provides research support for approx. 3,600 academic and community members</a:t>
            </a:r>
          </a:p>
          <a:p>
            <a:endParaRPr lang="en-US" sz="2800" dirty="0"/>
          </a:p>
          <a:p>
            <a:r>
              <a:rPr lang="en-US" sz="2800" dirty="0"/>
              <a:t>Provides grants to dozens of researchers and community members each year</a:t>
            </a:r>
          </a:p>
          <a:p>
            <a:endParaRPr lang="en-US" sz="2800" dirty="0"/>
          </a:p>
          <a:p>
            <a:r>
              <a:rPr lang="en-US" sz="2800" dirty="0"/>
              <a:t>Support salaries of approx. </a:t>
            </a:r>
            <a:r>
              <a:rPr lang="en-US" sz="2800"/>
              <a:t>140 </a:t>
            </a:r>
            <a:r>
              <a:rPr lang="en-US" sz="2800" dirty="0"/>
              <a:t>faculty and staff</a:t>
            </a:r>
          </a:p>
        </p:txBody>
      </p:sp>
    </p:spTree>
    <p:extLst>
      <p:ext uri="{BB962C8B-B14F-4D97-AF65-F5344CB8AC3E}">
        <p14:creationId xmlns:p14="http://schemas.microsoft.com/office/powerpoint/2010/main" val="3478301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584326"/>
            <a:ext cx="8229600" cy="105555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FF0000"/>
                </a:solidFill>
              </a:rPr>
              <a:t>Leadership (Executive Committee)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2694" y="1851288"/>
            <a:ext cx="1592900" cy="2044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4885" y="1524478"/>
            <a:ext cx="1645538" cy="2056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1574" y="1945891"/>
            <a:ext cx="1469594" cy="2057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A photo of Lori Crosb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045" y="4057219"/>
            <a:ext cx="1467836" cy="22017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photo of Maurizio Macalus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19737" y="4022613"/>
            <a:ext cx="1490907" cy="22363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7"/>
          <a:stretch>
            <a:fillRect/>
          </a:stretch>
        </p:blipFill>
        <p:spPr>
          <a:xfrm>
            <a:off x="6818160" y="1856128"/>
            <a:ext cx="1616129" cy="2021720"/>
          </a:xfrm>
          <a:prstGeom prst="rect">
            <a:avLst/>
          </a:prstGeom>
        </p:spPr>
      </p:pic>
      <p:pic>
        <p:nvPicPr>
          <p:cNvPr id="7" name="Picture 6"/>
          <p:cNvPicPr>
            <a:picLocks noChangeAspect="1"/>
          </p:cNvPicPr>
          <p:nvPr/>
        </p:nvPicPr>
        <p:blipFill>
          <a:blip r:embed="rId8"/>
          <a:stretch>
            <a:fillRect/>
          </a:stretch>
        </p:blipFill>
        <p:spPr>
          <a:xfrm>
            <a:off x="224272" y="1853234"/>
            <a:ext cx="1651430" cy="2065882"/>
          </a:xfrm>
          <a:prstGeom prst="rect">
            <a:avLst/>
          </a:prstGeom>
        </p:spPr>
      </p:pic>
      <p:pic>
        <p:nvPicPr>
          <p:cNvPr id="9" name="Picture 8"/>
          <p:cNvPicPr>
            <a:picLocks noChangeAspect="1"/>
          </p:cNvPicPr>
          <p:nvPr/>
        </p:nvPicPr>
        <p:blipFill>
          <a:blip r:embed="rId9"/>
          <a:stretch>
            <a:fillRect/>
          </a:stretch>
        </p:blipFill>
        <p:spPr>
          <a:xfrm>
            <a:off x="6723942" y="4051324"/>
            <a:ext cx="1540221" cy="2207649"/>
          </a:xfrm>
          <a:prstGeom prst="rect">
            <a:avLst/>
          </a:prstGeom>
        </p:spPr>
      </p:pic>
      <p:sp>
        <p:nvSpPr>
          <p:cNvPr id="10" name="AutoShape 4" descr="data:image/png;base64,/9j/4AAQSkZJRgABAQEAYABgAAD/2wBDAAgGBgcGBQgHBwcJCQgKDBQNDAsLDBkSEw8UHRofHh0aHBwgJC4nICIsIxwcKDcpLDAxNDQ0Hyc5PTgyPC4zNDL/2wBDAQkJCQwLDBgNDRgyIRwhMjIyMjIyMjIyMjIyMjIyMjIyMjIyMjIyMjIyMjIyMjIyMjIyMjIyMjIyMjIyMjIyMjL/wAARCAFEAQ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JpnBwD2Hb2pPOk9R+VNf734D+VNpEknnSeo/KjzpPUflUdFAD/Pf1H5UvnP6j8qiooAl85/UflR5z+o/KoqWmA/zn9R+VHnP6j8qZSf560wJPPf1H5Uee/qPyqEtj3/GmlmHJ5HsaAJ/tD+o/Kjz39R+VVmlG5cZwc4561Un1Wzt3aOS6hSRTggyD5fr/hQFmavnt6j8qXz39R+VYaa3pzybDqMIY9AzhR+tXEvIGO1ZVZvRWyaAsy/57+o/Knee/qPyqkJlJAJ4I69KlDFRyc4oAsec/qPyo85/UflUO6l3CgRL5z+o/Kjzn9R+VR0UDJPOf1H5Uec/qPyqPvRQBJ5z+o/Kjzn9R+VR0UASec/qPyo85/UflUdFICTzn9R+VHnP6j8qjpKQEvnP6j8qPPf1H5VFRTAsCV8DkflRTF+6OKKQDH+9+A/lTac/3vwH8qbQIKKKKBiUUUUAFLSUvagQU0n0P60juFXPr0qh9p8wKzOVicsUA6uB1P0ptpDsWhKCXO4YVsdfSsnV/Edvp0gtoEe7vHUlIIefpuboufesq91WWK1UxRABySSxwFXOASfrwB3Nc1GoWS5l8xnkGRtz8u/OScd8VDqdilEv3vijUZY2RSttL/rDHB87j/ZyeB9RVIO1ofMkQGZ/m8mILnceSWY8k0MILC1E0zeXtQFmYc/X3PtXPt4khZWhihNvbOeZnTLnHTn+HPoKhSZpoXb7UrecyLPDhFGGDBjnPTn61Wa7nsrj7TYXc8BPzOobPP17qalWd5bcC0dyzKzMu7JPpj1PfFZZbzF2RsDuPBUdTj07dDTTA9E0bxDcNZRLqEsTXEpIj/2x3OO2K2JNVjtlbz77zJF4VI15YV5Ha6hNcAyxsqJH8wLD7o9BXQxatEIxK6rJIyAgAYKn1obaFynZ/wDCRSxjMaZySQr8Vag8VQMyxXMMsMjdD1X8xXEzzXl2ryx3Pkx7QQUUEsPfNQweYki/6RFPk5COm1/wI4o52kLkR6xFdxSqrIwZSOCDU4IPevN7W7fYZLeeW2lJ+aMgHafp6Vv2Gt3QcR3SI4/56xt/SrVTuS4s6qiq9tcpcR7lPRtp9jU9WSLRRRRYAooopAJRS96SgAooooAlX7oooH3RRSAY/wB78B/Km05/vfgP5U2gAooooASmvu+UL3OCfQUPIka7nYKPUmsu61NDIDESFh/eOzcD0APoCM07BY1SABzzioXaLYXL7F27iS2MD1rJi162u51jBMWf9Wr4DSH1Hbb71jeKNZisvD180Dqbm4QwW8IPzBs8gnoD3FS5JDSZi+NtXvXuo44tSlWwt1TzY4FIaVjncGb06cCm6ZrJe2kd7xp5GTMMrPuKLn5kYeg7Vn3urXwEkTXZnC5mQyKpkHGMbhxkViJdQJBcyvav5jAFinylyT+Xas5Ns0SSN64u5Jrh3lYllbdFEcoOmBx647+9Qafcu0UxmUrggAHOWPU1zjXk97eCRg67PmJL7uaf9onjnw8RaN13MQxHX0NTysYzXdZgkvGL5lVcYyxAH4e1ZFjewm9kszuEV0pRfmyM9QR6dK2rqOPWPLgj8u2TbhZCeQx6CUeh7MK52xsZbS9zcxlHtmZVQ/3xn9B61S2C1zYS7nsroPDICAw8tweSw9ferN/KI5zdW+FV13sF6K56j8OapWVo0jjzCzBlwVXrn1rZh01nT7OR8jKGU+o7ihyS3LUDKQhY7xFBAk27cH15q19qkuZQojREYhfl7KP8TVi50qSCFcDOH5PoB0qCKGWOQbEyDkD19f50rpj5Ga0V+/8AZd1dAjMeXQH+EE4GPaobOT7U6RhjuJGAx647n2zVbzdlheRN1dVTb6YOc1Us2J1FbNVdZAoDtu+UqRnPsATRoyGmjtpAkM2RIFZRgEHJPv8ASnwX8ckkcjMFLgliF+U46/nXNQXoQ6nfXTHyYVWNRn24/M849KZaXTyaWu6aIyKN58vPyh+mc9gOaFcR6R4c1M7riKSTIKhlJPOAf14OK6mC4SbgHDBQ31Brze1YwxxNB8p8sKhYZB3c5I98Vv6brRFvDLexpCUzudDlNuOQ3932NXGZEonYg8UtU4pUZI5Y3zGwA9Rg9DVoVqQOopKWkAUUUUAJRRRSAlX7oooH3RxRQAx/vfgP5Uynv978B/Km0AFFFIzKg3McDOKYIyry4xqUCbSzCVdq+i4OW/MgCq0kK3mprFKqEKxJ2MRjaudvHXrzmkupDHrd10DGOIx7ug2hmz+BFZ19cjT9La7JDqqGfC8ZLj5jn1FZOVmWkc7qzGfxDqMFpCWtt8arMHwFGz5sZ64bqKy0ExcxmWPbu3gsf19q1Nau/wCx59SFuBtVVERbDAgpyfxJNcQ97clpZ1K7JIgD6qcjJHYip31LNi6UoHecI8gYbAp4JNZUstvdyKk7yWiHiIp90k+vpVT7bM/zWsscEm47uOo/HpUDy3kaSZbLljxgEADuPrmnYC55i2ofZCZIVIVirbmB9T/hWhbRR3NtIIWLjG4R4+Yfh1z3xWdaX1zdptwitIwydnQjgZHoaW5jdSZ4PkmDZBXhgw9+/tTQhl1YMlz5kJYM/AYHIY+v09j0NaNpZHUvLuCpEyLscdwRTdMvl1GdoZwPOxuJHc46/jXT+F7aO4F5cLEVjafYvH3goGT+dY1JNHTRimNtfDu4hkChhjGRwK27TStvEgDY9BgVswxL0FWRCMcCuZ1JPQ7FTijCk0qIx7QmOD2zWcdHjQs2wAjkECutZPyqtJCD1FHO7WK5Is891axT7csQTCmElsfWsiVDArXNuBtRNsufvO2MKPpXd6rZA3cLcBXQxZ/2ieK5nV9PEVzboB96UnB9hxWlOfQ5qlI5u4/0i3h00q5ht3M1yVyCWx69/TFWtOXal28tzG/2nCmJsAgc4H8hVW8hMVvu3FSzFmOevqKzYrRY1uJomaV93zK38HpXUrNHG1Y9ES6WALCJBt2ZV89egyPaof7QvtPvVkg2szptYZ++pHzDB4NZFvPFLbJBOxAkTEMn90d1NX78s9nH5T5VRy2efcipA7zw1rEN6semJKgliVWVDwfLHP446flXUpMN7A8YHIPavHo7YbUuYpPJmxmKZc/KcgZH+Fd5p+tS3QkS5h2zWrr5rIQVcnuB1Ax2PetVKxm4nTs5aIAfeYY/GpVHAHoKzorhDfwwKc5SQj8Mc/h0/GtAdfp7VoiHoOo/z0ox/nFGP84oAKKMUf56VIEq/dFFC/dH+FFADH+9+A/lTac/3vwH8qbQAVBdJK0O6AKZkO9FY4DH0Ppn1qekpoEcN4p1eIz6WVzDcyTPC6yfKUAXcc/iO3XNY/286xpF9YSrHDJteQKCSHI7Cs7XrlfEniy/R5QkduoW2lBxsZGIOT6dfzqlbTzLEoDI86FpACcEjHI9xWM7XNorQH1KO4tk8sF1Khzv+705PNYGoyxsZJJJWZWO1WUcflVjUN00yvGp2FGzHn5WPb8Kq7DJKihCSo4GcBjjtQrAVLeIieNFAZZGAOeeDWjNYiC1QMMOJWQEEkjgHpVuO1CaeXkx5ibS557+ladrZPdK7SOkcWVJklOMkDsPYUOSQ0jBtYdt15sQY5jbJxwT05qWW5VrcfKF3NtJrZkt9Pjiks47qY+ahyQgHHX9BWHd2CbY/s07TrGQzR42soPTj6Uk7jsU7QiO/a4LBBFDIx9XI5AX1NepeHf3ekWyKMDbu/FiSf515VJD9l08O6r5xc7AerZ4H4c163pKsLGAMcsEUE+pA5rCudOHWptQoTzirQ6VDB0FT9s1gtTrk7DWXNQSLVo1FImVNAJmRqNsbm2IjIEi/MhPZh0Nc7flr+y89UHnWziSSPuAD82K6uTfG5OCRWbdWUc7G4hJSUdSp+8O9JMJI4jX7NhYMyRbsnGQOPrWXo1qPtkglPDQc7u7bsYrtZbOaGD7ASs0YHmRM/B255Ge5Fc5qcRt7ZTEUizcgkk5+6wJ/U12QeljhrIyZAkLW8TllMalQo/MflUyahstmjJzE/OG5BGKfqVuZtak8scISSpPTPTP+e1ZjB2EaLbth5zFErLxtXuR71poznN+Oea7sIXgkjbylbCZKhs4HH0rZi1yKLVLTWBbypH/AKi9w/3l6oxHchuCfQ1ykM05heRGCYcBQOB74HoMVv6TJayRlUVVLjygu3IyR29cnmlsB6BoMt7dzXeqXcaia4bbBDG2Uhi6/e7ljyT9BW/Axcktwy8FfTNeQaL4wXwzcRWjhX01mIJB5hJPJHqvt2r1HTr+KWzub0HdDvDK46FcAAj69a1jczkjXHGM06oy2OD604GrIHUUlLUjJV+6KKRfuiigBj/e/AfyptOf734D+VNoAQ9Kx9b1YWulXhgV2mVXiTA6Pt6n2Geta0sojjLEFvRR1NeZ6pdfaPEGqWssuEkl8zCg4K7VIX6HFTOTitCoq5yWkh7K48i1lZmuIkhkkxwVGM8dc981o6RqulW9xOuoWvnsm4RjAxs/+vSNaGyvYryP57O4WTe4yPs7g9D9VwayrizltZPMgWORclgGIK7T+NYtI1LZgX7F5kcRA8pvLHtuOP0rGmuoLFWBmklmyCSij5c/wj/GumQD+yLFGZHUTpGXB6nJ4/WuZS0/02UTWyKEkILytgkg4zTQF+JnEzJFlIXGRnk47kmp3nZrhGPKRAsF+nQH6mg3McSNgDYg4xx7AUzzClqsvlhd7AMSc5Bz0FJ6lJEK3siKzHIldc58skAE/Nz61DAXtJJL+RN0K5QCPJd89j6fWol1E5dCzldxbC9Af8au6dpB1S6WVDMoIIbJ4ZT3+tJy5VqVGPMxmjabNrWt/aJlBSN8s3Yeir9K9ZsrULGABgCsrRNKitIkijXCqK6dFRFwKwlLnZ2wioRERMdBipcADmkLDPFKWAx6U0kiZNsaR81NYcdKkZlxTSwNJ2YRbRUkA5BHWqMkIyWQ7W9OxrTlUEVWZOOaxaOi90Y1wpeMquFljPmRk+vcfQ1xmvvH5MRU7TIWUK398kY/Wu8vkwm4dq4vX4EmgCqEE4bChjgE4yv61rRk7nNWjoUdR/fWcFzEVU3EUaSMv8WOprMSZoIpHzmZI5XD9cL12ilSWNY47eTLM0QJQL8qH/PNaFlYIhEdwM3Eh4gU84PUt6cdq6723OKxlwuFWGORlh+QEDGduTn/AOtVzT/LjvIpfMcfvw5UHkY6fmKivdOik1CRjcKFbMfmMw454FXYbZ4PIMk0btuAG0dx/epsRR1PTI/s0boG8pk3kNyQSxyOOg6da7bwXqV3ceGNN0+SC5NtBIPtE5XdiNGO2P1yTt+gFc/qWnWjW0CSXwjRXLGPdy7ds10+hXbWOlwWVizMIyWJdtoyeTj1NEWDR6EkqzKsqsHDdGByKkz71h2Vw4XzwrIisvmrgDfn+IAdCK2wc9P51qndGLVhwPvTs038f1o/H9aZJOpG0UU1fuj/ABooC4P978B/Km05/vfgP5UxjgE46DNIZnShvtwtZziKbf5MnoSuNv17j1rzzW2u4rpb2SN38pI7aZlTDRuvzLKR3VhkGvRZTHPAHk4imUbW/ut/CfrzWHfWznUhEwL3Vkiyw7Ttdk9f9sAgg/WlNaFR3OMBlF20kiyPZSRtIrxDen49qoajaoYJY1gWJgMAxqAGHqDWs66csflWumMssquR5M7Rq2QSQQOBz3rk5ZZFHlSyNGhABVxwD2zWHKalqzl/4pt4thdbO6807fvYf29QRUGu2q+fJqURVnmAOU6SDs31HQin2E4jllj8oCG6/cuScHIyQf8ACqbyyQpLayxr5SykqOmG/wDrilsxjLeecWcrqFaVAsuWGQecdKuOLi5EpmO1cKRtGOe+B7Cqdg8QuWUfKNhXB6FD/ga3gY7a6+ySqZwvTY2HAI6/TmhmkUY8VpGpH7ovIeynH511Wnan9jiC/YyvGCaht7GOEl4opblwcYIAb9a0xbXspIXSmx1+adRWbXMdEV2Ldj4ltBnzIWRgOVJ5FbFvrNpd8RTDd/dPWuWn0O+z5jaSxY/3bhDxVNUMEoWW1uLZhwC+MfmKicGlc2UmtzvjNkghu9L5xIzmsHTrxnZY2O44455NbiRExZwenpWPNbc2Ti0PM2EBJrKv/Elpp5CEtJL1CLSanctbQFjlVC9TXII0moTloLNpC3SSRtgx/Oqgm9UROSRsSeN5S2IrXOTwDUq69fzR7zGMHoAKdYaHcYDPLYwnGMIhkI/PFaRsZYsZv1fHYW6rSjKDdnoZa9DN/ta4K4uLQ7DwSD0rlvEsijy7iP5lBzj1FdjdxzeWQbokHsIlrjtVsSssULSki4OxWZchWPQnHauiEUtUyKjdtRLOxiVZNRQ/ut58pmPGcZ3Y9v51V00yJHdXrFpiz+XGf4n/ALzfU/pS3t0baxj0+yZWSPMLnPyjAyT9Cc81Xkn+yvbQQAiKOL7gPrz+ZOK2SZxsjv7BFvfvSGJF3pz8pXtx+NWbaIeQk1yRGFIYg8HPoPfNQ3d8RYhmz8ikEKcH8/bmqRuFjEaqzSM43je3Iz609RG1ch7yOWVgJIo3HltgEKe/v+NdxoeoxSQ3EDwIyjZIp+8Bxg7c84yP1rz/AEm/aIPgAxgAtGO2TjrW1BOnmSyWzsMdVJwMDtSuG52+lTyh7pJtxh8h3BK9B1/GugsZhNZwSA5EkasDnrkVzmmXVtFb4lfEzRYJLZGOuAa0NDn3aXZsQQoj2Roepwx5+lXGRnJG9/nrS/j+tRRs2wBjlh1x61Jn/Oa1MrEyn5RRSK3yj/GigQP978B/Km05/vfgP5U2kUZuoWTvDIkFw0KyqU2DGAzdxn+VcKL9lVY7i4nu7yLdtnhtfukHYQWzwTj8QK9CuzviliTmXyyQv1GAa8vuL2bQbG3hQmKa3UWkhY5dW9T6g5zz61M2aRK9/c3Voubo2srbTnY23j0PpXMSXsl3KlxBbC2iU7Vn25Ehx0GfT1revWg2SS3Dm5MI+aGMbVLdgT/SuYjubrVNYdJ0T7Qts32WHGEjOPugepHes07lEP2lFtpi65VpRvy/AIGBj6U37XNLcz+bKHUfKwx+IP1xxUkmmi4tnZZFCEHKseQT1FRmX7O5UlJJzGqF9vQAfqaGikRpIBeRuFZY2BDn1HoPfNdLbbryQXD7PMndICU9FBI59DgVz9vayz3DbnDeXynHABHauo02y+z+THtwCpZM+oI/oTUSkkrG0Ivc2FdLcPM7rHGnJZjgCsu68dXHlyLpECuI1Lea6HDD2Fakmnw3Gx766CxqdxTHyZHTd681eswgGY0tpdx++gwBXO3G92dSUraHnMnjbxM8xR5mUkjhIjjk9Olbi6xdzXAsb1led+E28E//AF67lA5+UGJVHYLmp47aLIJgiZgch2QZBHcVftIyQKEluzkgnl+HLy5ui1vNDxbTH5XWT+HH17itOx8N6veWizP4r1eJGJAjEq/j26Zqp4s0p9Ru7MJdy+ZcyCEwcFSAdzSD0IAwfqK7WKNYrZEXhVAFS5WWhUYXepw97ayWet2Npe6nd3COzrH58u5GOz5TjHBzmsvU5tQ06NjHBKWkYqjKpYt6njtXUeK9Na/tlkhA8+BxInuR2/nVzTool0u2S1eRoDGAjSHcx9Qx9QetNSVglBqR5zc2vid0ha1m1Jt6Et5fG1uwosoPHUUjsZrngZVJ2Dbj6V6a0AUY3vGfrxUTxzEYXUAOOmwGqdZW5bIhUne9zmbXxLdW8qW2vWD2cjnakxOY2PpnsauX0C3Qt1hKuTKuCOeCea2/sbPGVnCTBuoeMYP4VmT20dhK12I1ht7ZTNIM4BIHyqP9pmwAKyi1fQqpFpannuphIZb945A/mTHC54wrHAHt61Vnu1CiR5M/aUC7h1BFbOtacI7VR5YDRpjB6e/8zXJwoLuVIYGddvJ3jgKOua64vmRwzjynRWluHsC10qJEqZO489f8BWWQZbt5JAAhUOPm4XLAAVfaZ7qJUt8LEmQTj7xHr+dSXNqtlp8bzRxI1xIpy3JwvAwPcnP4VSSRmyzaWbRgxONpwTJj0HQfy/OrFqgtSZWYhcAFSeuRzUVpM7orN94gFx7Dv+NNkkklOx1BYsWO3/PHFS3caNuBop5FDSiK3kXDhjkYHGMe9dTbtJomlpcrPmCNwGiZd2QzYADdjzXDWxQxnLAbSCVbufau4024iv4LVWOVjcSMg6AoOAfXrmkriZ14k2swz3zUokFZ0Zyvy8gjr61YUMexrVSZm0aCyDaOaKgVG2j5T0oqrsVkXH+9+A/lTac/3vwH8qbzTJIpoklA3A5HRhwR+NcH4tso7q5ZGdxcDLI4QZYBc4J9cetegEZGMZrivEUMjym1U7THd/albuUIyxz6DpipntcuO5ycotpkkDRvFIwy7PxkDoR+PrWc+k2Nxex6naX0RlicZKtuJ/vIwHqM4qTWrk/bWE211Ibg8Bkbp+Irlktvsc/m2n+jxqd0qqeXPv8A0rLfU0NrxPplu3+nWMx3OvO1cluecnsR3rk4drymRgRjGM9QP8a3rbWjsaOYsYWb5toGQR0NMuNOjiDTxDzBIN2Bwv1x/ShyfUuKsXNNjyIwDklQBXdfYlaG3WIJ58TK6F1yBj19j0rgtDmV7xE68/kK9UiX9ymB2FctW6Z20YpqxQ3yws5n0qbYeQ1uwlXH06/pTUu9GJ+dZYjno1rIv9K2V6cdqTzZc8AnHvUOS5bJa+p1+zfQoLqOlR/6rzmz2jtpCT+lPe+uZExa6bMV7yXLCJB+H3j+VW2mn56j8apzPKV65NSmuWzWvqHs2Q6fZO1++pX0qyTqvlQqgwka9TtB559TW2iPtBI61RZ7eyt1M88aHAGXYAE/jU63pMWAflHKnPBoUkxqL6BcR+oHuKyBb/YpGa3nkiikbJ2gMAfcH+Yq7fanDbI093NHFEODI7gCo/MgurZZreVHRuQynINUpJMbjfcmSS9Y8SafNH2LKyn+tP3XaglbbTVPvK3+FVoI4ZGy67W74NW0tbYZJj3euTmoqc05X5rehHsl0Kkt3eKSHv7CEHtBEXYfiTj9KpNZwXTLLJJPcyKcq8/RT7KOBW40VuB8kKL9BUDIOwxVttqzHyKxx3iSICxlOPuqRXmcNw0EZijADSPljjtXq3ipRHo9y+QPlxmvLLW3gizNNvky21AflBP065rpo7HnYjc2La1kC20ZkEcS5kmJPbPFSX0sN1I0jMZHB3qrA4QdFAHtVC71EmVYIxukZgXwe46L+FaUVo8LxtOAssz/AHe4GK2OUXdJb2LSLkuQCc9/b9alhJc+bG5KOnzJjlWHetGSwjTT2WX1MZJ9W6H8MVSNnPAI/LYBomBJ65Hf60h3L9sg3p5+0hmxuA3Y46kDtXa+GZ43u7RViAke2ljdgOMKQV/QmuP0iC7vjK1tBESvuFIPX8a6jSJWs9VgkkjaNpflkQH5VbHUexFC3Ezu0jVRxUgx/kVErD1yD3p+a2Riy0uNo+npRUa/dFFMRI/3vwH8qbTn+9+A/lTaQBWXrGmf2hBG0T+XcQSCWM84Yg52t7GtOo2bGcCgaPKvGmhTl1uHtDDFMzqzK+4R5UEY78EVw8spkxaGVUY5R2fKnPbH1r13xNrRNqILJTNLLALiQrgrb2w6ufdvugfX0rzXUL+3mdUn0koJVV4Zc7TtY9CPYjmsmax13OXCTW7uskZLL12HOOev0rW06+h3NBNv8gDejY+YHuB6nrVaYHzCbVNkig5VueKsQO7D5VSMgfL3AqHsaou2kKWusLNE6NFJHkED73I5/KvVoOYo/wDdGK8gmwtvbpGwSSN8jHTHevW7Vh9hgYHrEp/SuWtdanZQLBcA4p3mDFZ0Fz59xKgP3MZ/Go72/S0Q7mwR2rDmZ3rlLdxchAT3pqASQ/MTz3rHtkuNRmEjKyw+/et5UVQqr2FPUTkuhz/iDw+NaeKO4t0urdeQGfBU+uKhtdMXRLX7PE8iw4+WMtkL9K6fy+MZqKSwExwyk49avmdrE82pyuoaDaeImU3cbThBhFLHavqceprV0bSW06EQFUS3QYjjU1rmzWFdqKAMdqbggY9PWnzStYXNrcrXcbiLfBwy849aLXUVlXB4YdQasMCfx681halatC3n274Pde1QxqdjoPO3DINIz4Xk9T3rAstRZwrHOCdv0PpWldy4t92cZIAqbscp3Whk+MyV8PXLIcH5cEfWvJY5N1wshO4QsSMnr/k1654rUt4Zug2OFUn868liMUV8iD/VgFm3dgK7KD0PNxC1NbQ7IRn7TIwaZ/mUHr/9at6xtme7aR3BlGSx7bj0A9BWQk5i2qOJZBkj0FaOlSK1uzI5YOzfN6kDjFbtnLY1jMomS3YZjk27t3vnn8xUN3K0TwgKC+wOB2OByM0l4yERKSVkMbAN6ngCr6tDLpZFwjbWjAYf7XTj0zUoBvhm/tZ9Ww4Nv5u44z91u2K6Q27y69YxwYcxuJZWJwABuwPrya4OTT5Y5W+zoZ4AwKgnkD1PvXb+CjIVuTKCXQDluSB2Gf1qkSzsoT+6XHpU4NQxn5akFaJmZZUnaKKav3RRVAWH+9+A/lTDT3+9+A/lTP8APWgkSop2aNDInLcAD3PFSE/5zVXUI5ptOuordts7RN5bZ6Njj9aAW55nbpI+q6jYJC0llLdtNMLeQLLOqHCKSeNmc/LxxVfxrcG8U3YtPs1vbIkTQuVZixyxO5eARnGK30P2e9uZEt5YrW/aKVZkAzbTKoRio7dOVP1rN8V6RPb+G2uYyzwLKC9xIMPLvPLEd8nFYdTZHFfZXtpkkDbg4MZHcEcj8xkVn3dv5JM4lYLknaBnd7Z9K2fsrPJG/wDf2sqg5xz1P4VX1GNfI2SooVGPCZG4Z6/WktWaIqRqbmJHVc7gCR6GvW7DcdLtQ33vJUH8q8ajvntLqJFLDLBQcckE+nrXq/hu6+1aLH+981opHiZyck4Nc9eLsdVCavYTTkaPWblTnEkeR+B/+vSzaesZmvLxwdj5XPQKOlaSwhLxZgBnBB/Gn6hCLmxkXGdyEfWuVbnazH/4SPTLSJmnu4IkTgncKS38W6VeOFtJ0mJ6YasWL4eaXPpypPE4cgklW71b0jwbBosm6GZpU6bXQcfjW9o2uJKV9Doo9TSRSS6Jt61BLrUUL4+0R59M08afbPdSzSxcyp5b7QOn09aZ/Z1rHp4skiXyQu0FhlsfWr5Fa9zojHyIjrkMnBuF/A1GdVU/LHMCx7Dk1bexs5bH7K8Q8vAGFUdunNM2bLlbiJFEqp5ats6Cm6aSu2KSfY52+8a2lgW82VWA54GapDxxp1/b71ztPBKjpWjfeELLUpA11kqBykY257c1bHh+yg06WGC2ijXbjgcmk/Z2OZp31LGm2aT2QlKBRcQhivo1WbmIvBChGCG5q1bR+RZxR/3VApHTc6g9ua5nvoMw/FW3/hHrlXdUVlVSzHAHNeUxxxDU5EV1ceUMke5rvvifcKnhbyiR+/uY0APfHJ/lXncc0Rv55o8GNjuUDjjHSu6hB8lzhrzXNY1JXIZgo3SOQCeyrWxpC4sbZiMeXMSQOgHNY0IEsLOGBHUe/pWxbyrbQxW5wGkXefQFat7GBeu0eaZZFBI2Mqj3NXLG9mS0+yuCVlBwGXPIqzYxx30ZMZG7epZM4II7/Snf2WI4/KZ5xFPJvU4yVPTr+FNEsZp3h65m3Ol2qIXBUHJB9Rj/AArt9H06LTYCqtySOBwAPT3qO3hxFH5oXCKFGBxmr9vEiKDExHHUjNUQy7FlV5GMk4FTjpVeNHK/O+76DFTrx0q0QWV+6OnSihSNoopgTOfm/Afypmf85p0n3vwH8qYf880yAz/nNNYblKknB96X/PWj/PWgDF1LSlljmeKV4JJf9aUAIf0JB7j1HNctqfnLbHTrlyY5X2m6J2xIB/EV9fQKMZNehHBGDUZijzny0z7gUnCLLU7HkltpUuqBofDtqHs4XEk9zOpiyVHEa5+YnPJOMYqLxIl7Hb2cs2jpaIQYgn2hZCxHXp37168YUJLFRublm9a5nxrpUl14daS1gElxbyBgABllPB/Lg5pciWxameHXMUbOsVnK8wlkUIHABDk4xu+tdr8P7h7K7vtDuQUuFZnMZIIRlOGAI61ysX9nwahLHcQG4i8wrc2x4cA9dvTBHY1eu7230bUdM/sKHK2zNczOoPz7xjYd3cD8M0VIwdPle5UJuMz1ocrUgPy5/hPB9qpaffQ39lDeW5BimQMOenqD9KuRna/PQ9a8dxsz2IyurigbTjtRgEgYqfaBwcY7GhUIqkNMjaIY6GomhVTwPrWipXbg0FUPYVVxqo0ZohA6CkZOOlaDKq9KgkGelJsfM2USM5o2qFx69j3qfyyOSKSO3RpTK/JAwPYUiHoQscDceg6D1NMX5UZm6mpG/eS7j90dBWT4g1iPRtLmvXUuYxhIx1dz0FEVd2JlKyucB8R7wX+rW+mwgyfZELsi84cj+grj7dUQoY5HaMxrvZo9u1+6j1A9e9Xbee6XUxqGWmuDKZnyM5J6jHpirOqNcTjzHtZYoVOYY2Gcr3JP1r14NKCieTUblO422cpIkRAHOcdiPauhXybi3RZUQMBgFs8c1z1o/miMgZx68fWvTPC2lq9izXEKPG/ALjqPWocQuZVtLbNJiK46HAkjUg/l1xXRae5XJuLqd4F5UxoGyfp1rfs9I0+F962cIc9SF6itP7DbO27yUVsdVGKfKieYwommuZY0MUtvbDli4+aT0A9K2IgSBhdqAcDvUzW4U/Ln86VU+WixNx6E1KDUIBFSimIsKflFFNX7o6UUAWnzu/AfyplPkPzfgP5UyqIEooNJQAUUn+elFAAaayhkZWGVYEEHuD2p1GKaBM5TXfA+l67KklxCqzocfaE+VyndWx1+tcP4g8Cahp+o+VYzLPp05LxtM+w2zDqhPTaex/CvYTUcsaSIVkUMpGCCMgigtOx5T4PsdS0q4e1nQJbTZYoXDbGxxt9jXZqeMHrVqXSdPtfMkgtI45Bghh2/yKqSKcZHWvNxMUpaHo4abaLCy/Lg9RU6sGXrg1mLLzg8GnibHQ9K50daZpLgdTzS5H0Gazxc56mk+1DGciq5rrQ05TRJUjrUBxu5I4qk14Bio3vAR16VLbYWsXZZAeB+FQPJ/AD161Qa8y3HQVC10xyRQjJvUvSzqi4HpXHeM7ea90BjFDJKwmQqiHBwK3gWlcD1q1LFiDIHQ1vSsmYVdUefeG/D0xkW6uh5eDuVO4P+e1dx9mhnh8maKN4zwVZcik8rnIFTRgg13XPPZSh8LaOlwJVsxuHbccflXQwoqIEUBVHAAqCL6VbjANPclliE7cDNaEL5ABqjGKuQrx0qhEsh+amA1KwpfLBFFhEQPNLUnl0eXQA5fuiinKvyiikBYf734D+VNpz/AHvwHb2pv4fpVGYf56UmP84o/wA9KMe36UDEP+eKQf54pD16fpQP88UAO/z0o69v0pOP8ijj0/SmgEph9KcaYaGUipdclx6pWSea2JhmZeOq4rGHSuDE7ndhSCeM53DrUGfzq6RkVWli7j8q5GdyIzu9jUTKfQj6GnHcDTSxxUFkL7lP3SfxpuxiOcc+lT5yKjZ+oFMTInwvApgyxwKeIy7fWrEUO3HtWiJsPt4cVYuF/wBHYenNOQbFyBk+lNnTzbZopcHeu1tpx+VVGVndmc43RWUVMiZNcpc6l4h0Uvcvbx6xpyswkEK7LiDHt0b+dbegeJNI8Qw79OulZ1+/BJ8siH3U/wBK7oyTV0edJNM2EXFWY19KiVSDgjB96sxLWiM2TxjIq3FxUMYq0mKoliv2xTkamv2pq0xFjOaWogaeDRcCYKNoopVI2iimMVx834Dt7U3/AD0pX+9+A/lSUjMMe36UhH+cUvakNAyM8UUGkzTGKPpTu1Mp1MLCGo+tVtW1Wx0TS5tR1K5W3tIRl3b9AB3J7CvI5vGni/4gXclv4ViOj6Mp2PfSj943PXPY+y/nUSkki1FvRHp+ra5pOkyxC/1CGF2O1Ys7pHY9AqDkmqYcONyghWOQCMHFYPh7wfp3hzzbxGe71SUEzX9ycyMT1wT90VtIAoVfQV51eqpOyO/D0nDVknWggEUUdq5zsInjHpVZ0NXDUUmMUikVMetN8vP9amIyacq4FIBqxKo6VMqbRz3pPc/gKegPUnrWiEx4GBTGGVIp5o7UESK1vEN1yu3H74nPrkCvK/iF4aj0jVodXs1MK3TFXMRKlJAM5BHTIr1u33FWY5wZCy/Suf8AiDaLdeDrwkHdCVlX6g1tQm1I56sU4nmdh488VabGI4tVE6DoLqISH8+tdl4f+MFuWW38S2P2djwLy0BZD/vL1H4V5Y3WmFiORxXqWR5p9QaPrWka5D5ul6jb3cf/AEzfkfUHkVqgV8lrtEwmXdHKOkkTFGH4iuq03x/4s0qPZBrP2mPoFvYxJj6Hg1PKxH0Ww4pgry7S/jNEVSPWdHuIj0aa0YSqffbwRXS2XxL8IXwGNXS3YnAS7UxN+tJ3A66nA1QttY0u7XdbalZyjGfknU/1q+ORnqPXNLmQEyn5RRQuNo+lFMZI5+b8B/KkpX+917Dv7Un+etXYgDTaJHWJC8jqiDkszYA/E1y+q/Ebwlo7FLnWrd5R/wAs7cmVv/Hc0WCx0tNPUV5LqPxuzuXR9Ckf0lvJAg/75HNcZq/xG8XawG8zUxYRNx5Viuz/AMeOTSdyke8a14m0bw7AZdW1GC2wMiMtl3+ijk15zqfxnnmdo9C0bana4v3x+Owc/ma8jEY84zSF5Zm5MkjFmP4mrcatNthTJeU4/DvRayuxrVm7bW2s/ErxHEmr6jcT2kbGR+NsaL/sqOBnp617XZWFvYWcVraxLDbxLtjRRgAVy/w+0sWenTThceaQg+i//XrtDjFebXqOTsejSpqKK03+rYD09KgqeUEowGMkHFQqdyKfWuc3Q8EEUmaaOKXPFK5Yh5qNlyelOJoDDFIaI9hzwKdtOMdKRpMe9ND7hg8UbFD1UA5JzTwQBTAfQYNLziqTEO79aZKW8ttg+Y8DPrT1BxnGKAqvL/rBlP8AlntPfvn+lNXZnIkQYUDOeKz/ABJH5nhvUk6hrdh09q0wh/CqmqIJNOuo24UxN/KqgrMzlsfOzH92uDzjnjvUXGKnnXbPIvoxH61DjivZi9Dy5aMAMgHNSqGZtqgk4zgDtUa/dpykqcgkfjTJHgkdDSkBs7sNn1FNB74p+fTuKAIvstuOkKj6DFXrW9v7E5stTvrbnOI52wT9DVccDNOyaBHUweOPFqQqo164IA6tGhP8qK59JgqAYopciC7PZdd+M2h2c5h0e3n1iRQAzxfJEPbcev4CuB1T4peMNTY+Td2+lxcjy7WMO34s39K5WQ4cgYAGelRU7AOvJ7vU3aTUtRvb13PPnzMQfw6VCsccS4ijRB6KuKcT8vrSHqc80guGNxqPIYlu3QfSrDeUtq2A/mY4Paq5HAA7UxjU5brXSeFdNe91F3QE7AI146seT+Vc7xGjOf4Rk/hXungPw0mmeGrOWVM3cyeazem7msK8uVG9CN5G/p9qlnZRW6dEXFWWAxxQYmTt+VM315knqekoiMOaqjiR1JJOd3TsatbwxqKRSGVsEjOMVA7WISMUdqmKd6YFpNFIi/HFQuCD1zVtkquyYHB70tR2IgC3Xip44wo9/Wo1BLYIq3HGfSgZGVxTApJ5xVho/m5pyw+1VETIGYRxlycACpYo1UZCldxyQTnmnmJxIo8s7MZ3EcH6U88U9iLXGt2qtc5aCRQBkqQAanOSafFAZHX604t3FKOh83ahGYtSuoz1WZh+tVat6i5m1S9kbgtcyE/99GquOfWvZgvdR5M/iY+MAg54xQeTx09KRR8p55zTwuBntVEXD8KlMw24VAKjwOBmjgUCFpeMgZpB0oHOSaAJkGVzx+dFNjx5Y5ooCwsh+difWmd+TQzZdhjBzRnigQMPTPtTAT09alB3deTUfR/8aB2CRy0aqTxmmdT1okIDqB9aWgBsiNJC0a/ekwi54GScD+dfVVrb+RawREAFIkQgdMhQK+ZdGt/tmvaXbEZEl3ECPUBsn+VfUmOfpXPVXM7HRTdlcqzR5HSqMkNaTGoHWuGpHXQ7aM2ZzREd6D9zYTyR0q2yYppXA6VjY6blePBXb37fTtSmKnFfLmDdFbg/WrAAI+tAFZoxgdKYINxqzt5xT0UAZpIZVFqAenH0qREwDxVhj7VGBRYFqMWPuaVyI4yzcAVKBjtUYCzykdVjOT6Zp2E2RxxFVJYksxyeeB7ChoyfrVsrRtzRyi5kVlhqV2+zW803GY42YfgKmC+1ZfiK5+yeGtVuCMmK1kYD1O04rSEdTKc7o+atxdS55ZyWJ9ySaB60qLiNQf7oox9eK9hLQ8mT1Bfw5p3RvWgDilHSgkXrSUqgk4FByOuKAEz6UHhTQOTTH5yMmgCZM7BxRSIBtHyiigBspxM2e5oHPQ0XHEp+tJggcg0ASKdp69aG9eKjzzUj/XnFAER++OO1L+VN/wCWhyegpwxSA6DwTAbnxppgAJETNKSOwC/4mvpTHXivnv4ZxmTxorBSVS3bJHQZYAZr6FI6/X0rLqb/AGUQMBg1GV496m+lNaueotTaDKzLnjrTCue1WCoHPvUZGTXM4nVCZEynOR94fMueme1RwsWjGT84+8DVgjHvioJDskyzqsRyT6luAKzZqmtx2KUU4jPsab071LKBsCm/QUpHrSYPQdaENDZZhGo+UuxOFQHG7/CpYIxFEFAwB6VAnmPLlsBEztGOSfWrK/nVxSuRJEgGTz+NLt6UopR1rZHM2GK5f4hXQsvA2qvt3M8YiA93O3P611Zrzz4v3Zh8KW9qGAN1eKpHcqvzcflVx1kkZt6HixULgZ6YANNIpzYz1FIQSAQOK9E4WIOPpSg0UdBQIU5xTc0MTgUgNADh65qIHc/U088A1FGck0AWV+71H5UUxc7eaKQBM27nBBzSKxK47UEhkPY5IpFPFMAf1qUn5R7iom+7yakBLRKc8UARj/WN9BTwPpUaj5mPvUooA9D+EVoZNZv7r+4IoQMep3H+Ve3nH+RXkvwdtcQXt1j/AFt0FB/3F/8Ar16zWC3Z0PZDe9MIp1IetZVNi4DTURG386mOe9MYVzs3iyFic4qKRQ6FTnBqYrz+lM28Vg0zpi0RQtlSjEl14bjpUh4xzn60yVzEd3JG0jB+7k45PftTlYOu4Z29snnFK2g7u4uMmo5NxYJG4VyM5B5FLNKseF53twoUZNOhi8tc5yx+8fU1O4xY4xGgXrj9alpAOaeAQPU1tBGc2OHFOpFHrzTgOa1SOdsAOMmvH/jJdBtY0e04/dQSTH1GSAK9ixXz38Rr8ah491IqQyWoW2X22jJ/WtqKfOZVH7pyp5Oe9N74p3HbFJ1ya7TjDOaUcDmkz9KCeMUAIxHSkFNpc8UAI/3D61FD9zjrUjgFCajjbEQIOKALKH5B/jRTEJ2DmigD03/hXOk/N/pd/wAn++n/AMRTR8N9IB/4+7//AL7T/wCIoopAOPw30jGPtd//AN9p/wDEUq/DnSRGB9rv+P8AbT/4iiigBq/DjSOT9qv+Tn76f/EVIPh1pOcfar7/AL7T/wCIoopDPQ/Afh6z0jR44IHmdVklIMhBPJ9gK6/7NHj+L86KKzXU1bG/ZY+PvfnTTax/7X50UVMhpgbWP/a/Omm1j/2vzoorJpFpsYbOPPVvzprWUWOrfnRRWbijVSYn2OMHq3502KwhD7RuAKsx6cn1oop04q+xU5O25HHYws7SHdu6Z46VOLKLPVvzooqHFXDmlbcd9jjx1br6077JHn+L86KK0SRDbHfZIx/e/Oni1jx/F+dFFaQSMpNh9mQMDluPevFrvwDptzeXVxJd3xkmneRzvTqT/u0UVpT+IznsV/8AhXOkEZ+1X3X++n/xNH/CudJx/wAfd/8A99p/8RRRWxkKPhzpGf8Aj6vv++0/+JprfDnScn/Sr/8A77T/AOIoopgN/wCFcaQf+Xu//wC+0/8AiKU/DjSP+fq//wC+0/8AiKKKQDG+G+kEY+13/wD32n/xFNHw10cIALu/+u9P/iKKKBk6fDfSAg/0q/8A++0/+IooooA//9k="/>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p:cNvPicPr>
            <a:picLocks noChangeAspect="1"/>
          </p:cNvPicPr>
          <p:nvPr/>
        </p:nvPicPr>
        <p:blipFill>
          <a:blip r:embed="rId10"/>
          <a:stretch>
            <a:fillRect/>
          </a:stretch>
        </p:blipFill>
        <p:spPr>
          <a:xfrm>
            <a:off x="4745620" y="4032258"/>
            <a:ext cx="1757046" cy="2198003"/>
          </a:xfrm>
          <a:prstGeom prst="rect">
            <a:avLst/>
          </a:prstGeom>
        </p:spPr>
      </p:pic>
    </p:spTree>
    <p:extLst>
      <p:ext uri="{BB962C8B-B14F-4D97-AF65-F5344CB8AC3E}">
        <p14:creationId xmlns:p14="http://schemas.microsoft.com/office/powerpoint/2010/main" val="1773695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6863" b="18628"/>
          <a:stretch/>
        </p:blipFill>
        <p:spPr>
          <a:xfrm>
            <a:off x="473218" y="1311004"/>
            <a:ext cx="8137382" cy="4685160"/>
          </a:xfrm>
          <a:prstGeom prst="rect">
            <a:avLst/>
          </a:prstGeom>
        </p:spPr>
      </p:pic>
    </p:spTree>
    <p:extLst>
      <p:ext uri="{BB962C8B-B14F-4D97-AF65-F5344CB8AC3E}">
        <p14:creationId xmlns:p14="http://schemas.microsoft.com/office/powerpoint/2010/main" val="2921097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idx="4294967295"/>
          </p:nvPr>
        </p:nvSpPr>
        <p:spPr>
          <a:xfrm>
            <a:off x="457200" y="800100"/>
            <a:ext cx="8229600" cy="1143000"/>
          </a:xfrm>
        </p:spPr>
        <p:txBody>
          <a:bodyPr/>
          <a:lstStyle/>
          <a:p>
            <a:r>
              <a:rPr lang="en-US" b="1" dirty="0">
                <a:solidFill>
                  <a:srgbClr val="C00000"/>
                </a:solidFill>
              </a:rPr>
              <a:t>CCTST Services</a:t>
            </a:r>
          </a:p>
        </p:txBody>
      </p:sp>
      <p:sp>
        <p:nvSpPr>
          <p:cNvPr id="25603" name="Rectangle 3"/>
          <p:cNvSpPr>
            <a:spLocks noGrp="1"/>
          </p:cNvSpPr>
          <p:nvPr>
            <p:ph type="body" idx="4294967295"/>
          </p:nvPr>
        </p:nvSpPr>
        <p:spPr>
          <a:xfrm>
            <a:off x="304800" y="1828800"/>
            <a:ext cx="8382000" cy="4724400"/>
          </a:xfrm>
        </p:spPr>
        <p:txBody>
          <a:bodyPr>
            <a:normAutofit lnSpcReduction="10000"/>
          </a:bodyPr>
          <a:lstStyle/>
          <a:p>
            <a:pPr>
              <a:spcBef>
                <a:spcPts val="0"/>
              </a:spcBef>
            </a:pPr>
            <a:r>
              <a:rPr lang="en-US" sz="2800" dirty="0"/>
              <a:t>Biomedical Informatics</a:t>
            </a:r>
          </a:p>
          <a:p>
            <a:pPr lvl="1">
              <a:spcBef>
                <a:spcPts val="0"/>
              </a:spcBef>
            </a:pPr>
            <a:r>
              <a:rPr lang="en-US" sz="2400" dirty="0" err="1"/>
              <a:t>REDCap</a:t>
            </a:r>
            <a:r>
              <a:rPr lang="en-US" sz="2400" dirty="0"/>
              <a:t> for data entry/collection/surveys</a:t>
            </a:r>
          </a:p>
          <a:p>
            <a:pPr lvl="1">
              <a:spcBef>
                <a:spcPts val="0"/>
              </a:spcBef>
            </a:pPr>
            <a:r>
              <a:rPr lang="en-US" sz="2400" dirty="0"/>
              <a:t>Data warehouse services (i2b2)</a:t>
            </a:r>
          </a:p>
          <a:p>
            <a:pPr>
              <a:spcBef>
                <a:spcPts val="0"/>
              </a:spcBef>
            </a:pPr>
            <a:r>
              <a:rPr lang="en-US" sz="2800" dirty="0"/>
              <a:t>Biostatistics, Epidemiology, and Research Design (BERD)</a:t>
            </a:r>
          </a:p>
          <a:p>
            <a:pPr>
              <a:spcBef>
                <a:spcPts val="0"/>
              </a:spcBef>
            </a:pPr>
            <a:r>
              <a:rPr lang="en-US" sz="2800" dirty="0"/>
              <a:t>Regulatory Knowledge &amp; Support</a:t>
            </a:r>
          </a:p>
          <a:p>
            <a:pPr>
              <a:spcBef>
                <a:spcPts val="0"/>
              </a:spcBef>
            </a:pPr>
            <a:r>
              <a:rPr lang="en-US" sz="2800" dirty="0"/>
              <a:t>Pilot Programs </a:t>
            </a:r>
          </a:p>
          <a:p>
            <a:pPr lvl="1">
              <a:spcBef>
                <a:spcPts val="0"/>
              </a:spcBef>
            </a:pPr>
            <a:r>
              <a:rPr lang="en-US" sz="2400" dirty="0"/>
              <a:t>Pilot Translational/Mentored </a:t>
            </a:r>
            <a:r>
              <a:rPr lang="en-US" sz="2400"/>
              <a:t>Pilot Translational/</a:t>
            </a:r>
            <a:r>
              <a:rPr lang="en-US" sz="2400" dirty="0"/>
              <a:t>Cores, Just in Time, Processes/Methods</a:t>
            </a:r>
          </a:p>
          <a:p>
            <a:pPr>
              <a:spcBef>
                <a:spcPts val="0"/>
              </a:spcBef>
            </a:pPr>
            <a:r>
              <a:rPr lang="en-US" sz="2800" dirty="0"/>
              <a:t>Participant and Clinical Interactions</a:t>
            </a:r>
          </a:p>
          <a:p>
            <a:pPr lvl="1">
              <a:spcBef>
                <a:spcPts val="0"/>
              </a:spcBef>
            </a:pPr>
            <a:r>
              <a:rPr lang="en-US" sz="2400" dirty="0"/>
              <a:t>Location T (Cincinnati Children’s)</a:t>
            </a:r>
          </a:p>
          <a:p>
            <a:pPr lvl="1">
              <a:spcBef>
                <a:spcPts val="0"/>
              </a:spcBef>
            </a:pPr>
            <a:r>
              <a:rPr lang="en-US" sz="2400" dirty="0"/>
              <a:t>VA</a:t>
            </a:r>
          </a:p>
        </p:txBody>
      </p:sp>
    </p:spTree>
    <p:extLst>
      <p:ext uri="{BB962C8B-B14F-4D97-AF65-F5344CB8AC3E}">
        <p14:creationId xmlns:p14="http://schemas.microsoft.com/office/powerpoint/2010/main" val="2470112204"/>
      </p:ext>
    </p:extLst>
  </p:cSld>
  <p:clrMapOvr>
    <a:masterClrMapping/>
  </p:clrMapOvr>
</p:sld>
</file>

<file path=ppt/theme/theme1.xml><?xml version="1.0" encoding="utf-8"?>
<a:theme xmlns:a="http://schemas.openxmlformats.org/drawingml/2006/main" name="CCTST Powerpoint template rev 09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CCTST Powerpoint template rev 0910</Template>
  <TotalTime>920</TotalTime>
  <Words>2602</Words>
  <Application>Microsoft Office PowerPoint</Application>
  <PresentationFormat>On-screen Show (4:3)</PresentationFormat>
  <Paragraphs>406</Paragraphs>
  <Slides>53</Slides>
  <Notes>32</Notes>
  <HiddenSlides>0</HiddenSlides>
  <MMClips>0</MMClips>
  <ScaleCrop>false</ScaleCrop>
  <HeadingPairs>
    <vt:vector size="6" baseType="variant">
      <vt:variant>
        <vt:lpstr>Fonts Used</vt:lpstr>
      </vt:variant>
      <vt:variant>
        <vt:i4>12</vt:i4>
      </vt:variant>
      <vt:variant>
        <vt:lpstr>Theme</vt:lpstr>
      </vt:variant>
      <vt:variant>
        <vt:i4>7</vt:i4>
      </vt:variant>
      <vt:variant>
        <vt:lpstr>Slide Titles</vt:lpstr>
      </vt:variant>
      <vt:variant>
        <vt:i4>53</vt:i4>
      </vt:variant>
    </vt:vector>
  </HeadingPairs>
  <TitlesOfParts>
    <vt:vector size="72" baseType="lpstr">
      <vt:lpstr>Arial</vt:lpstr>
      <vt:lpstr>Calibri</vt:lpstr>
      <vt:lpstr>Calibri-Light</vt:lpstr>
      <vt:lpstr>Cambria</vt:lpstr>
      <vt:lpstr>Myriad Pro</vt:lpstr>
      <vt:lpstr>Noto Sans Symbols</vt:lpstr>
      <vt:lpstr>Open Sans</vt:lpstr>
      <vt:lpstr>Roboto</vt:lpstr>
      <vt:lpstr>Tahoma</vt:lpstr>
      <vt:lpstr>Times New Roman</vt:lpstr>
      <vt:lpstr>Verdana</vt:lpstr>
      <vt:lpstr>Wingdings 2</vt:lpstr>
      <vt:lpstr>CCTST Powerpoint template rev 0910</vt:lpstr>
      <vt:lpstr>2_Custom Design</vt:lpstr>
      <vt:lpstr>3_Custom Design</vt:lpstr>
      <vt:lpstr>4_Custom Design</vt:lpstr>
      <vt:lpstr>Custom Design</vt:lpstr>
      <vt:lpstr>1_Custom Design</vt:lpstr>
      <vt:lpstr>8_Custom Design</vt:lpstr>
      <vt:lpstr>Getting Help With Research!</vt:lpstr>
      <vt:lpstr> Center for Clinical and Translational Science and Training (CCTST)</vt:lpstr>
      <vt:lpstr>CCTST</vt:lpstr>
      <vt:lpstr>Operational Phases of Translational Research</vt:lpstr>
      <vt:lpstr>PowerPoint Presentation</vt:lpstr>
      <vt:lpstr>CCTST</vt:lpstr>
      <vt:lpstr>PowerPoint Presentation</vt:lpstr>
      <vt:lpstr>PowerPoint Presentation</vt:lpstr>
      <vt:lpstr>CCTST Services</vt:lpstr>
      <vt:lpstr>CCTST Services</vt:lpstr>
      <vt:lpstr>CCTST Services</vt:lpstr>
      <vt:lpstr>Career Development</vt:lpstr>
      <vt:lpstr>Selected Accomplishments</vt:lpstr>
      <vt:lpstr>Selected Accomplishments</vt:lpstr>
      <vt:lpstr>PowerPoint Presentation</vt:lpstr>
      <vt:lpstr>Components</vt:lpstr>
      <vt:lpstr>PowerPoint Presentation</vt:lpstr>
      <vt:lpstr>New Initiatives</vt:lpstr>
      <vt:lpstr>PowerPoint Presentation</vt:lpstr>
      <vt:lpstr>PowerPoint Presentation</vt:lpstr>
      <vt:lpstr>PowerPoint Presentation</vt:lpstr>
      <vt:lpstr>PowerPoint Presentation</vt:lpstr>
      <vt:lpstr>Team Science</vt:lpstr>
      <vt:lpstr>Integration Committee</vt:lpstr>
      <vt:lpstr>Calendar of Events</vt:lpstr>
      <vt:lpstr>Universal Research Seminar Calendar</vt:lpstr>
      <vt:lpstr>PowerPoint Presentation</vt:lpstr>
      <vt:lpstr>Overview</vt:lpstr>
      <vt:lpstr>Vision/Mission</vt:lpstr>
      <vt:lpstr>Office of Research – Leadership &amp; Governance</vt:lpstr>
      <vt:lpstr>SRS Data: FY 2018</vt:lpstr>
      <vt:lpstr>SRS Data: FY 2018</vt:lpstr>
      <vt:lpstr>Office of Research – Units</vt:lpstr>
      <vt:lpstr>Office of Research Resources</vt:lpstr>
      <vt:lpstr>Office of Research Initiatives</vt:lpstr>
      <vt:lpstr>Office of Research Initiatives</vt:lpstr>
      <vt:lpstr>Office of Research Initiatives</vt:lpstr>
      <vt:lpstr>Office of Research Initiatives</vt:lpstr>
      <vt:lpstr>Office of Research Initiatives</vt:lpstr>
      <vt:lpstr>COI Update</vt:lpstr>
      <vt:lpstr>Office of Research Initiatives</vt:lpstr>
      <vt:lpstr>Office of Research Initiatives</vt:lpstr>
      <vt:lpstr>PowerPoint Presentation</vt:lpstr>
      <vt:lpstr>Research Policies &amp; Practices</vt:lpstr>
      <vt:lpstr>Research Policies &amp; Practices</vt:lpstr>
      <vt:lpstr>Additional Resources</vt:lpstr>
      <vt:lpstr>Research Challenges</vt:lpstr>
      <vt:lpstr>Office of Clinical Research</vt:lpstr>
      <vt:lpstr>Office of Clinical Research</vt:lpstr>
      <vt:lpstr>Key Accomplishments</vt:lpstr>
      <vt:lpstr>Key Accomplishments Cont.</vt:lpstr>
      <vt:lpstr>PowerPoint Presentation</vt:lpstr>
      <vt:lpstr>PowerPoint Presentation</vt:lpstr>
    </vt:vector>
  </TitlesOfParts>
  <Company>CCHMC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Joel Tsevat</dc:creator>
  <cp:lastModifiedBy>Shaw-gunn, Winona (shawwr)</cp:lastModifiedBy>
  <cp:revision>78</cp:revision>
  <cp:lastPrinted>2017-11-24T12:52:12Z</cp:lastPrinted>
  <dcterms:created xsi:type="dcterms:W3CDTF">2010-09-08T20:19:39Z</dcterms:created>
  <dcterms:modified xsi:type="dcterms:W3CDTF">2020-08-26T16:32:04Z</dcterms:modified>
</cp:coreProperties>
</file>