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84" r:id="rId3"/>
    <p:sldId id="300" r:id="rId4"/>
    <p:sldId id="301" r:id="rId5"/>
    <p:sldId id="257" r:id="rId6"/>
    <p:sldId id="258" r:id="rId7"/>
    <p:sldId id="259" r:id="rId8"/>
    <p:sldId id="379" r:id="rId9"/>
    <p:sldId id="260" r:id="rId10"/>
    <p:sldId id="304" r:id="rId11"/>
    <p:sldId id="305" r:id="rId12"/>
    <p:sldId id="366" r:id="rId13"/>
    <p:sldId id="309" r:id="rId14"/>
    <p:sldId id="367" r:id="rId15"/>
    <p:sldId id="334" r:id="rId16"/>
    <p:sldId id="335" r:id="rId17"/>
    <p:sldId id="337" r:id="rId18"/>
    <p:sldId id="338" r:id="rId19"/>
    <p:sldId id="336" r:id="rId20"/>
    <p:sldId id="355" r:id="rId21"/>
    <p:sldId id="310" r:id="rId22"/>
    <p:sldId id="311" r:id="rId23"/>
    <p:sldId id="325" r:id="rId24"/>
    <p:sldId id="323" r:id="rId25"/>
    <p:sldId id="324" r:id="rId26"/>
    <p:sldId id="378" r:id="rId27"/>
    <p:sldId id="376" r:id="rId28"/>
    <p:sldId id="330" r:id="rId29"/>
    <p:sldId id="329" r:id="rId30"/>
    <p:sldId id="356" r:id="rId31"/>
    <p:sldId id="359" r:id="rId32"/>
    <p:sldId id="360" r:id="rId33"/>
    <p:sldId id="370" r:id="rId34"/>
    <p:sldId id="371" r:id="rId35"/>
    <p:sldId id="372" r:id="rId36"/>
    <p:sldId id="321" r:id="rId37"/>
    <p:sldId id="328" r:id="rId38"/>
    <p:sldId id="273" r:id="rId39"/>
    <p:sldId id="274" r:id="rId40"/>
    <p:sldId id="275" r:id="rId41"/>
    <p:sldId id="276" r:id="rId42"/>
    <p:sldId id="277" r:id="rId43"/>
    <p:sldId id="278" r:id="rId44"/>
    <p:sldId id="279" r:id="rId45"/>
    <p:sldId id="375" r:id="rId46"/>
    <p:sldId id="364" r:id="rId47"/>
    <p:sldId id="363" r:id="rId48"/>
    <p:sldId id="369" r:id="rId49"/>
    <p:sldId id="377" r:id="rId50"/>
    <p:sldId id="288" r:id="rId51"/>
    <p:sldId id="289" r:id="rId52"/>
    <p:sldId id="374" r:id="rId53"/>
    <p:sldId id="373" r:id="rId54"/>
    <p:sldId id="350" r:id="rId55"/>
    <p:sldId id="35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168"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D5DB99-8C23-4C67-85D4-46230564B0E6}" type="datetimeFigureOut">
              <a:rPr lang="en-US" smtClean="0"/>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B31CD-5437-451D-97D1-F4E707B85141}" type="slidenum">
              <a:rPr lang="en-US" smtClean="0"/>
              <a:t>‹#›</a:t>
            </a:fld>
            <a:endParaRPr lang="en-US"/>
          </a:p>
        </p:txBody>
      </p:sp>
    </p:spTree>
    <p:extLst>
      <p:ext uri="{BB962C8B-B14F-4D97-AF65-F5344CB8AC3E}">
        <p14:creationId xmlns:p14="http://schemas.microsoft.com/office/powerpoint/2010/main" val="410254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Father of positive</a:t>
            </a:r>
            <a:r>
              <a:rPr lang="en-US" baseline="0" dirty="0"/>
              <a:t> psychology is Martin Seligman but this is a relatively new field in psychology virtually unstudied until to late 1990’s.  We are going to talk about positive psychology from the perspective of the work that has been done by Shawn </a:t>
            </a:r>
            <a:r>
              <a:rPr lang="en-US" baseline="0" dirty="0" err="1"/>
              <a:t>Achor</a:t>
            </a:r>
            <a:r>
              <a:rPr lang="en-US" baseline="0" dirty="0"/>
              <a:t> starting at Harvard but applying his work much more broadly throughout the world.  So we would like to start with sharing with you a presentation by Shawn </a:t>
            </a:r>
            <a:r>
              <a:rPr lang="en-US" baseline="0" dirty="0" err="1"/>
              <a:t>Achor</a:t>
            </a:r>
            <a:endParaRPr lang="en-US" dirty="0"/>
          </a:p>
        </p:txBody>
      </p:sp>
      <p:sp>
        <p:nvSpPr>
          <p:cNvPr id="4" name="Slide Number Placeholder 3"/>
          <p:cNvSpPr>
            <a:spLocks noGrp="1"/>
          </p:cNvSpPr>
          <p:nvPr>
            <p:ph type="sldNum" sz="quarter" idx="10"/>
          </p:nvPr>
        </p:nvSpPr>
        <p:spPr/>
        <p:txBody>
          <a:bodyPr/>
          <a:lstStyle/>
          <a:p>
            <a:fld id="{F70F6F33-A83F-D942-A76E-2E7D07B284FE}" type="slidenum">
              <a:rPr lang="en-US" smtClean="0"/>
              <a:pPr/>
              <a:t>36</a:t>
            </a:fld>
            <a:endParaRPr lang="en-US"/>
          </a:p>
        </p:txBody>
      </p:sp>
    </p:spTree>
    <p:extLst>
      <p:ext uri="{BB962C8B-B14F-4D97-AF65-F5344CB8AC3E}">
        <p14:creationId xmlns:p14="http://schemas.microsoft.com/office/powerpoint/2010/main" val="93697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principle relates to the realization that we need</a:t>
            </a:r>
            <a:r>
              <a:rPr lang="en-US" baseline="0" dirty="0"/>
              <a:t> to make a fundamental shift in our perception that if we are successful, we will be happy.  Extensive research has now shown that happiness and a positive mindset results in increased intelligence, creativity, motivation and success. </a:t>
            </a:r>
          </a:p>
          <a:p>
            <a:r>
              <a:rPr lang="en-US" baseline="0" dirty="0"/>
              <a:t>An experiment with a group of seasoned clinicians where 1/3 were primed to be happy, 1/3 were given some neutral medical information and 1/3 received nothing.  The happy primed docs were twice as fast at coming up with the correct diagnosis but also had less “anchoring” or inflexibility of thinking.  How were they primed to be happy?  They were given a lollipop (which they could not even eat!)</a:t>
            </a:r>
          </a:p>
          <a:p>
            <a:r>
              <a:rPr lang="en-US" baseline="0" dirty="0"/>
              <a:t>So the implications for our work environment is significant. If we have more autonomy, flexibility, better support and more focus on employee satisfaction, just think how much happier we would be but also, how improved our </a:t>
            </a:r>
            <a:r>
              <a:rPr lang="en-US" baseline="0"/>
              <a:t>care would be.  </a:t>
            </a:r>
            <a:endParaRPr lang="en-US" dirty="0"/>
          </a:p>
        </p:txBody>
      </p:sp>
      <p:sp>
        <p:nvSpPr>
          <p:cNvPr id="4" name="Slide Number Placeholder 3"/>
          <p:cNvSpPr>
            <a:spLocks noGrp="1"/>
          </p:cNvSpPr>
          <p:nvPr>
            <p:ph type="sldNum" sz="quarter" idx="10"/>
          </p:nvPr>
        </p:nvSpPr>
        <p:spPr/>
        <p:txBody>
          <a:bodyPr/>
          <a:lstStyle/>
          <a:p>
            <a:fld id="{F70F6F33-A83F-D942-A76E-2E7D07B284FE}" type="slidenum">
              <a:rPr lang="en-US" smtClean="0"/>
              <a:pPr/>
              <a:t>38</a:t>
            </a:fld>
            <a:endParaRPr lang="en-US"/>
          </a:p>
        </p:txBody>
      </p:sp>
    </p:spTree>
    <p:extLst>
      <p:ext uri="{BB962C8B-B14F-4D97-AF65-F5344CB8AC3E}">
        <p14:creationId xmlns:p14="http://schemas.microsoft.com/office/powerpoint/2010/main" val="262353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r>
              <a:rPr lang="en-US" baseline="0" dirty="0"/>
              <a:t> of this is Amy the Unicorn by adjusting her mindset she moved beyond her pain and became something she dreamed of being.</a:t>
            </a:r>
            <a:endParaRPr lang="en-US" dirty="0"/>
          </a:p>
        </p:txBody>
      </p:sp>
      <p:sp>
        <p:nvSpPr>
          <p:cNvPr id="4" name="Slide Number Placeholder 3"/>
          <p:cNvSpPr>
            <a:spLocks noGrp="1"/>
          </p:cNvSpPr>
          <p:nvPr>
            <p:ph type="sldNum" sz="quarter" idx="10"/>
          </p:nvPr>
        </p:nvSpPr>
        <p:spPr/>
        <p:txBody>
          <a:bodyPr/>
          <a:lstStyle/>
          <a:p>
            <a:fld id="{F70F6F33-A83F-D942-A76E-2E7D07B284FE}" type="slidenum">
              <a:rPr lang="en-US" smtClean="0"/>
              <a:pPr/>
              <a:t>39</a:t>
            </a:fld>
            <a:endParaRPr lang="en-US"/>
          </a:p>
        </p:txBody>
      </p:sp>
    </p:spTree>
    <p:extLst>
      <p:ext uri="{BB962C8B-B14F-4D97-AF65-F5344CB8AC3E}">
        <p14:creationId xmlns:p14="http://schemas.microsoft.com/office/powerpoint/2010/main" val="2470962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9D35EF-BE95-4615-8AEA-DEE6E6AF236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3014682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D35EF-BE95-4615-8AEA-DEE6E6AF236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512973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D35EF-BE95-4615-8AEA-DEE6E6AF236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3776631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61211" y="1399033"/>
            <a:ext cx="10921188" cy="426488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7"/>
          <p:cNvSpPr>
            <a:spLocks noGrp="1"/>
          </p:cNvSpPr>
          <p:nvPr>
            <p:ph type="sldNum" sz="quarter" idx="4"/>
          </p:nvPr>
        </p:nvSpPr>
        <p:spPr>
          <a:xfrm>
            <a:off x="9322375" y="5801769"/>
            <a:ext cx="2844800" cy="365125"/>
          </a:xfrm>
          <a:prstGeom prst="rect">
            <a:avLst/>
          </a:prstGeom>
        </p:spPr>
        <p:txBody>
          <a:bodyPr vert="horz" lIns="91440" tIns="45720" rIns="91440" bIns="45720" rtlCol="0" anchor="ctr"/>
          <a:lstStyle>
            <a:lvl1pPr algn="r">
              <a:defRPr sz="1050">
                <a:solidFill>
                  <a:schemeClr val="bg2">
                    <a:lumMod val="50000"/>
                  </a:schemeClr>
                </a:solidFill>
                <a:latin typeface="Trebuchet MS"/>
                <a:cs typeface="Trebuchet MS"/>
              </a:defRPr>
            </a:lvl1pPr>
          </a:lstStyle>
          <a:p>
            <a:fld id="{AE55F20A-800A-A447-8B9C-A926CEEB159C}" type="slidenum">
              <a:rPr lang="en-US" smtClean="0"/>
              <a:pPr/>
              <a:t>‹#›</a:t>
            </a:fld>
            <a:endParaRPr lang="en-US" dirty="0"/>
          </a:p>
        </p:txBody>
      </p:sp>
    </p:spTree>
    <p:extLst>
      <p:ext uri="{BB962C8B-B14F-4D97-AF65-F5344CB8AC3E}">
        <p14:creationId xmlns:p14="http://schemas.microsoft.com/office/powerpoint/2010/main" val="2517321948"/>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9D35EF-BE95-4615-8AEA-DEE6E6AF236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763599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79D35EF-BE95-4615-8AEA-DEE6E6AF2363}" type="datetimeFigureOut">
              <a:rPr lang="en-US" smtClean="0"/>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1646628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9D35EF-BE95-4615-8AEA-DEE6E6AF2363}"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1427342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D35EF-BE95-4615-8AEA-DEE6E6AF2363}" type="datetimeFigureOut">
              <a:rPr lang="en-US" smtClean="0"/>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3350015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9D35EF-BE95-4615-8AEA-DEE6E6AF2363}" type="datetimeFigureOut">
              <a:rPr lang="en-US" smtClean="0"/>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3245782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9D35EF-BE95-4615-8AEA-DEE6E6AF2363}" type="datetimeFigureOut">
              <a:rPr lang="en-US" smtClean="0"/>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421380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D35EF-BE95-4615-8AEA-DEE6E6AF2363}"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3943587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79D35EF-BE95-4615-8AEA-DEE6E6AF2363}" type="datetimeFigureOut">
              <a:rPr lang="en-US" smtClean="0"/>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84A75-B0BD-4B64-A5FB-D382B98EE1B2}" type="slidenum">
              <a:rPr lang="en-US" smtClean="0"/>
              <a:t>‹#›</a:t>
            </a:fld>
            <a:endParaRPr lang="en-US"/>
          </a:p>
        </p:txBody>
      </p:sp>
    </p:spTree>
    <p:extLst>
      <p:ext uri="{BB962C8B-B14F-4D97-AF65-F5344CB8AC3E}">
        <p14:creationId xmlns:p14="http://schemas.microsoft.com/office/powerpoint/2010/main" val="1482626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35EF-BE95-4615-8AEA-DEE6E6AF2363}" type="datetimeFigureOut">
              <a:rPr lang="en-US" smtClean="0"/>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84A75-B0BD-4B64-A5FB-D382B98EE1B2}" type="slidenum">
              <a:rPr lang="en-US" smtClean="0"/>
              <a:t>‹#›</a:t>
            </a:fld>
            <a:endParaRPr lang="en-US"/>
          </a:p>
        </p:txBody>
      </p:sp>
    </p:spTree>
    <p:extLst>
      <p:ext uri="{BB962C8B-B14F-4D97-AF65-F5344CB8AC3E}">
        <p14:creationId xmlns:p14="http://schemas.microsoft.com/office/powerpoint/2010/main" val="3801037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jpeg"/><Relationship Id="rId5" Type="http://schemas.openxmlformats.org/officeDocument/2006/relationships/image" Target="../media/image56.pn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Identifying and </a:t>
            </a:r>
            <a:r>
              <a:rPr lang="en-US"/>
              <a:t>Managing Burnout</a:t>
            </a:r>
          </a:p>
        </p:txBody>
      </p:sp>
      <p:sp>
        <p:nvSpPr>
          <p:cNvPr id="3" name="Subtitle 2"/>
          <p:cNvSpPr>
            <a:spLocks noGrp="1"/>
          </p:cNvSpPr>
          <p:nvPr>
            <p:ph type="subTitle" idx="1"/>
          </p:nvPr>
        </p:nvSpPr>
        <p:spPr/>
        <p:txBody>
          <a:bodyPr>
            <a:normAutofit lnSpcReduction="10000"/>
          </a:bodyPr>
          <a:lstStyle/>
          <a:p>
            <a:r>
              <a:rPr lang="en-US" dirty="0"/>
              <a:t>UC-COM Faculty Development Lecture Series</a:t>
            </a:r>
          </a:p>
          <a:p>
            <a:r>
              <a:rPr lang="en-US" dirty="0"/>
              <a:t>Jennifer Rose V. Molano, MD</a:t>
            </a:r>
          </a:p>
          <a:p>
            <a:r>
              <a:rPr lang="en-US" dirty="0"/>
              <a:t>UC Department of Neurology and Rehabilitation Medicine</a:t>
            </a:r>
          </a:p>
          <a:p>
            <a:r>
              <a:rPr lang="en-US" dirty="0"/>
              <a:t>8 November 2017</a:t>
            </a:r>
          </a:p>
        </p:txBody>
      </p:sp>
    </p:spTree>
    <p:extLst>
      <p:ext uri="{BB962C8B-B14F-4D97-AF65-F5344CB8AC3E}">
        <p14:creationId xmlns:p14="http://schemas.microsoft.com/office/powerpoint/2010/main" val="258700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ChangeArrowheads="1"/>
          </p:cNvSpPr>
          <p:nvPr/>
        </p:nvSpPr>
        <p:spPr bwMode="auto">
          <a:xfrm>
            <a:off x="1524000" y="687388"/>
            <a:ext cx="9144000" cy="914400"/>
          </a:xfrm>
          <a:prstGeom prst="rect">
            <a:avLst/>
          </a:prstGeom>
          <a:solidFill>
            <a:srgbClr val="EEEEEE"/>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base">
              <a:spcBef>
                <a:spcPct val="0"/>
              </a:spcBef>
              <a:spcAft>
                <a:spcPct val="0"/>
              </a:spcAft>
            </a:pPr>
            <a:endParaRPr lang="en-US" dirty="0">
              <a:solidFill>
                <a:srgbClr val="FFFFFF"/>
              </a:solidFill>
              <a:latin typeface="Arial" charset="0"/>
              <a:ea typeface="ＭＳ Ｐゴシック" charset="0"/>
              <a:cs typeface="ＭＳ Ｐゴシック" charset="0"/>
            </a:endParaRPr>
          </a:p>
        </p:txBody>
      </p:sp>
      <p:sp>
        <p:nvSpPr>
          <p:cNvPr id="14339" name="Date Placeholder 3"/>
          <p:cNvSpPr txBox="1">
            <a:spLocks noGrp="1"/>
          </p:cNvSpPr>
          <p:nvPr/>
        </p:nvSpPr>
        <p:spPr bwMode="auto">
          <a:xfrm>
            <a:off x="1524000" y="6223000"/>
            <a:ext cx="2540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63500"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sz="1100" dirty="0">
              <a:solidFill>
                <a:srgbClr val="999999"/>
              </a:solidFill>
              <a:latin typeface="Helvetica" charset="0"/>
            </a:endParaRPr>
          </a:p>
        </p:txBody>
      </p:sp>
      <p:sp>
        <p:nvSpPr>
          <p:cNvPr id="14340" name="Footer Placeholder 4"/>
          <p:cNvSpPr txBox="1">
            <a:spLocks noGrp="1"/>
          </p:cNvSpPr>
          <p:nvPr/>
        </p:nvSpPr>
        <p:spPr bwMode="auto">
          <a:xfrm>
            <a:off x="4495800" y="6223000"/>
            <a:ext cx="3200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100" dirty="0">
                <a:solidFill>
                  <a:srgbClr val="999999"/>
                </a:solidFill>
                <a:latin typeface="Helvetica" charset="0"/>
              </a:rPr>
              <a:t>Copyright © 2015 American Medical Association. All rights reserved.</a:t>
            </a:r>
          </a:p>
        </p:txBody>
      </p:sp>
      <p:sp>
        <p:nvSpPr>
          <p:cNvPr id="14341" name="Text Placeholder 2"/>
          <p:cNvSpPr txBox="1">
            <a:spLocks/>
          </p:cNvSpPr>
          <p:nvPr/>
        </p:nvSpPr>
        <p:spPr bwMode="auto">
          <a:xfrm>
            <a:off x="1524000" y="692150"/>
            <a:ext cx="9144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63500" rIns="127000" bIns="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300" dirty="0">
                <a:solidFill>
                  <a:srgbClr val="000000"/>
                </a:solidFill>
                <a:latin typeface="Helvetica" charset="0"/>
                <a:cs typeface="Helvetica" charset="0"/>
              </a:rPr>
              <a:t>From: </a:t>
            </a:r>
            <a:r>
              <a:rPr lang="en-US" sz="1300" b="1" dirty="0">
                <a:solidFill>
                  <a:srgbClr val="000000"/>
                </a:solidFill>
                <a:latin typeface="Helvetica" charset="0"/>
                <a:cs typeface="Helvetica" charset="0"/>
              </a:rPr>
              <a:t>Burnout and Satisfaction With Work-Life Balance Among US Physicians Relative to the General US Population</a:t>
            </a:r>
          </a:p>
        </p:txBody>
      </p:sp>
      <p:cxnSp>
        <p:nvCxnSpPr>
          <p:cNvPr id="14342" name="Straight Connector 8"/>
          <p:cNvCxnSpPr>
            <a:cxnSpLocks noChangeShapeType="1"/>
          </p:cNvCxnSpPr>
          <p:nvPr/>
        </p:nvCxnSpPr>
        <p:spPr bwMode="auto">
          <a:xfrm flipV="1">
            <a:off x="1524000" y="6215064"/>
            <a:ext cx="9144000" cy="7937"/>
          </a:xfrm>
          <a:prstGeom prst="line">
            <a:avLst/>
          </a:prstGeom>
          <a:noFill/>
          <a:ln w="12700">
            <a:solidFill>
              <a:srgbClr val="999999"/>
            </a:solidFill>
            <a:round/>
            <a:headEnd/>
            <a:tailEnd/>
          </a:ln>
          <a:extLst>
            <a:ext uri="{909E8E84-426E-40DD-AFC4-6F175D3DCCD1}">
              <a14:hiddenFill xmlns:a14="http://schemas.microsoft.com/office/drawing/2010/main">
                <a:noFill/>
              </a14:hiddenFill>
            </a:ext>
          </a:extLst>
        </p:spPr>
      </p:cxnSp>
      <p:sp>
        <p:nvSpPr>
          <p:cNvPr id="14343" name="Text Placeholder 2"/>
          <p:cNvSpPr txBox="1">
            <a:spLocks/>
          </p:cNvSpPr>
          <p:nvPr/>
        </p:nvSpPr>
        <p:spPr bwMode="auto">
          <a:xfrm>
            <a:off x="1524000" y="1282700"/>
            <a:ext cx="9144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127000" bIns="635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200" dirty="0">
                <a:solidFill>
                  <a:srgbClr val="000000"/>
                </a:solidFill>
                <a:latin typeface="Helvetica" charset="0"/>
                <a:cs typeface="Helvetica" charset="0"/>
              </a:rPr>
              <a:t>Arch Intern Med. 2012;172(18):1377-1385. doi:10.1001/archinternmed.2012.3199</a:t>
            </a:r>
          </a:p>
        </p:txBody>
      </p:sp>
      <p:sp>
        <p:nvSpPr>
          <p:cNvPr id="14344" name="Text Placeholder 2"/>
          <p:cNvSpPr txBox="1">
            <a:spLocks/>
          </p:cNvSpPr>
          <p:nvPr/>
        </p:nvSpPr>
        <p:spPr bwMode="auto">
          <a:xfrm>
            <a:off x="1505381" y="578516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20000"/>
              </a:spcBef>
              <a:spcAft>
                <a:spcPct val="0"/>
              </a:spcAft>
            </a:pPr>
            <a:r>
              <a:rPr lang="en-US" sz="1200" b="1" dirty="0">
                <a:solidFill>
                  <a:srgbClr val="000000"/>
                </a:solidFill>
                <a:latin typeface="Helvetica" charset="0"/>
                <a:cs typeface="Helvetica" charset="0"/>
              </a:rPr>
              <a:t>Burnout by specialty.</a:t>
            </a:r>
          </a:p>
        </p:txBody>
      </p:sp>
      <p:cxnSp>
        <p:nvCxnSpPr>
          <p:cNvPr id="14346" name="Straight Connector 5"/>
          <p:cNvCxnSpPr>
            <a:cxnSpLocks noChangeShapeType="1"/>
          </p:cNvCxnSpPr>
          <p:nvPr/>
        </p:nvCxnSpPr>
        <p:spPr bwMode="auto">
          <a:xfrm>
            <a:off x="1524000" y="666750"/>
            <a:ext cx="9144000" cy="0"/>
          </a:xfrm>
          <a:prstGeom prst="line">
            <a:avLst/>
          </a:prstGeom>
          <a:noFill/>
          <a:ln w="38100">
            <a:solidFill>
              <a:srgbClr val="999999"/>
            </a:solidFill>
            <a:round/>
            <a:headEnd/>
            <a:tailEnd/>
          </a:ln>
          <a:extLst>
            <a:ext uri="{909E8E84-426E-40DD-AFC4-6F175D3DCCD1}">
              <a14:hiddenFill xmlns:a14="http://schemas.microsoft.com/office/drawing/2010/main">
                <a:noFill/>
              </a14:hiddenFill>
            </a:ext>
          </a:extLst>
        </p:spPr>
      </p:cxnSp>
      <p:pic>
        <p:nvPicPr>
          <p:cNvPr id="14347"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127000"/>
            <a:ext cx="2641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0737" y="1781364"/>
            <a:ext cx="4837449" cy="4000308"/>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4"/>
          <p:cNvSpPr>
            <a:spLocks noGrp="1"/>
          </p:cNvSpPr>
          <p:nvPr>
            <p:ph type="sldNum" sz="quarter" idx="12"/>
          </p:nvPr>
        </p:nvSpPr>
        <p:spPr>
          <a:xfrm>
            <a:off x="8515781" y="5801769"/>
            <a:ext cx="2133600" cy="365125"/>
          </a:xfrm>
          <a:prstGeom prst="rect">
            <a:avLst/>
          </a:prstGeom>
        </p:spPr>
        <p:txBody>
          <a:bodyPr/>
          <a:lstStyle/>
          <a:p>
            <a:pPr algn="r"/>
            <a:fld id="{0B089437-4F23-F14B-A098-30697233F017}" type="slidenum">
              <a:rPr lang="en-US" sz="1050">
                <a:solidFill>
                  <a:schemeClr val="bg2">
                    <a:lumMod val="50000"/>
                  </a:schemeClr>
                </a:solidFill>
                <a:latin typeface="Trebuchet MS"/>
                <a:cs typeface="Trebuchet MS"/>
              </a:rPr>
              <a:pPr algn="r"/>
              <a:t>10</a:t>
            </a:fld>
            <a:endParaRPr lang="en-US" sz="1050" dirty="0">
              <a:solidFill>
                <a:schemeClr val="bg2">
                  <a:lumMod val="50000"/>
                </a:schemeClr>
              </a:solidFill>
              <a:latin typeface="Trebuchet MS"/>
              <a:cs typeface="Trebuchet MS"/>
            </a:endParaRPr>
          </a:p>
        </p:txBody>
      </p:sp>
      <p:sp>
        <p:nvSpPr>
          <p:cNvPr id="16" name="TextBox 15"/>
          <p:cNvSpPr txBox="1"/>
          <p:nvPr/>
        </p:nvSpPr>
        <p:spPr>
          <a:xfrm>
            <a:off x="3781654" y="3234869"/>
            <a:ext cx="4628693" cy="211015"/>
          </a:xfrm>
          <a:prstGeom prst="rect">
            <a:avLst/>
          </a:prstGeom>
          <a:ln w="38100">
            <a:solidFill>
              <a:srgbClr val="FF0000"/>
            </a:solidFill>
          </a:ln>
        </p:spPr>
        <p:txBody>
          <a:bodyPr vert="horz" wrap="none" lIns="0" tIns="18288" rIns="0" bIns="18288" rtlCol="0" anchor="b" anchorCtr="0">
            <a:noAutofit/>
          </a:bodyPr>
          <a:lstStyle/>
          <a:p>
            <a:pPr algn="r"/>
            <a:endParaRPr lang="en-US" dirty="0">
              <a:solidFill>
                <a:srgbClr val="FF0000"/>
              </a:solidFill>
            </a:endParaRPr>
          </a:p>
        </p:txBody>
      </p:sp>
      <p:sp>
        <p:nvSpPr>
          <p:cNvPr id="2" name="TextBox 1"/>
          <p:cNvSpPr txBox="1"/>
          <p:nvPr/>
        </p:nvSpPr>
        <p:spPr>
          <a:xfrm>
            <a:off x="1549560" y="3124200"/>
            <a:ext cx="1803241" cy="923330"/>
          </a:xfrm>
          <a:prstGeom prst="rect">
            <a:avLst/>
          </a:prstGeom>
          <a:noFill/>
        </p:spPr>
        <p:txBody>
          <a:bodyPr wrap="square" rtlCol="0">
            <a:spAutoFit/>
          </a:bodyPr>
          <a:lstStyle/>
          <a:p>
            <a:pPr algn="ctr"/>
            <a:r>
              <a:rPr lang="en-US" dirty="0"/>
              <a:t>All Practicing Physicians: </a:t>
            </a:r>
          </a:p>
          <a:p>
            <a:pPr algn="ctr"/>
            <a:r>
              <a:rPr lang="en-US" dirty="0"/>
              <a:t>45.8%</a:t>
            </a:r>
          </a:p>
        </p:txBody>
      </p:sp>
    </p:spTree>
    <p:extLst>
      <p:ext uri="{BB962C8B-B14F-4D97-AF65-F5344CB8AC3E}">
        <p14:creationId xmlns:p14="http://schemas.microsoft.com/office/powerpoint/2010/main" val="1937416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9363" y="152400"/>
            <a:ext cx="3874007" cy="551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
          </p:nvPr>
        </p:nvSpPr>
        <p:spPr>
          <a:xfrm>
            <a:off x="7635000" y="5632583"/>
            <a:ext cx="3033001" cy="365125"/>
          </a:xfrm>
        </p:spPr>
        <p:txBody>
          <a:bodyPr/>
          <a:lstStyle/>
          <a:p>
            <a:fld id="{AE55F20A-800A-A447-8B9C-A926CEEB159C}" type="slidenum">
              <a:rPr lang="en-US" smtClean="0"/>
              <a:pPr/>
              <a:t>11</a:t>
            </a:fld>
            <a:endParaRPr lang="en-US" dirty="0"/>
          </a:p>
        </p:txBody>
      </p:sp>
      <p:sp>
        <p:nvSpPr>
          <p:cNvPr id="20" name="TextBox 19"/>
          <p:cNvSpPr txBox="1"/>
          <p:nvPr/>
        </p:nvSpPr>
        <p:spPr>
          <a:xfrm>
            <a:off x="4004232" y="1956180"/>
            <a:ext cx="4628693" cy="211015"/>
          </a:xfrm>
          <a:prstGeom prst="rect">
            <a:avLst/>
          </a:prstGeom>
          <a:ln w="38100">
            <a:solidFill>
              <a:srgbClr val="FF0000"/>
            </a:solidFill>
          </a:ln>
        </p:spPr>
        <p:txBody>
          <a:bodyPr vert="horz" wrap="none" lIns="0" tIns="18288" rIns="0" bIns="18288" rtlCol="0" anchor="b" anchorCtr="0">
            <a:noAutofit/>
          </a:bodyPr>
          <a:lstStyle/>
          <a:p>
            <a:pPr algn="r"/>
            <a:endParaRPr lang="en-US" dirty="0">
              <a:solidFill>
                <a:srgbClr val="FF0000"/>
              </a:solidFill>
            </a:endParaRPr>
          </a:p>
        </p:txBody>
      </p:sp>
      <p:sp>
        <p:nvSpPr>
          <p:cNvPr id="21" name="TextBox 20"/>
          <p:cNvSpPr txBox="1"/>
          <p:nvPr/>
        </p:nvSpPr>
        <p:spPr>
          <a:xfrm>
            <a:off x="6736288" y="5703608"/>
            <a:ext cx="3264035"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Shanafelt</a:t>
            </a:r>
            <a:r>
              <a:rPr lang="en-US" sz="1200" b="1" dirty="0">
                <a:latin typeface="Helvetica" panose="020B0604020202020204" pitchFamily="34" charset="0"/>
                <a:cs typeface="Helvetica" panose="020B0604020202020204" pitchFamily="34" charset="0"/>
              </a:rPr>
              <a:t>, Mayo Clinic Proceedings; 2015 </a:t>
            </a:r>
          </a:p>
        </p:txBody>
      </p:sp>
      <p:sp>
        <p:nvSpPr>
          <p:cNvPr id="22" name="Text Placeholder 2"/>
          <p:cNvSpPr txBox="1">
            <a:spLocks/>
          </p:cNvSpPr>
          <p:nvPr/>
        </p:nvSpPr>
        <p:spPr bwMode="auto">
          <a:xfrm>
            <a:off x="1781906" y="2326852"/>
            <a:ext cx="2403232"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20000"/>
              </a:spcBef>
              <a:spcAft>
                <a:spcPct val="0"/>
              </a:spcAft>
            </a:pPr>
            <a:r>
              <a:rPr lang="en-US" sz="1200" b="1" dirty="0">
                <a:solidFill>
                  <a:srgbClr val="000000"/>
                </a:solidFill>
                <a:latin typeface="Helvetica" charset="0"/>
                <a:cs typeface="Helvetica" charset="0"/>
              </a:rPr>
              <a:t>Burnout by specialty:</a:t>
            </a:r>
          </a:p>
          <a:p>
            <a:pPr algn="ctr" eaLnBrk="1" fontAlgn="base" hangingPunct="1">
              <a:spcBef>
                <a:spcPct val="20000"/>
              </a:spcBef>
              <a:spcAft>
                <a:spcPct val="0"/>
              </a:spcAft>
            </a:pPr>
            <a:r>
              <a:rPr lang="en-US" sz="1200" b="1" dirty="0">
                <a:solidFill>
                  <a:srgbClr val="000000"/>
                </a:solidFill>
                <a:latin typeface="Helvetica" charset="0"/>
                <a:cs typeface="Helvetica" charset="0"/>
              </a:rPr>
              <a:t>2011 and 2014 Data</a:t>
            </a:r>
          </a:p>
        </p:txBody>
      </p:sp>
    </p:spTree>
    <p:extLst>
      <p:ext uri="{BB962C8B-B14F-4D97-AF65-F5344CB8AC3E}">
        <p14:creationId xmlns:p14="http://schemas.microsoft.com/office/powerpoint/2010/main" val="2663233504"/>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Drivers of Burnout: Individual Factors</a:t>
            </a:r>
            <a:br>
              <a:rPr lang="en-US" dirty="0"/>
            </a:br>
            <a:r>
              <a:rPr lang="en-US" dirty="0"/>
              <a:t>The Physician/Health Care Provider Personality</a:t>
            </a:r>
          </a:p>
        </p:txBody>
      </p:sp>
      <p:sp>
        <p:nvSpPr>
          <p:cNvPr id="5" name="Text Placeholder 4"/>
          <p:cNvSpPr>
            <a:spLocks noGrp="1"/>
          </p:cNvSpPr>
          <p:nvPr>
            <p:ph type="body" idx="1"/>
          </p:nvPr>
        </p:nvSpPr>
        <p:spPr/>
        <p:txBody>
          <a:bodyPr>
            <a:normAutofit/>
          </a:bodyPr>
          <a:lstStyle/>
          <a:p>
            <a:r>
              <a:rPr lang="en-US" dirty="0"/>
              <a:t>Adaptive			</a:t>
            </a:r>
          </a:p>
        </p:txBody>
      </p:sp>
      <p:sp>
        <p:nvSpPr>
          <p:cNvPr id="6" name="Content Placeholder 5"/>
          <p:cNvSpPr>
            <a:spLocks noGrp="1"/>
          </p:cNvSpPr>
          <p:nvPr>
            <p:ph sz="half" idx="2"/>
          </p:nvPr>
        </p:nvSpPr>
        <p:spPr/>
        <p:txBody>
          <a:bodyPr/>
          <a:lstStyle/>
          <a:p>
            <a:r>
              <a:rPr lang="en-US" dirty="0"/>
              <a:t>Conscientiousness</a:t>
            </a:r>
          </a:p>
          <a:p>
            <a:r>
              <a:rPr lang="en-US" dirty="0"/>
              <a:t>Commitment to patients</a:t>
            </a:r>
          </a:p>
          <a:p>
            <a:r>
              <a:rPr lang="en-US" dirty="0"/>
              <a:t>Staying current</a:t>
            </a:r>
          </a:p>
          <a:p>
            <a:r>
              <a:rPr lang="en-US" dirty="0"/>
              <a:t>Cognizant of patient’s trust</a:t>
            </a:r>
          </a:p>
        </p:txBody>
      </p:sp>
      <p:sp>
        <p:nvSpPr>
          <p:cNvPr id="7" name="Text Placeholder 6"/>
          <p:cNvSpPr>
            <a:spLocks noGrp="1"/>
          </p:cNvSpPr>
          <p:nvPr>
            <p:ph type="body" sz="quarter" idx="3"/>
          </p:nvPr>
        </p:nvSpPr>
        <p:spPr/>
        <p:txBody>
          <a:bodyPr/>
          <a:lstStyle/>
          <a:p>
            <a:r>
              <a:rPr lang="en-US" dirty="0"/>
              <a:t>Maladaptive</a:t>
            </a:r>
          </a:p>
        </p:txBody>
      </p:sp>
      <p:sp>
        <p:nvSpPr>
          <p:cNvPr id="8" name="Content Placeholder 7"/>
          <p:cNvSpPr>
            <a:spLocks noGrp="1"/>
          </p:cNvSpPr>
          <p:nvPr>
            <p:ph sz="quarter" idx="4"/>
          </p:nvPr>
        </p:nvSpPr>
        <p:spPr/>
        <p:txBody>
          <a:bodyPr>
            <a:normAutofit fontScale="92500" lnSpcReduction="20000"/>
          </a:bodyPr>
          <a:lstStyle/>
          <a:p>
            <a:r>
              <a:rPr lang="en-US" dirty="0"/>
              <a:t>Difficulty relaxing</a:t>
            </a:r>
          </a:p>
          <a:p>
            <a:r>
              <a:rPr lang="en-US" dirty="0"/>
              <a:t>Work-life imbalance</a:t>
            </a:r>
          </a:p>
          <a:p>
            <a:r>
              <a:rPr lang="en-US" dirty="0"/>
              <a:t>Sense of responsibility beyond one’s control</a:t>
            </a:r>
          </a:p>
          <a:p>
            <a:r>
              <a:rPr lang="en-US" dirty="0"/>
              <a:t>Feeling inadequate</a:t>
            </a:r>
          </a:p>
          <a:p>
            <a:r>
              <a:rPr lang="en-US" dirty="0"/>
              <a:t>Difficulty with boundaries and limit-setting</a:t>
            </a:r>
          </a:p>
          <a:p>
            <a:r>
              <a:rPr lang="en-US" dirty="0"/>
              <a:t>Difficulty taking leisure time</a:t>
            </a:r>
          </a:p>
          <a:p>
            <a:r>
              <a:rPr lang="en-US" dirty="0"/>
              <a:t>Conflict between selfishness versus healthy self-interest</a:t>
            </a:r>
          </a:p>
        </p:txBody>
      </p:sp>
      <p:sp>
        <p:nvSpPr>
          <p:cNvPr id="9" name="TextBox 8"/>
          <p:cNvSpPr txBox="1"/>
          <p:nvPr/>
        </p:nvSpPr>
        <p:spPr>
          <a:xfrm>
            <a:off x="6134101" y="6096001"/>
            <a:ext cx="3886198" cy="646331"/>
          </a:xfrm>
          <a:prstGeom prst="rect">
            <a:avLst/>
          </a:prstGeom>
          <a:noFill/>
        </p:spPr>
        <p:txBody>
          <a:bodyPr wrap="square" rtlCol="0">
            <a:spAutoFit/>
          </a:bodyPr>
          <a:lstStyle/>
          <a:p>
            <a:r>
              <a:rPr lang="en-US" dirty="0" err="1"/>
              <a:t>Gabbard</a:t>
            </a:r>
            <a:r>
              <a:rPr lang="en-US" dirty="0"/>
              <a:t>, JAMA 1985;254:2926-2929</a:t>
            </a:r>
          </a:p>
          <a:p>
            <a:r>
              <a:rPr lang="en-US" dirty="0"/>
              <a:t>West:  1/2017 IAMSE Webinar</a:t>
            </a:r>
          </a:p>
        </p:txBody>
      </p:sp>
    </p:spTree>
    <p:extLst>
      <p:ext uri="{BB962C8B-B14F-4D97-AF65-F5344CB8AC3E}">
        <p14:creationId xmlns:p14="http://schemas.microsoft.com/office/powerpoint/2010/main" val="3610060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Drivers of Burnout</a:t>
            </a:r>
            <a:br>
              <a:rPr lang="en-US" dirty="0"/>
            </a:br>
            <a:r>
              <a:rPr lang="en-US" dirty="0"/>
              <a:t>Workplace Factors</a:t>
            </a:r>
          </a:p>
        </p:txBody>
      </p:sp>
      <p:sp>
        <p:nvSpPr>
          <p:cNvPr id="3" name="Content Placeholder 2"/>
          <p:cNvSpPr>
            <a:spLocks noGrp="1"/>
          </p:cNvSpPr>
          <p:nvPr>
            <p:ph idx="1"/>
          </p:nvPr>
        </p:nvSpPr>
        <p:spPr/>
        <p:txBody>
          <a:bodyPr/>
          <a:lstStyle/>
          <a:p>
            <a:r>
              <a:rPr lang="en-US" dirty="0"/>
              <a:t>Workplace factors associated with higher emotional exhaustion:</a:t>
            </a:r>
          </a:p>
          <a:p>
            <a:pPr lvl="1"/>
            <a:r>
              <a:rPr lang="en-US" dirty="0"/>
              <a:t>High demands</a:t>
            </a:r>
          </a:p>
          <a:p>
            <a:pPr lvl="1"/>
            <a:r>
              <a:rPr lang="en-US" dirty="0"/>
              <a:t>Low job control</a:t>
            </a:r>
          </a:p>
          <a:p>
            <a:pPr lvl="1"/>
            <a:r>
              <a:rPr lang="en-US" dirty="0"/>
              <a:t>High work load</a:t>
            </a:r>
          </a:p>
          <a:p>
            <a:pPr lvl="1"/>
            <a:r>
              <a:rPr lang="en-US" dirty="0"/>
              <a:t>Low Reward</a:t>
            </a:r>
          </a:p>
          <a:p>
            <a:pPr lvl="1"/>
            <a:r>
              <a:rPr lang="en-US" dirty="0"/>
              <a:t>Job insecurity</a:t>
            </a:r>
          </a:p>
        </p:txBody>
      </p:sp>
      <p:sp>
        <p:nvSpPr>
          <p:cNvPr id="5" name="TextBox 4"/>
          <p:cNvSpPr txBox="1"/>
          <p:nvPr/>
        </p:nvSpPr>
        <p:spPr>
          <a:xfrm>
            <a:off x="7126489" y="6311900"/>
            <a:ext cx="4227311" cy="369332"/>
          </a:xfrm>
          <a:prstGeom prst="rect">
            <a:avLst/>
          </a:prstGeom>
          <a:noFill/>
        </p:spPr>
        <p:txBody>
          <a:bodyPr wrap="none" rtlCol="0">
            <a:spAutoFit/>
          </a:bodyPr>
          <a:lstStyle/>
          <a:p>
            <a:r>
              <a:rPr lang="en-US" dirty="0"/>
              <a:t>Aaronson G, et al. BMC Public Health, 2017</a:t>
            </a:r>
          </a:p>
        </p:txBody>
      </p:sp>
    </p:spTree>
    <p:extLst>
      <p:ext uri="{BB962C8B-B14F-4D97-AF65-F5344CB8AC3E}">
        <p14:creationId xmlns:p14="http://schemas.microsoft.com/office/powerpoint/2010/main" val="340802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1" y="2133601"/>
            <a:ext cx="8335083" cy="3382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736287" y="5703608"/>
            <a:ext cx="3384260" cy="276999"/>
          </a:xfrm>
          <a:prstGeom prst="rect">
            <a:avLst/>
          </a:prstGeom>
          <a:noFill/>
        </p:spPr>
        <p:txBody>
          <a:bodyPr wrap="none" rtlCol="0">
            <a:spAutoFit/>
          </a:bodyPr>
          <a:lstStyle/>
          <a:p>
            <a:r>
              <a:rPr lang="en-US" sz="1200" b="1" dirty="0" err="1">
                <a:solidFill>
                  <a:prstClr val="black"/>
                </a:solidFill>
                <a:latin typeface="Helvetica" panose="020B0604020202020204" pitchFamily="34" charset="0"/>
                <a:cs typeface="Helvetica" panose="020B0604020202020204" pitchFamily="34" charset="0"/>
              </a:rPr>
              <a:t>Shanafelt</a:t>
            </a:r>
            <a:r>
              <a:rPr lang="en-US" sz="1200" b="1" dirty="0">
                <a:solidFill>
                  <a:prstClr val="black"/>
                </a:solidFill>
                <a:latin typeface="Helvetica" panose="020B0604020202020204" pitchFamily="34" charset="0"/>
                <a:cs typeface="Helvetica" panose="020B0604020202020204" pitchFamily="34" charset="0"/>
              </a:rPr>
              <a:t>, Mayo Clinic Proceedings 2016  </a:t>
            </a:r>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70856" y="304801"/>
            <a:ext cx="8047417" cy="1420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36288" y="5995903"/>
            <a:ext cx="2745939" cy="276999"/>
          </a:xfrm>
          <a:prstGeom prst="rect">
            <a:avLst/>
          </a:prstGeom>
          <a:noFill/>
        </p:spPr>
        <p:txBody>
          <a:bodyPr wrap="square" rtlCol="0">
            <a:spAutoFit/>
          </a:bodyPr>
          <a:lstStyle/>
          <a:p>
            <a:r>
              <a:rPr lang="en-US" sz="1200" b="1" dirty="0" err="1">
                <a:latin typeface="Helvetica" panose="020B0604020202020204" pitchFamily="34" charset="0"/>
                <a:cs typeface="Helvetica" panose="020B0604020202020204" pitchFamily="34" charset="0"/>
              </a:rPr>
              <a:t>Maslach</a:t>
            </a:r>
            <a:r>
              <a:rPr lang="en-US" sz="1200" b="1" dirty="0">
                <a:latin typeface="Helvetica" panose="020B0604020202020204" pitchFamily="34" charset="0"/>
                <a:cs typeface="Helvetica" panose="020B0604020202020204" pitchFamily="34" charset="0"/>
              </a:rPr>
              <a:t>, World Psychiatry 2016</a:t>
            </a:r>
          </a:p>
        </p:txBody>
      </p:sp>
    </p:spTree>
    <p:extLst>
      <p:ext uri="{BB962C8B-B14F-4D97-AF65-F5344CB8AC3E}">
        <p14:creationId xmlns:p14="http://schemas.microsoft.com/office/powerpoint/2010/main" val="3347805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Consequences of Burnout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124200" y="1600200"/>
            <a:ext cx="5766248" cy="4001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52209" y="6172201"/>
            <a:ext cx="3384260" cy="276999"/>
          </a:xfrm>
          <a:prstGeom prst="rect">
            <a:avLst/>
          </a:prstGeom>
          <a:noFill/>
        </p:spPr>
        <p:txBody>
          <a:bodyPr wrap="none" rtlCol="0">
            <a:spAutoFit/>
          </a:bodyPr>
          <a:lstStyle/>
          <a:p>
            <a:r>
              <a:rPr lang="en-US" sz="1200" b="1" dirty="0" err="1">
                <a:solidFill>
                  <a:prstClr val="black"/>
                </a:solidFill>
                <a:latin typeface="Helvetica" panose="020B0604020202020204" pitchFamily="34" charset="0"/>
                <a:cs typeface="Helvetica" panose="020B0604020202020204" pitchFamily="34" charset="0"/>
              </a:rPr>
              <a:t>Shanafelt</a:t>
            </a:r>
            <a:r>
              <a:rPr lang="en-US" sz="1200" b="1" dirty="0">
                <a:solidFill>
                  <a:prstClr val="black"/>
                </a:solidFill>
                <a:latin typeface="Helvetica" panose="020B0604020202020204" pitchFamily="34" charset="0"/>
                <a:cs typeface="Helvetica" panose="020B0604020202020204" pitchFamily="34" charset="0"/>
              </a:rPr>
              <a:t>, Mayo Clinic Proceedings 2016  </a:t>
            </a:r>
          </a:p>
        </p:txBody>
      </p:sp>
    </p:spTree>
    <p:extLst>
      <p:ext uri="{BB962C8B-B14F-4D97-AF65-F5344CB8AC3E}">
        <p14:creationId xmlns:p14="http://schemas.microsoft.com/office/powerpoint/2010/main" val="3687140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From Burnout to Wellbeing</a:t>
            </a:r>
            <a:br>
              <a:rPr lang="en-US" dirty="0"/>
            </a:br>
            <a:r>
              <a:rPr lang="en-US" dirty="0"/>
              <a:t>Do Mitigation Strategies Work?</a:t>
            </a:r>
          </a:p>
        </p:txBody>
      </p:sp>
      <p:sp>
        <p:nvSpPr>
          <p:cNvPr id="6" name="Content Placeholder 5"/>
          <p:cNvSpPr>
            <a:spLocks noGrp="1"/>
          </p:cNvSpPr>
          <p:nvPr>
            <p:ph idx="1"/>
          </p:nvPr>
        </p:nvSpPr>
        <p:spPr>
          <a:xfrm>
            <a:off x="535653" y="1719446"/>
            <a:ext cx="10921188" cy="4264885"/>
          </a:xfrm>
        </p:spPr>
        <p:txBody>
          <a:bodyPr>
            <a:normAutofit/>
          </a:bodyPr>
          <a:lstStyle/>
          <a:p>
            <a:r>
              <a:rPr lang="en-US" dirty="0"/>
              <a:t>Meta-analysis of 52 RCT and cohort studies</a:t>
            </a:r>
          </a:p>
          <a:p>
            <a:r>
              <a:rPr lang="en-US" dirty="0"/>
              <a:t>Individual and organizational strategies:</a:t>
            </a:r>
          </a:p>
          <a:p>
            <a:pPr lvl="1"/>
            <a:r>
              <a:rPr lang="en-US" dirty="0"/>
              <a:t>Decreased burnout from 54 to 44%</a:t>
            </a:r>
          </a:p>
          <a:p>
            <a:pPr lvl="1"/>
            <a:r>
              <a:rPr lang="en-US" dirty="0"/>
              <a:t>Decreased emotional exhaustion scores from 23.8 to 21.2 points</a:t>
            </a:r>
          </a:p>
          <a:p>
            <a:pPr lvl="1"/>
            <a:r>
              <a:rPr lang="en-US" dirty="0"/>
              <a:t>Decreased depersonalization scores from 9.1 to 8.41 points. </a:t>
            </a:r>
          </a:p>
          <a:p>
            <a:r>
              <a:rPr lang="en-US" dirty="0"/>
              <a:t>Both individual and organizational strategies reduced burnout</a:t>
            </a:r>
          </a:p>
          <a:p>
            <a:r>
              <a:rPr lang="en-US" dirty="0"/>
              <a:t>More research needed on combined methods</a:t>
            </a:r>
          </a:p>
          <a:p>
            <a:endParaRPr lang="en-US" dirty="0"/>
          </a:p>
          <a:p>
            <a:endParaRPr lang="en-US" dirty="0"/>
          </a:p>
        </p:txBody>
      </p:sp>
      <p:sp>
        <p:nvSpPr>
          <p:cNvPr id="4" name="Slide Number Placeholder 3"/>
          <p:cNvSpPr>
            <a:spLocks noGrp="1"/>
          </p:cNvSpPr>
          <p:nvPr>
            <p:ph type="sldNum" sz="quarter" idx="4"/>
          </p:nvPr>
        </p:nvSpPr>
        <p:spPr/>
        <p:txBody>
          <a:bodyPr/>
          <a:lstStyle/>
          <a:p>
            <a:fld id="{AE55F20A-800A-A447-8B9C-A926CEEB159C}" type="slidenum">
              <a:rPr lang="en-US" smtClean="0"/>
              <a:pPr/>
              <a:t>16</a:t>
            </a:fld>
            <a:endParaRPr lang="en-US" dirty="0"/>
          </a:p>
        </p:txBody>
      </p:sp>
      <p:sp>
        <p:nvSpPr>
          <p:cNvPr id="8" name="TextBox 7"/>
          <p:cNvSpPr txBox="1"/>
          <p:nvPr/>
        </p:nvSpPr>
        <p:spPr>
          <a:xfrm>
            <a:off x="8645499" y="5646498"/>
            <a:ext cx="1565300" cy="276999"/>
          </a:xfrm>
          <a:prstGeom prst="rect">
            <a:avLst/>
          </a:prstGeom>
          <a:noFill/>
        </p:spPr>
        <p:txBody>
          <a:bodyPr wrap="none" rtlCol="0">
            <a:spAutoFit/>
          </a:bodyPr>
          <a:lstStyle/>
          <a:p>
            <a:r>
              <a:rPr lang="en-US" sz="1200" b="1" dirty="0">
                <a:latin typeface="Helvetica" panose="020B0604020202020204" pitchFamily="34" charset="0"/>
                <a:cs typeface="Helvetica" panose="020B0604020202020204" pitchFamily="34" charset="0"/>
              </a:rPr>
              <a:t>West, Lancet 2016</a:t>
            </a:r>
          </a:p>
        </p:txBody>
      </p:sp>
    </p:spTree>
    <p:extLst>
      <p:ext uri="{BB962C8B-B14F-4D97-AF65-F5344CB8AC3E}">
        <p14:creationId xmlns:p14="http://schemas.microsoft.com/office/powerpoint/2010/main" val="192797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From Burnout to Wellbeing </a:t>
            </a:r>
            <a:br>
              <a:rPr lang="en-US" dirty="0"/>
            </a:br>
            <a:r>
              <a:rPr lang="en-US" dirty="0"/>
              <a:t>Mitigation Strategies: Individual</a:t>
            </a:r>
          </a:p>
        </p:txBody>
      </p:sp>
      <p:sp>
        <p:nvSpPr>
          <p:cNvPr id="6" name="Content Placeholder 5"/>
          <p:cNvSpPr>
            <a:spLocks noGrp="1"/>
          </p:cNvSpPr>
          <p:nvPr>
            <p:ph idx="1"/>
          </p:nvPr>
        </p:nvSpPr>
        <p:spPr/>
        <p:txBody>
          <a:bodyPr>
            <a:normAutofit/>
          </a:bodyPr>
          <a:lstStyle/>
          <a:p>
            <a:pPr marL="0" indent="0">
              <a:buNone/>
            </a:pPr>
            <a:endParaRPr lang="en-US" dirty="0"/>
          </a:p>
          <a:p>
            <a:r>
              <a:rPr lang="en-US" dirty="0"/>
              <a:t>Stress-management/self-care techniques</a:t>
            </a:r>
          </a:p>
          <a:p>
            <a:pPr lvl="1"/>
            <a:r>
              <a:rPr lang="en-US" dirty="0"/>
              <a:t>Mindfulness-based stress reduction</a:t>
            </a:r>
          </a:p>
          <a:p>
            <a:r>
              <a:rPr lang="en-US" dirty="0"/>
              <a:t>Facilitated small group discussions</a:t>
            </a:r>
          </a:p>
          <a:p>
            <a:pPr lvl="1"/>
            <a:r>
              <a:rPr lang="en-US" dirty="0"/>
              <a:t>Finding Meaning in Medicine</a:t>
            </a:r>
          </a:p>
          <a:p>
            <a:pPr lvl="1"/>
            <a:r>
              <a:rPr lang="en-US" dirty="0" err="1"/>
              <a:t>Balint</a:t>
            </a:r>
            <a:r>
              <a:rPr lang="en-US" dirty="0"/>
              <a:t> groups</a:t>
            </a:r>
          </a:p>
          <a:p>
            <a:pPr lvl="1"/>
            <a:r>
              <a:rPr lang="en-US" dirty="0"/>
              <a:t>Mind-Body groups</a:t>
            </a:r>
          </a:p>
          <a:p>
            <a:r>
              <a:rPr lang="en-US" dirty="0"/>
              <a:t>Communication skills training</a:t>
            </a:r>
          </a:p>
          <a:p>
            <a:endParaRPr lang="en-US" dirty="0"/>
          </a:p>
          <a:p>
            <a:endParaRPr lang="en-US" dirty="0"/>
          </a:p>
        </p:txBody>
      </p:sp>
      <p:sp>
        <p:nvSpPr>
          <p:cNvPr id="4" name="Slide Number Placeholder 3"/>
          <p:cNvSpPr>
            <a:spLocks noGrp="1"/>
          </p:cNvSpPr>
          <p:nvPr>
            <p:ph type="sldNum" sz="quarter" idx="12"/>
          </p:nvPr>
        </p:nvSpPr>
        <p:spPr/>
        <p:txBody>
          <a:bodyPr/>
          <a:lstStyle/>
          <a:p>
            <a:fld id="{AE55F20A-800A-A447-8B9C-A926CEEB159C}" type="slidenum">
              <a:rPr lang="en-US" smtClean="0"/>
              <a:pPr/>
              <a:t>17</a:t>
            </a:fld>
            <a:endParaRPr lang="en-US" dirty="0"/>
          </a:p>
        </p:txBody>
      </p:sp>
      <p:sp>
        <p:nvSpPr>
          <p:cNvPr id="8" name="TextBox 7"/>
          <p:cNvSpPr txBox="1"/>
          <p:nvPr/>
        </p:nvSpPr>
        <p:spPr>
          <a:xfrm>
            <a:off x="8001001" y="5683765"/>
            <a:ext cx="2216119" cy="461665"/>
          </a:xfrm>
          <a:prstGeom prst="rect">
            <a:avLst/>
          </a:prstGeom>
          <a:noFill/>
        </p:spPr>
        <p:txBody>
          <a:bodyPr wrap="none" rtlCol="0">
            <a:spAutoFit/>
          </a:bodyPr>
          <a:lstStyle/>
          <a:p>
            <a:r>
              <a:rPr lang="en-US" sz="1200" b="1" dirty="0">
                <a:latin typeface="Helvetica" panose="020B0604020202020204" pitchFamily="34" charset="0"/>
                <a:cs typeface="Helvetica" panose="020B0604020202020204" pitchFamily="34" charset="0"/>
              </a:rPr>
              <a:t>West, Lancet 2016</a:t>
            </a:r>
            <a:br>
              <a:rPr lang="en-US" sz="1200" b="1" dirty="0">
                <a:latin typeface="Helvetica" panose="020B0604020202020204" pitchFamily="34" charset="0"/>
                <a:cs typeface="Helvetica" panose="020B0604020202020204" pitchFamily="34" charset="0"/>
              </a:rPr>
            </a:br>
            <a:r>
              <a:rPr lang="en-US" sz="1200" b="1" dirty="0" err="1">
                <a:latin typeface="Helvetica" panose="020B0604020202020204" pitchFamily="34" charset="0"/>
                <a:cs typeface="Helvetica" panose="020B0604020202020204" pitchFamily="34" charset="0"/>
              </a:rPr>
              <a:t>Pipas</a:t>
            </a:r>
            <a:r>
              <a:rPr lang="en-US" sz="1200" b="1" dirty="0">
                <a:latin typeface="Helvetica" panose="020B0604020202020204" pitchFamily="34" charset="0"/>
                <a:cs typeface="Helvetica" panose="020B0604020202020204" pitchFamily="34" charset="0"/>
              </a:rPr>
              <a:t>: 2017 IACME Webinar</a:t>
            </a:r>
          </a:p>
        </p:txBody>
      </p:sp>
    </p:spTree>
    <p:extLst>
      <p:ext uri="{BB962C8B-B14F-4D97-AF65-F5344CB8AC3E}">
        <p14:creationId xmlns:p14="http://schemas.microsoft.com/office/powerpoint/2010/main" val="2002756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15781" y="5801769"/>
            <a:ext cx="2133600" cy="365125"/>
          </a:xfrm>
          <a:prstGeom prst="rect">
            <a:avLst/>
          </a:prstGeom>
        </p:spPr>
        <p:txBody>
          <a:bodyPr/>
          <a:lstStyle/>
          <a:p>
            <a:fld id="{AE55F20A-800A-A447-8B9C-A926CEEB159C}" type="slidenum">
              <a:rPr lang="en-US" smtClean="0"/>
              <a:pPr/>
              <a:t>18</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786" y="941509"/>
            <a:ext cx="3333750" cy="59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521" y="1890345"/>
            <a:ext cx="3581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descr="https://images.duckduckgo.com/iu/?u=https%3A%2F%2Ftse2.mm.bing.net%2Fth%3Fid%3DOIP.M9b7db16c8b5be5eafbc95b692f0f9018o0%26pid%3D15.1&amp;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635" y="3357806"/>
            <a:ext cx="2857500" cy="22955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0967" y="1076032"/>
            <a:ext cx="4572000" cy="4563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8821" y="3055938"/>
            <a:ext cx="1596292" cy="688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4438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normAutofit lnSpcReduction="10000"/>
          </a:bodyPr>
          <a:lstStyle/>
          <a:p>
            <a:pPr marL="0" indent="0">
              <a:buNone/>
            </a:pPr>
            <a:r>
              <a:rPr lang="en-US" dirty="0"/>
              <a:t>Physician Engagement Groups</a:t>
            </a:r>
          </a:p>
          <a:p>
            <a:r>
              <a:rPr lang="en-US" dirty="0"/>
              <a:t>Biweekly facilitated physician discussion groups with mindfulness, reflection, shared experience, and small group learning for 9 months</a:t>
            </a:r>
          </a:p>
          <a:p>
            <a:r>
              <a:rPr lang="en-US" dirty="0"/>
              <a:t>One hour of paid time every other week provided by the institution</a:t>
            </a:r>
          </a:p>
          <a:p>
            <a:r>
              <a:rPr lang="en-US" dirty="0"/>
              <a:t>Improved multiple areas associated with burnout</a:t>
            </a:r>
          </a:p>
          <a:p>
            <a:endParaRPr lang="en-US" dirty="0"/>
          </a:p>
        </p:txBody>
      </p:sp>
      <p:sp>
        <p:nvSpPr>
          <p:cNvPr id="2" name="Slide Number Placeholder 1"/>
          <p:cNvSpPr>
            <a:spLocks noGrp="1"/>
          </p:cNvSpPr>
          <p:nvPr>
            <p:ph type="sldNum" sz="quarter" idx="12"/>
          </p:nvPr>
        </p:nvSpPr>
        <p:spPr>
          <a:prstGeom prst="rect">
            <a:avLst/>
          </a:prstGeom>
        </p:spPr>
        <p:txBody>
          <a:bodyPr/>
          <a:lstStyle/>
          <a:p>
            <a:fld id="{AE55F20A-800A-A447-8B9C-A926CEEB159C}" type="slidenum">
              <a:rPr lang="en-US" smtClean="0"/>
              <a:pPr/>
              <a:t>19</a:t>
            </a:fld>
            <a:endParaRPr lang="en-US" dirty="0"/>
          </a:p>
        </p:txBody>
      </p:sp>
      <p:pic>
        <p:nvPicPr>
          <p:cNvPr id="1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981200" y="2407830"/>
            <a:ext cx="4038600" cy="291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934201" y="6172201"/>
            <a:ext cx="2763449" cy="276999"/>
          </a:xfrm>
          <a:prstGeom prst="rect">
            <a:avLst/>
          </a:prstGeom>
          <a:noFill/>
        </p:spPr>
        <p:txBody>
          <a:bodyPr wrap="none" rtlCol="0">
            <a:spAutoFit/>
          </a:bodyPr>
          <a:lstStyle/>
          <a:p>
            <a:r>
              <a:rPr lang="en-US" sz="1200" b="1" dirty="0">
                <a:solidFill>
                  <a:prstClr val="black"/>
                </a:solidFill>
                <a:latin typeface="Helvetica" panose="020B0604020202020204" pitchFamily="34" charset="0"/>
                <a:cs typeface="Helvetica" panose="020B0604020202020204" pitchFamily="34" charset="0"/>
              </a:rPr>
              <a:t>West JAMA Intern Med 2014;174(4) </a:t>
            </a:r>
          </a:p>
        </p:txBody>
      </p:sp>
      <p:sp>
        <p:nvSpPr>
          <p:cNvPr id="12" name="Title 1"/>
          <p:cNvSpPr>
            <a:spLocks noGrp="1"/>
          </p:cNvSpPr>
          <p:nvPr>
            <p:ph type="title"/>
          </p:nvPr>
        </p:nvSpPr>
        <p:spPr/>
        <p:txBody>
          <a:bodyPr>
            <a:normAutofit fontScale="90000"/>
          </a:bodyPr>
          <a:lstStyle/>
          <a:p>
            <a:r>
              <a:rPr lang="en-US" dirty="0"/>
              <a:t>From Burnout to Wellbeing </a:t>
            </a:r>
            <a:br>
              <a:rPr lang="en-US" dirty="0"/>
            </a:br>
            <a:r>
              <a:rPr lang="en-US" dirty="0"/>
              <a:t>Mitigation Strategies: Work Unit/Organizational</a:t>
            </a:r>
          </a:p>
        </p:txBody>
      </p:sp>
    </p:spTree>
    <p:extLst>
      <p:ext uri="{BB962C8B-B14F-4D97-AF65-F5344CB8AC3E}">
        <p14:creationId xmlns:p14="http://schemas.microsoft.com/office/powerpoint/2010/main" val="44278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0" indent="0">
              <a:buNone/>
            </a:pPr>
            <a:r>
              <a:rPr lang="en-US" dirty="0"/>
              <a:t>1.  To define the components and consequences of burnout.</a:t>
            </a:r>
            <a:br>
              <a:rPr lang="en-US" dirty="0"/>
            </a:br>
            <a:r>
              <a:rPr lang="en-US" dirty="0"/>
              <a:t>2.  To explain the drivers for burnout and wellbeing</a:t>
            </a:r>
            <a:br>
              <a:rPr lang="en-US" dirty="0"/>
            </a:br>
            <a:r>
              <a:rPr lang="en-US" dirty="0"/>
              <a:t>3.  To summarize potential strategies to promote wellbeing and resilience</a:t>
            </a:r>
          </a:p>
        </p:txBody>
      </p:sp>
    </p:spTree>
    <p:extLst>
      <p:ext uri="{BB962C8B-B14F-4D97-AF65-F5344CB8AC3E}">
        <p14:creationId xmlns:p14="http://schemas.microsoft.com/office/powerpoint/2010/main" val="2747181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712577"/>
            <a:ext cx="8229600" cy="4301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p:txBody>
          <a:bodyPr/>
          <a:lstStyle/>
          <a:p>
            <a:r>
              <a:rPr lang="en-US" dirty="0"/>
              <a:t>From Burnout to Wellbeing </a:t>
            </a:r>
            <a:br>
              <a:rPr lang="en-US" dirty="0"/>
            </a:br>
            <a:r>
              <a:rPr lang="en-US" dirty="0"/>
              <a:t>Mitigation Strategies: National</a:t>
            </a:r>
          </a:p>
        </p:txBody>
      </p:sp>
    </p:spTree>
    <p:extLst>
      <p:ext uri="{BB962C8B-B14F-4D97-AF65-F5344CB8AC3E}">
        <p14:creationId xmlns:p14="http://schemas.microsoft.com/office/powerpoint/2010/main" val="1055912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Six Areas of Work Engagement</a:t>
            </a:r>
          </a:p>
        </p:txBody>
      </p:sp>
      <p:sp>
        <p:nvSpPr>
          <p:cNvPr id="3" name="Content Placeholder 2"/>
          <p:cNvSpPr>
            <a:spLocks noGrp="1"/>
          </p:cNvSpPr>
          <p:nvPr>
            <p:ph idx="1"/>
          </p:nvPr>
        </p:nvSpPr>
        <p:spPr/>
        <p:txBody>
          <a:bodyPr/>
          <a:lstStyle/>
          <a:p>
            <a:r>
              <a:rPr lang="en-US" dirty="0"/>
              <a:t>Workload</a:t>
            </a:r>
          </a:p>
          <a:p>
            <a:r>
              <a:rPr lang="en-US" dirty="0"/>
              <a:t>Control</a:t>
            </a:r>
          </a:p>
          <a:p>
            <a:r>
              <a:rPr lang="en-US" dirty="0"/>
              <a:t>Reward</a:t>
            </a:r>
          </a:p>
          <a:p>
            <a:r>
              <a:rPr lang="en-US" dirty="0"/>
              <a:t>Community</a:t>
            </a:r>
          </a:p>
          <a:p>
            <a:r>
              <a:rPr lang="en-US" dirty="0"/>
              <a:t>Fairness</a:t>
            </a:r>
          </a:p>
          <a:p>
            <a:r>
              <a:rPr lang="en-US" dirty="0"/>
              <a:t>Values</a:t>
            </a:r>
          </a:p>
          <a:p>
            <a:endParaRPr lang="en-US" dirty="0"/>
          </a:p>
        </p:txBody>
      </p:sp>
      <p:sp>
        <p:nvSpPr>
          <p:cNvPr id="4" name="TextBox 3"/>
          <p:cNvSpPr txBox="1"/>
          <p:nvPr/>
        </p:nvSpPr>
        <p:spPr>
          <a:xfrm>
            <a:off x="6095999" y="5988734"/>
            <a:ext cx="3705117" cy="369332"/>
          </a:xfrm>
          <a:prstGeom prst="rect">
            <a:avLst/>
          </a:prstGeom>
          <a:noFill/>
        </p:spPr>
        <p:txBody>
          <a:bodyPr wrap="none" rtlCol="0">
            <a:spAutoFit/>
          </a:bodyPr>
          <a:lstStyle/>
          <a:p>
            <a:r>
              <a:rPr lang="en-US" dirty="0" err="1"/>
              <a:t>Maslach</a:t>
            </a:r>
            <a:r>
              <a:rPr lang="en-US" dirty="0"/>
              <a:t> and Leiter.  Med Teach, 2017</a:t>
            </a:r>
          </a:p>
        </p:txBody>
      </p:sp>
    </p:spTree>
    <p:extLst>
      <p:ext uri="{BB962C8B-B14F-4D97-AF65-F5344CB8AC3E}">
        <p14:creationId xmlns:p14="http://schemas.microsoft.com/office/powerpoint/2010/main" val="3774194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Towards a Mindset of Wellbeing</a:t>
            </a:r>
            <a:br>
              <a:rPr lang="en-US" dirty="0"/>
            </a:br>
            <a:r>
              <a:rPr lang="en-US" dirty="0"/>
              <a:t>The Stanford Model of Professional Fulfillment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1889" y="1825625"/>
            <a:ext cx="4528221" cy="4351338"/>
          </a:xfrm>
        </p:spPr>
      </p:pic>
    </p:spTree>
    <p:extLst>
      <p:ext uri="{BB962C8B-B14F-4D97-AF65-F5344CB8AC3E}">
        <p14:creationId xmlns:p14="http://schemas.microsoft.com/office/powerpoint/2010/main" val="2858915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Towards a Mindset of Wellbeing</a:t>
            </a:r>
            <a:br>
              <a:rPr lang="en-US" dirty="0"/>
            </a:br>
            <a:r>
              <a:rPr lang="en-US" dirty="0"/>
              <a:t>Personal Resilience</a:t>
            </a:r>
          </a:p>
        </p:txBody>
      </p:sp>
      <p:pic>
        <p:nvPicPr>
          <p:cNvPr id="9" name="Content Placeholder 8"/>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058194"/>
            <a:ext cx="5181600" cy="3886200"/>
          </a:xfrm>
        </p:spPr>
      </p:pic>
      <p:pic>
        <p:nvPicPr>
          <p:cNvPr id="11" name="Content Placeholder 10"/>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68440" y="2568734"/>
            <a:ext cx="4389120" cy="2865120"/>
          </a:xfrm>
        </p:spPr>
      </p:pic>
      <p:sp>
        <p:nvSpPr>
          <p:cNvPr id="10" name="TextBox 9"/>
          <p:cNvSpPr txBox="1"/>
          <p:nvPr/>
        </p:nvSpPr>
        <p:spPr>
          <a:xfrm>
            <a:off x="3429000" y="6311900"/>
            <a:ext cx="2043123" cy="369332"/>
          </a:xfrm>
          <a:prstGeom prst="rect">
            <a:avLst/>
          </a:prstGeom>
          <a:noFill/>
        </p:spPr>
        <p:txBody>
          <a:bodyPr wrap="none" rtlCol="0">
            <a:spAutoFit/>
          </a:bodyPr>
          <a:lstStyle/>
          <a:p>
            <a:r>
              <a:rPr lang="en-US" dirty="0"/>
              <a:t>newstartproject.org</a:t>
            </a:r>
          </a:p>
        </p:txBody>
      </p:sp>
      <p:sp>
        <p:nvSpPr>
          <p:cNvPr id="12" name="TextBox 11"/>
          <p:cNvSpPr txBox="1"/>
          <p:nvPr/>
        </p:nvSpPr>
        <p:spPr>
          <a:xfrm>
            <a:off x="9670647" y="5965004"/>
            <a:ext cx="1683153" cy="369332"/>
          </a:xfrm>
          <a:prstGeom prst="rect">
            <a:avLst/>
          </a:prstGeom>
          <a:noFill/>
        </p:spPr>
        <p:txBody>
          <a:bodyPr wrap="none" rtlCol="0">
            <a:spAutoFit/>
          </a:bodyPr>
          <a:lstStyle/>
          <a:p>
            <a:r>
              <a:rPr lang="en-US" dirty="0"/>
              <a:t>riversearch.com</a:t>
            </a:r>
          </a:p>
        </p:txBody>
      </p:sp>
    </p:spTree>
    <p:extLst>
      <p:ext uri="{BB962C8B-B14F-4D97-AF65-F5344CB8AC3E}">
        <p14:creationId xmlns:p14="http://schemas.microsoft.com/office/powerpoint/2010/main" val="2816970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 </a:t>
            </a:r>
            <a:br>
              <a:rPr lang="en-US" dirty="0"/>
            </a:br>
            <a:r>
              <a:rPr lang="en-US" dirty="0"/>
              <a:t>Components of Resilience</a:t>
            </a:r>
          </a:p>
        </p:txBody>
      </p:sp>
      <p:sp>
        <p:nvSpPr>
          <p:cNvPr id="3" name="Content Placeholder 2"/>
          <p:cNvSpPr>
            <a:spLocks noGrp="1"/>
          </p:cNvSpPr>
          <p:nvPr>
            <p:ph idx="1"/>
          </p:nvPr>
        </p:nvSpPr>
        <p:spPr/>
        <p:txBody>
          <a:bodyPr>
            <a:normAutofit fontScale="92500" lnSpcReduction="20000"/>
          </a:bodyPr>
          <a:lstStyle/>
          <a:p>
            <a:r>
              <a:rPr lang="en-US" dirty="0"/>
              <a:t>Make connections</a:t>
            </a:r>
          </a:p>
          <a:p>
            <a:r>
              <a:rPr lang="en-US" dirty="0"/>
              <a:t>Reframe how you interpret and respond to events</a:t>
            </a:r>
          </a:p>
          <a:p>
            <a:r>
              <a:rPr lang="en-US" dirty="0"/>
              <a:t>Accept that change is a part of living</a:t>
            </a:r>
          </a:p>
          <a:p>
            <a:r>
              <a:rPr lang="en-US" dirty="0"/>
              <a:t>Move towards your goals</a:t>
            </a:r>
          </a:p>
          <a:p>
            <a:r>
              <a:rPr lang="en-US" dirty="0"/>
              <a:t>Take decisive actions</a:t>
            </a:r>
          </a:p>
          <a:p>
            <a:r>
              <a:rPr lang="en-US" dirty="0"/>
              <a:t>Look for opportunities of self-discovery</a:t>
            </a:r>
          </a:p>
          <a:p>
            <a:r>
              <a:rPr lang="en-US" dirty="0"/>
              <a:t>Nurture a positive view of yourself</a:t>
            </a:r>
          </a:p>
          <a:p>
            <a:r>
              <a:rPr lang="en-US" dirty="0"/>
              <a:t>Keep perspective</a:t>
            </a:r>
          </a:p>
          <a:p>
            <a:r>
              <a:rPr lang="en-US" dirty="0"/>
              <a:t>Maintain a hopeful outlook</a:t>
            </a:r>
          </a:p>
          <a:p>
            <a:r>
              <a:rPr lang="en-US" dirty="0"/>
              <a:t>Take care of yourself</a:t>
            </a:r>
          </a:p>
        </p:txBody>
      </p:sp>
      <p:sp>
        <p:nvSpPr>
          <p:cNvPr id="5" name="TextBox 4"/>
          <p:cNvSpPr txBox="1"/>
          <p:nvPr/>
        </p:nvSpPr>
        <p:spPr>
          <a:xfrm>
            <a:off x="6739003" y="5837129"/>
            <a:ext cx="5137560" cy="646331"/>
          </a:xfrm>
          <a:prstGeom prst="rect">
            <a:avLst/>
          </a:prstGeom>
          <a:noFill/>
        </p:spPr>
        <p:txBody>
          <a:bodyPr wrap="none" rtlCol="0">
            <a:spAutoFit/>
          </a:bodyPr>
          <a:lstStyle/>
          <a:p>
            <a:r>
              <a:rPr lang="en-US" dirty="0"/>
              <a:t>APA Road to Resilience</a:t>
            </a:r>
          </a:p>
          <a:p>
            <a:r>
              <a:rPr lang="en-US" dirty="0"/>
              <a:t>http://www.apa.org/helpcenter/road-resilience.aspx</a:t>
            </a:r>
          </a:p>
        </p:txBody>
      </p:sp>
    </p:spTree>
    <p:extLst>
      <p:ext uri="{BB962C8B-B14F-4D97-AF65-F5344CB8AC3E}">
        <p14:creationId xmlns:p14="http://schemas.microsoft.com/office/powerpoint/2010/main" val="133438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Personal Resilience</a:t>
            </a:r>
          </a:p>
        </p:txBody>
      </p:sp>
      <p:sp>
        <p:nvSpPr>
          <p:cNvPr id="3" name="Content Placeholder 2"/>
          <p:cNvSpPr>
            <a:spLocks noGrp="1"/>
          </p:cNvSpPr>
          <p:nvPr>
            <p:ph idx="1"/>
          </p:nvPr>
        </p:nvSpPr>
        <p:spPr/>
        <p:txBody>
          <a:bodyPr>
            <a:normAutofit/>
          </a:bodyPr>
          <a:lstStyle/>
          <a:p>
            <a:r>
              <a:rPr lang="en-US" dirty="0"/>
              <a:t>Self-care</a:t>
            </a:r>
          </a:p>
          <a:p>
            <a:pPr lvl="1"/>
            <a:r>
              <a:rPr lang="en-US" dirty="0"/>
              <a:t>Sleep, physical activity</a:t>
            </a:r>
          </a:p>
          <a:p>
            <a:r>
              <a:rPr lang="en-US" dirty="0"/>
              <a:t>Managing energy</a:t>
            </a:r>
          </a:p>
          <a:p>
            <a:pPr lvl="1"/>
            <a:r>
              <a:rPr lang="en-US" dirty="0"/>
              <a:t>Physical, emotional, mental, spiritual </a:t>
            </a:r>
          </a:p>
          <a:p>
            <a:r>
              <a:rPr lang="en-US" dirty="0"/>
              <a:t>Emotional intelligence</a:t>
            </a:r>
          </a:p>
          <a:p>
            <a:pPr lvl="1"/>
            <a:r>
              <a:rPr lang="en-US" dirty="0"/>
              <a:t>Self-awareness, self-regulation, motivation, empathy, social skills</a:t>
            </a:r>
          </a:p>
          <a:p>
            <a:r>
              <a:rPr lang="en-US" dirty="0"/>
              <a:t>Mindfulness</a:t>
            </a:r>
          </a:p>
          <a:p>
            <a:pPr lvl="1"/>
            <a:r>
              <a:rPr lang="en-US" dirty="0"/>
              <a:t>Meditation, journaling, conversation</a:t>
            </a:r>
          </a:p>
        </p:txBody>
      </p:sp>
      <p:sp>
        <p:nvSpPr>
          <p:cNvPr id="5" name="TextBox 4"/>
          <p:cNvSpPr txBox="1"/>
          <p:nvPr/>
        </p:nvSpPr>
        <p:spPr>
          <a:xfrm>
            <a:off x="6216240" y="5448787"/>
            <a:ext cx="5137560" cy="646331"/>
          </a:xfrm>
          <a:prstGeom prst="rect">
            <a:avLst/>
          </a:prstGeom>
          <a:noFill/>
        </p:spPr>
        <p:txBody>
          <a:bodyPr wrap="none" rtlCol="0">
            <a:spAutoFit/>
          </a:bodyPr>
          <a:lstStyle/>
          <a:p>
            <a:r>
              <a:rPr lang="en-US" dirty="0"/>
              <a:t>APA Road to Resilience</a:t>
            </a:r>
          </a:p>
          <a:p>
            <a:r>
              <a:rPr lang="en-US" dirty="0"/>
              <a:t>http://www.apa.org/helpcenter/road-resilience.aspx</a:t>
            </a:r>
          </a:p>
        </p:txBody>
      </p:sp>
      <p:sp>
        <p:nvSpPr>
          <p:cNvPr id="6" name="TextBox 5"/>
          <p:cNvSpPr txBox="1"/>
          <p:nvPr/>
        </p:nvSpPr>
        <p:spPr>
          <a:xfrm>
            <a:off x="6216240" y="6095118"/>
            <a:ext cx="5137560" cy="646331"/>
          </a:xfrm>
          <a:prstGeom prst="rect">
            <a:avLst/>
          </a:prstGeom>
          <a:noFill/>
        </p:spPr>
        <p:txBody>
          <a:bodyPr wrap="none" rtlCol="0">
            <a:spAutoFit/>
          </a:bodyPr>
          <a:lstStyle/>
          <a:p>
            <a:r>
              <a:rPr lang="en-US" dirty="0"/>
              <a:t>Dewey C.  Vanderbilt Center for Professional Health</a:t>
            </a:r>
          </a:p>
          <a:p>
            <a:r>
              <a:rPr lang="en-US" dirty="0"/>
              <a:t>http://ww2.mc.vanderbilt.edu/cph</a:t>
            </a:r>
          </a:p>
        </p:txBody>
      </p:sp>
    </p:spTree>
    <p:extLst>
      <p:ext uri="{BB962C8B-B14F-4D97-AF65-F5344CB8AC3E}">
        <p14:creationId xmlns:p14="http://schemas.microsoft.com/office/powerpoint/2010/main" val="1018675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Self-Awareness and Knowledge</a:t>
            </a:r>
          </a:p>
          <a:p>
            <a:pPr lvl="1"/>
            <a:r>
              <a:rPr lang="en-US" sz="2800" dirty="0"/>
              <a:t>Self-assessment</a:t>
            </a:r>
          </a:p>
          <a:p>
            <a:r>
              <a:rPr lang="en-US" dirty="0"/>
              <a:t>Self-Care and Authenticity</a:t>
            </a:r>
          </a:p>
          <a:p>
            <a:pPr lvl="1"/>
            <a:r>
              <a:rPr lang="en-US" sz="2800" dirty="0"/>
              <a:t>Personal mission and vision statement</a:t>
            </a:r>
          </a:p>
          <a:p>
            <a:pPr lvl="1"/>
            <a:r>
              <a:rPr lang="en-US" sz="2800" dirty="0"/>
              <a:t>Resilience</a:t>
            </a:r>
          </a:p>
          <a:p>
            <a:pPr lvl="2"/>
            <a:r>
              <a:rPr lang="en-US" sz="2600" dirty="0"/>
              <a:t>Optimism, social support, exercise, flexibility</a:t>
            </a:r>
          </a:p>
          <a:p>
            <a:r>
              <a:rPr lang="en-US" dirty="0"/>
              <a:t>Self-Improvement</a:t>
            </a:r>
          </a:p>
          <a:p>
            <a:pPr marL="0" indent="0">
              <a:buNone/>
            </a:pPr>
            <a:endParaRPr lang="en-US" dirty="0"/>
          </a:p>
        </p:txBody>
      </p:sp>
      <p:sp>
        <p:nvSpPr>
          <p:cNvPr id="4" name="Title 4"/>
          <p:cNvSpPr>
            <a:spLocks noGrp="1"/>
          </p:cNvSpPr>
          <p:nvPr>
            <p:ph type="title"/>
          </p:nvPr>
        </p:nvSpPr>
        <p:spPr/>
        <p:txBody>
          <a:bodyPr>
            <a:normAutofit/>
          </a:bodyPr>
          <a:lstStyle/>
          <a:p>
            <a:r>
              <a:rPr lang="en-US" dirty="0"/>
              <a:t>Towards a Mindset of Wellbeing</a:t>
            </a:r>
            <a:br>
              <a:rPr lang="en-US" dirty="0"/>
            </a:br>
            <a:r>
              <a:rPr lang="en-US" dirty="0"/>
              <a:t>Personal Resilience</a:t>
            </a:r>
          </a:p>
        </p:txBody>
      </p:sp>
      <p:sp>
        <p:nvSpPr>
          <p:cNvPr id="5" name="TextBox 4"/>
          <p:cNvSpPr txBox="1"/>
          <p:nvPr/>
        </p:nvSpPr>
        <p:spPr>
          <a:xfrm>
            <a:off x="7848601" y="5683765"/>
            <a:ext cx="2488745" cy="461665"/>
          </a:xfrm>
          <a:prstGeom prst="rect">
            <a:avLst/>
          </a:prstGeom>
          <a:noFill/>
        </p:spPr>
        <p:txBody>
          <a:bodyPr wrap="square" rtlCol="0">
            <a:spAutoFit/>
          </a:bodyPr>
          <a:lstStyle/>
          <a:p>
            <a:br>
              <a:rPr lang="en-US" sz="1200" b="1" dirty="0">
                <a:latin typeface="Helvetica" panose="020B0604020202020204" pitchFamily="34" charset="0"/>
                <a:cs typeface="Helvetica" panose="020B0604020202020204" pitchFamily="34" charset="0"/>
              </a:rPr>
            </a:br>
            <a:r>
              <a:rPr lang="en-US" sz="1200" b="1" dirty="0" err="1">
                <a:latin typeface="Helvetica" panose="020B0604020202020204" pitchFamily="34" charset="0"/>
                <a:cs typeface="Helvetica" panose="020B0604020202020204" pitchFamily="34" charset="0"/>
              </a:rPr>
              <a:t>Pipas</a:t>
            </a:r>
            <a:r>
              <a:rPr lang="en-US" sz="1200" b="1" dirty="0">
                <a:latin typeface="Helvetica" panose="020B0604020202020204" pitchFamily="34" charset="0"/>
                <a:cs typeface="Helvetica" panose="020B0604020202020204" pitchFamily="34" charset="0"/>
              </a:rPr>
              <a:t>: 1/2017 IAMSE Webinar</a:t>
            </a:r>
          </a:p>
        </p:txBody>
      </p:sp>
    </p:spTree>
    <p:extLst>
      <p:ext uri="{BB962C8B-B14F-4D97-AF65-F5344CB8AC3E}">
        <p14:creationId xmlns:p14="http://schemas.microsoft.com/office/powerpoint/2010/main" val="2345067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B-A SMARTER Goals and Objectives</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Goal:</a:t>
            </a:r>
            <a:r>
              <a:rPr lang="en-US" dirty="0"/>
              <a:t> To improve overall wellbeing</a:t>
            </a:r>
          </a:p>
          <a:p>
            <a:pPr marL="0" indent="0">
              <a:buNone/>
            </a:pPr>
            <a:endParaRPr lang="en-US" u="sng" dirty="0"/>
          </a:p>
          <a:p>
            <a:r>
              <a:rPr lang="en-US" b="1" dirty="0"/>
              <a:t>B</a:t>
            </a:r>
            <a:r>
              <a:rPr lang="en-US" dirty="0"/>
              <a:t>arriers			</a:t>
            </a:r>
          </a:p>
          <a:p>
            <a:r>
              <a:rPr lang="en-US" b="1" dirty="0"/>
              <a:t>A</a:t>
            </a:r>
            <a:r>
              <a:rPr lang="en-US" dirty="0"/>
              <a:t>ccountability	</a:t>
            </a:r>
          </a:p>
          <a:p>
            <a:r>
              <a:rPr lang="en-US" b="1" dirty="0"/>
              <a:t>S</a:t>
            </a:r>
            <a:r>
              <a:rPr lang="en-US" dirty="0"/>
              <a:t>pecific		</a:t>
            </a:r>
          </a:p>
          <a:p>
            <a:r>
              <a:rPr lang="en-US" b="1" dirty="0"/>
              <a:t>M</a:t>
            </a:r>
            <a:r>
              <a:rPr lang="en-US" dirty="0"/>
              <a:t>easurable		</a:t>
            </a:r>
          </a:p>
          <a:p>
            <a:r>
              <a:rPr lang="en-US" b="1" dirty="0"/>
              <a:t>A</a:t>
            </a:r>
            <a:r>
              <a:rPr lang="en-US" dirty="0"/>
              <a:t>ppropriate		</a:t>
            </a:r>
            <a:r>
              <a:rPr lang="en-US" dirty="0">
                <a:solidFill>
                  <a:srgbClr val="FF0000"/>
                </a:solidFill>
              </a:rPr>
              <a:t> </a:t>
            </a:r>
            <a:endParaRPr lang="en-US" dirty="0"/>
          </a:p>
          <a:p>
            <a:r>
              <a:rPr lang="en-US" b="1" dirty="0"/>
              <a:t>R</a:t>
            </a:r>
            <a:r>
              <a:rPr lang="en-US" dirty="0"/>
              <a:t>elevant		</a:t>
            </a:r>
            <a:r>
              <a:rPr lang="en-US" dirty="0">
                <a:solidFill>
                  <a:srgbClr val="FF0000"/>
                </a:solidFill>
              </a:rPr>
              <a:t> </a:t>
            </a:r>
            <a:endParaRPr lang="en-US" dirty="0"/>
          </a:p>
          <a:p>
            <a:r>
              <a:rPr lang="en-US" b="1" dirty="0"/>
              <a:t>T</a:t>
            </a:r>
            <a:r>
              <a:rPr lang="en-US" dirty="0"/>
              <a:t>imely		</a:t>
            </a:r>
            <a:r>
              <a:rPr lang="en-US" dirty="0">
                <a:solidFill>
                  <a:srgbClr val="FF0000"/>
                </a:solidFill>
              </a:rPr>
              <a:t> </a:t>
            </a:r>
            <a:endParaRPr lang="en-US" dirty="0"/>
          </a:p>
          <a:p>
            <a:r>
              <a:rPr lang="en-US" b="1" dirty="0"/>
              <a:t>E</a:t>
            </a:r>
            <a:r>
              <a:rPr lang="en-US" dirty="0"/>
              <a:t>valuate		</a:t>
            </a:r>
            <a:r>
              <a:rPr lang="en-US" dirty="0">
                <a:solidFill>
                  <a:srgbClr val="FF0000"/>
                </a:solidFill>
              </a:rPr>
              <a:t> </a:t>
            </a:r>
            <a:endParaRPr lang="en-US" dirty="0"/>
          </a:p>
          <a:p>
            <a:r>
              <a:rPr lang="en-US" b="1" dirty="0"/>
              <a:t>R</a:t>
            </a:r>
            <a:r>
              <a:rPr lang="en-US" dirty="0"/>
              <a:t>e-evaluate		</a:t>
            </a:r>
            <a:r>
              <a:rPr lang="en-US" dirty="0">
                <a:solidFill>
                  <a:srgbClr val="FF0000"/>
                </a:solidFill>
              </a:rPr>
              <a:t> </a:t>
            </a:r>
            <a:endParaRPr lang="en-US" dirty="0"/>
          </a:p>
        </p:txBody>
      </p:sp>
      <p:sp>
        <p:nvSpPr>
          <p:cNvPr id="4" name="TextBox 3"/>
          <p:cNvSpPr txBox="1"/>
          <p:nvPr/>
        </p:nvSpPr>
        <p:spPr>
          <a:xfrm>
            <a:off x="6216240" y="6211669"/>
            <a:ext cx="5137560" cy="646331"/>
          </a:xfrm>
          <a:prstGeom prst="rect">
            <a:avLst/>
          </a:prstGeom>
          <a:noFill/>
        </p:spPr>
        <p:txBody>
          <a:bodyPr wrap="none" rtlCol="0">
            <a:spAutoFit/>
          </a:bodyPr>
          <a:lstStyle/>
          <a:p>
            <a:r>
              <a:rPr lang="en-US" dirty="0"/>
              <a:t>Dewey C.  Vanderbilt Center for Professional Health</a:t>
            </a:r>
          </a:p>
          <a:p>
            <a:r>
              <a:rPr lang="en-US" dirty="0"/>
              <a:t>http://ww2.mc.vanderbilt.edu/cph</a:t>
            </a:r>
          </a:p>
        </p:txBody>
      </p:sp>
    </p:spTree>
    <p:extLst>
      <p:ext uri="{BB962C8B-B14F-4D97-AF65-F5344CB8AC3E}">
        <p14:creationId xmlns:p14="http://schemas.microsoft.com/office/powerpoint/2010/main" val="1132198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Towards a Mindset of Wellbeing:</a:t>
            </a:r>
            <a:br>
              <a:rPr lang="en-US" dirty="0"/>
            </a:br>
            <a:r>
              <a:rPr lang="en-US" dirty="0"/>
              <a:t>The Stanford Model of Professional Fulfillment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1889" y="1825625"/>
            <a:ext cx="4528221" cy="4351338"/>
          </a:xfrm>
        </p:spPr>
      </p:pic>
    </p:spTree>
    <p:extLst>
      <p:ext uri="{BB962C8B-B14F-4D97-AF65-F5344CB8AC3E}">
        <p14:creationId xmlns:p14="http://schemas.microsoft.com/office/powerpoint/2010/main" val="371154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Towards a Mindset of Wellbeing: </a:t>
            </a:r>
            <a:br>
              <a:rPr lang="en-US" dirty="0"/>
            </a:br>
            <a:r>
              <a:rPr lang="en-US" dirty="0"/>
              <a:t>Personal Resilience and A Culture of Wellness</a:t>
            </a:r>
          </a:p>
        </p:txBody>
      </p:sp>
      <p:pic>
        <p:nvPicPr>
          <p:cNvPr id="4" name="Content Placeholder 3"/>
          <p:cNvPicPr>
            <a:picLocks noGrp="1" noChangeAspect="1"/>
          </p:cNvPicPr>
          <p:nvPr>
            <p:ph idx="1"/>
          </p:nvPr>
        </p:nvPicPr>
        <p:blipFill>
          <a:blip r:embed="rId2"/>
          <a:stretch>
            <a:fillRect/>
          </a:stretch>
        </p:blipFill>
        <p:spPr>
          <a:xfrm>
            <a:off x="1956403" y="1825625"/>
            <a:ext cx="8279193" cy="4351338"/>
          </a:xfrm>
          <a:prstGeom prst="rect">
            <a:avLst/>
          </a:prstGeom>
        </p:spPr>
      </p:pic>
      <p:sp>
        <p:nvSpPr>
          <p:cNvPr id="5" name="TextBox 4"/>
          <p:cNvSpPr txBox="1"/>
          <p:nvPr/>
        </p:nvSpPr>
        <p:spPr>
          <a:xfrm>
            <a:off x="6095999" y="5988734"/>
            <a:ext cx="5015860" cy="369332"/>
          </a:xfrm>
          <a:prstGeom prst="rect">
            <a:avLst/>
          </a:prstGeom>
          <a:noFill/>
        </p:spPr>
        <p:txBody>
          <a:bodyPr wrap="none" rtlCol="0">
            <a:spAutoFit/>
          </a:bodyPr>
          <a:lstStyle/>
          <a:p>
            <a:r>
              <a:rPr lang="en-US" dirty="0"/>
              <a:t>Back et al.  J Pain and Symptom Management, 2016</a:t>
            </a:r>
          </a:p>
        </p:txBody>
      </p:sp>
    </p:spTree>
    <p:extLst>
      <p:ext uri="{BB962C8B-B14F-4D97-AF65-F5344CB8AC3E}">
        <p14:creationId xmlns:p14="http://schemas.microsoft.com/office/powerpoint/2010/main" val="129307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15781" y="5801769"/>
            <a:ext cx="2133600" cy="365125"/>
          </a:xfrm>
          <a:prstGeom prst="rect">
            <a:avLst/>
          </a:prstGeom>
        </p:spPr>
        <p:txBody>
          <a:bodyPr/>
          <a:lstStyle/>
          <a:p>
            <a:fld id="{AE55F20A-800A-A447-8B9C-A926CEEB159C}" type="slidenum">
              <a:rPr lang="en-US" smtClean="0"/>
              <a:pPr/>
              <a:t>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703" y="3380221"/>
            <a:ext cx="3000375"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0552" y="784269"/>
            <a:ext cx="3470031" cy="1522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205442" y="2003028"/>
            <a:ext cx="776867" cy="222153"/>
          </a:xfrm>
          <a:prstGeom prst="rect">
            <a:avLst/>
          </a:prstGeom>
        </p:spPr>
        <p:txBody>
          <a:bodyPr vert="horz" wrap="none" lIns="0" tIns="18288" rIns="0" bIns="18288" rtlCol="0" anchor="b" anchorCtr="0">
            <a:noAutofit/>
          </a:bodyPr>
          <a:lstStyle/>
          <a:p>
            <a:pPr algn="ctr"/>
            <a:r>
              <a:rPr lang="en-US" sz="1600" dirty="0"/>
              <a:t>The Atlantic</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3830" y="765214"/>
            <a:ext cx="5048250"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8756104" y="805072"/>
            <a:ext cx="1301263" cy="222153"/>
          </a:xfrm>
          <a:prstGeom prst="rect">
            <a:avLst/>
          </a:prstGeom>
        </p:spPr>
        <p:txBody>
          <a:bodyPr vert="horz" wrap="none" lIns="0" tIns="18288" rIns="0" bIns="18288" rtlCol="0" anchor="b" anchorCtr="0">
            <a:noAutofit/>
          </a:bodyPr>
          <a:lstStyle/>
          <a:p>
            <a:pPr algn="ctr"/>
            <a:r>
              <a:rPr lang="en-US" sz="1600" dirty="0"/>
              <a:t>New York Times</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43831" y="2114103"/>
            <a:ext cx="477857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281318" y="5485243"/>
            <a:ext cx="1301263" cy="222153"/>
          </a:xfrm>
          <a:prstGeom prst="rect">
            <a:avLst/>
          </a:prstGeom>
          <a:noFill/>
        </p:spPr>
        <p:txBody>
          <a:bodyPr vert="horz" wrap="none" lIns="0" tIns="18288" rIns="0" bIns="18288" rtlCol="0" anchor="b" anchorCtr="0">
            <a:noAutofit/>
          </a:bodyPr>
          <a:lstStyle/>
          <a:p>
            <a:pPr algn="ctr"/>
            <a:r>
              <a:rPr lang="en-US" sz="1600" dirty="0">
                <a:solidFill>
                  <a:schemeClr val="bg1"/>
                </a:solidFill>
              </a:rPr>
              <a:t>US News and World Reports</a:t>
            </a:r>
          </a:p>
        </p:txBody>
      </p:sp>
    </p:spTree>
    <p:extLst>
      <p:ext uri="{BB962C8B-B14F-4D97-AF65-F5344CB8AC3E}">
        <p14:creationId xmlns:p14="http://schemas.microsoft.com/office/powerpoint/2010/main" val="2661282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 </a:t>
            </a:r>
            <a:br>
              <a:rPr lang="en-US" dirty="0"/>
            </a:br>
            <a:r>
              <a:rPr lang="en-US" dirty="0"/>
              <a:t>Local Efforts</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1400" y="2133601"/>
            <a:ext cx="5110162" cy="3284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05801" y="6324600"/>
            <a:ext cx="1804661" cy="369332"/>
          </a:xfrm>
          <a:prstGeom prst="rect">
            <a:avLst/>
          </a:prstGeom>
          <a:noFill/>
        </p:spPr>
        <p:txBody>
          <a:bodyPr wrap="none" rtlCol="0">
            <a:spAutoFit/>
          </a:bodyPr>
          <a:lstStyle/>
          <a:p>
            <a:r>
              <a:rPr lang="en-US" dirty="0"/>
              <a:t>Cincyimages.com</a:t>
            </a:r>
          </a:p>
        </p:txBody>
      </p:sp>
    </p:spTree>
    <p:extLst>
      <p:ext uri="{BB962C8B-B14F-4D97-AF65-F5344CB8AC3E}">
        <p14:creationId xmlns:p14="http://schemas.microsoft.com/office/powerpoint/2010/main" val="259153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744686" y="1600201"/>
            <a:ext cx="67026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22596"/>
            <a:ext cx="223956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757651" y="439898"/>
            <a:ext cx="5723233" cy="1077218"/>
          </a:xfrm>
          <a:prstGeom prst="rect">
            <a:avLst/>
          </a:prstGeom>
          <a:noFill/>
        </p:spPr>
        <p:txBody>
          <a:bodyPr wrap="none" rtlCol="0">
            <a:spAutoFit/>
          </a:bodyPr>
          <a:lstStyle/>
          <a:p>
            <a:r>
              <a:rPr lang="en-US" sz="3200" dirty="0"/>
              <a:t>Towards a Mindset of Wellbeing: </a:t>
            </a:r>
          </a:p>
          <a:p>
            <a:r>
              <a:rPr lang="en-US" sz="3200" dirty="0"/>
              <a:t>Culture Transformation Training</a:t>
            </a:r>
          </a:p>
        </p:txBody>
      </p:sp>
      <p:sp>
        <p:nvSpPr>
          <p:cNvPr id="3" name="TextBox 2"/>
          <p:cNvSpPr txBox="1"/>
          <p:nvPr/>
        </p:nvSpPr>
        <p:spPr>
          <a:xfrm>
            <a:off x="7532927" y="6292334"/>
            <a:ext cx="2714397" cy="369332"/>
          </a:xfrm>
          <a:prstGeom prst="rect">
            <a:avLst/>
          </a:prstGeom>
          <a:noFill/>
        </p:spPr>
        <p:txBody>
          <a:bodyPr wrap="none" rtlCol="0">
            <a:spAutoFit/>
          </a:bodyPr>
          <a:lstStyle/>
          <a:p>
            <a:r>
              <a:rPr lang="en-US" dirty="0"/>
              <a:t>Courtesy: Dr. Anya Sanchez</a:t>
            </a:r>
          </a:p>
        </p:txBody>
      </p:sp>
    </p:spTree>
    <p:extLst>
      <p:ext uri="{BB962C8B-B14F-4D97-AF65-F5344CB8AC3E}">
        <p14:creationId xmlns:p14="http://schemas.microsoft.com/office/powerpoint/2010/main" val="319521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522596"/>
            <a:ext cx="2239566"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32927" y="6292334"/>
            <a:ext cx="2714397" cy="369332"/>
          </a:xfrm>
          <a:prstGeom prst="rect">
            <a:avLst/>
          </a:prstGeom>
          <a:noFill/>
        </p:spPr>
        <p:txBody>
          <a:bodyPr wrap="none" rtlCol="0">
            <a:spAutoFit/>
          </a:bodyPr>
          <a:lstStyle/>
          <a:p>
            <a:r>
              <a:rPr lang="en-US" dirty="0"/>
              <a:t>Courtesy: Dr. Anya Sanchez</a:t>
            </a:r>
          </a:p>
        </p:txBody>
      </p:sp>
      <p:sp>
        <p:nvSpPr>
          <p:cNvPr id="6" name="TextBox 5"/>
          <p:cNvSpPr txBox="1"/>
          <p:nvPr/>
        </p:nvSpPr>
        <p:spPr>
          <a:xfrm>
            <a:off x="4724401" y="326887"/>
            <a:ext cx="5723233" cy="1077218"/>
          </a:xfrm>
          <a:prstGeom prst="rect">
            <a:avLst/>
          </a:prstGeom>
          <a:noFill/>
        </p:spPr>
        <p:txBody>
          <a:bodyPr wrap="none" rtlCol="0">
            <a:spAutoFit/>
          </a:bodyPr>
          <a:lstStyle/>
          <a:p>
            <a:r>
              <a:rPr lang="en-US" sz="3200" dirty="0"/>
              <a:t>Towards a Mindset of Wellbeing: </a:t>
            </a:r>
          </a:p>
          <a:p>
            <a:r>
              <a:rPr lang="en-US" sz="3200" dirty="0"/>
              <a:t>Culture Transformation Training</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6545" y="2008567"/>
            <a:ext cx="182880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876" y="2624137"/>
            <a:ext cx="2676525"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682" y="3117829"/>
            <a:ext cx="2247900" cy="42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133" y="3610257"/>
            <a:ext cx="15621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451" y="4051680"/>
            <a:ext cx="2066925"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0824" y="4495800"/>
            <a:ext cx="11620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001632" y="1691894"/>
            <a:ext cx="5253677" cy="350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94138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UC-College of Medicine</a:t>
            </a:r>
          </a:p>
        </p:txBody>
      </p:sp>
      <p:sp>
        <p:nvSpPr>
          <p:cNvPr id="3" name="Content Placeholder 2"/>
          <p:cNvSpPr>
            <a:spLocks noGrp="1"/>
          </p:cNvSpPr>
          <p:nvPr>
            <p:ph idx="1"/>
          </p:nvPr>
        </p:nvSpPr>
        <p:spPr/>
        <p:txBody>
          <a:bodyPr>
            <a:normAutofit/>
          </a:bodyPr>
          <a:lstStyle/>
          <a:p>
            <a:r>
              <a:rPr lang="en-US" u="sng" dirty="0"/>
              <a:t>Mind-Body Groups (Sian Cotton, PhD)</a:t>
            </a:r>
          </a:p>
          <a:p>
            <a:pPr lvl="1"/>
            <a:r>
              <a:rPr lang="en-US" dirty="0"/>
              <a:t>Intensive 11-week experience for students</a:t>
            </a:r>
          </a:p>
          <a:p>
            <a:pPr lvl="2"/>
            <a:r>
              <a:rPr lang="en-US" dirty="0"/>
              <a:t>Mind-body skills</a:t>
            </a:r>
          </a:p>
          <a:p>
            <a:pPr lvl="3"/>
            <a:r>
              <a:rPr lang="en-US" dirty="0"/>
              <a:t>Mindfulness</a:t>
            </a:r>
          </a:p>
          <a:p>
            <a:pPr lvl="3"/>
            <a:r>
              <a:rPr lang="en-US" dirty="0"/>
              <a:t>Guided imagery</a:t>
            </a:r>
          </a:p>
          <a:p>
            <a:pPr lvl="3"/>
            <a:r>
              <a:rPr lang="en-US" dirty="0"/>
              <a:t>Deep breathing exercises</a:t>
            </a:r>
          </a:p>
          <a:p>
            <a:pPr lvl="2"/>
            <a:r>
              <a:rPr lang="en-US" dirty="0"/>
              <a:t>Narrative/Reflective exercises</a:t>
            </a:r>
          </a:p>
          <a:p>
            <a:pPr lvl="1"/>
            <a:r>
              <a:rPr lang="en-US" dirty="0"/>
              <a:t>Initiated at UC-COM, now offered across other colleges at UC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292" y="429419"/>
            <a:ext cx="20193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637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UC-College of Medicine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692" y="1600201"/>
            <a:ext cx="6034617" cy="4525963"/>
          </a:xfrm>
        </p:spPr>
      </p:pic>
    </p:spTree>
    <p:extLst>
      <p:ext uri="{BB962C8B-B14F-4D97-AF65-F5344CB8AC3E}">
        <p14:creationId xmlns:p14="http://schemas.microsoft.com/office/powerpoint/2010/main" val="3435638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 </a:t>
            </a:r>
            <a:br>
              <a:rPr lang="en-US" dirty="0"/>
            </a:br>
            <a:r>
              <a:rPr lang="en-US" dirty="0"/>
              <a:t>UC-College of Medicine</a:t>
            </a:r>
          </a:p>
        </p:txBody>
      </p:sp>
      <p:sp>
        <p:nvSpPr>
          <p:cNvPr id="3" name="Content Placeholder 2"/>
          <p:cNvSpPr>
            <a:spLocks noGrp="1"/>
          </p:cNvSpPr>
          <p:nvPr>
            <p:ph idx="1"/>
          </p:nvPr>
        </p:nvSpPr>
        <p:spPr/>
        <p:txBody>
          <a:bodyPr/>
          <a:lstStyle/>
          <a:p>
            <a:r>
              <a:rPr lang="en-US" dirty="0"/>
              <a:t>Faculty Development Seminars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2289413"/>
            <a:ext cx="730567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334500" y="264994"/>
            <a:ext cx="20193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368" y="4724401"/>
            <a:ext cx="448627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64154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prstClr val="black"/>
                </a:solidFill>
              </a:rPr>
              <a:t>Towards a Mindset of Wellbeing:</a:t>
            </a:r>
            <a:br>
              <a:rPr lang="en-US" sz="4000" dirty="0">
                <a:solidFill>
                  <a:prstClr val="black"/>
                </a:solidFill>
              </a:rPr>
            </a:br>
            <a:r>
              <a:rPr lang="en-US" sz="4000" dirty="0">
                <a:solidFill>
                  <a:prstClr val="black"/>
                </a:solidFill>
              </a:rPr>
              <a:t>Positive Psychology and A Culture of Wellness</a:t>
            </a:r>
            <a:endParaRPr lang="en-US" sz="4000" dirty="0"/>
          </a:p>
        </p:txBody>
      </p:sp>
      <p:sp>
        <p:nvSpPr>
          <p:cNvPr id="3" name="Content Placeholder 2"/>
          <p:cNvSpPr>
            <a:spLocks noGrp="1"/>
          </p:cNvSpPr>
          <p:nvPr>
            <p:ph idx="1"/>
          </p:nvPr>
        </p:nvSpPr>
        <p:spPr/>
        <p:txBody>
          <a:bodyPr>
            <a:normAutofit/>
          </a:bodyPr>
          <a:lstStyle/>
          <a:p>
            <a:pPr marL="0" indent="0" algn="ctr">
              <a:buNone/>
            </a:pPr>
            <a:endParaRPr lang="en-US" dirty="0"/>
          </a:p>
          <a:p>
            <a:pPr marL="0" indent="0">
              <a:buNone/>
            </a:pPr>
            <a:endParaRPr lang="en-US" dirty="0"/>
          </a:p>
          <a:p>
            <a:pPr marL="0" indent="0" algn="ctr">
              <a:buNone/>
            </a:pPr>
            <a:r>
              <a:rPr lang="en-US" dirty="0"/>
              <a:t>The study of the strengths and virtues that enable individuals, communities and organizations to thrive.</a:t>
            </a:r>
          </a:p>
        </p:txBody>
      </p:sp>
      <p:sp>
        <p:nvSpPr>
          <p:cNvPr id="4" name="TextBox 3"/>
          <p:cNvSpPr txBox="1"/>
          <p:nvPr/>
        </p:nvSpPr>
        <p:spPr>
          <a:xfrm>
            <a:off x="7553195" y="6425852"/>
            <a:ext cx="3500767" cy="369332"/>
          </a:xfrm>
          <a:prstGeom prst="rect">
            <a:avLst/>
          </a:prstGeom>
          <a:noFill/>
        </p:spPr>
        <p:txBody>
          <a:bodyPr wrap="none" rtlCol="0">
            <a:spAutoFit/>
          </a:bodyPr>
          <a:lstStyle/>
          <a:p>
            <a:r>
              <a:rPr lang="en-US" dirty="0" err="1"/>
              <a:t>Eckleberry</a:t>
            </a:r>
            <a:r>
              <a:rPr lang="en-US" dirty="0"/>
              <a:t>-Hung J, </a:t>
            </a:r>
            <a:r>
              <a:rPr lang="en-US" dirty="0" err="1"/>
              <a:t>Acad</a:t>
            </a:r>
            <a:r>
              <a:rPr lang="en-US" dirty="0"/>
              <a:t> Med; 2017</a:t>
            </a:r>
          </a:p>
        </p:txBody>
      </p:sp>
    </p:spTree>
    <p:extLst>
      <p:ext uri="{BB962C8B-B14F-4D97-AF65-F5344CB8AC3E}">
        <p14:creationId xmlns:p14="http://schemas.microsoft.com/office/powerpoint/2010/main" val="7130039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836498" y="1825516"/>
            <a:ext cx="1620957" cy="646331"/>
          </a:xfrm>
          <a:prstGeom prst="rect">
            <a:avLst/>
          </a:prstGeom>
          <a:noFill/>
          <a:ln w="31750">
            <a:solidFill>
              <a:schemeClr val="tx1"/>
            </a:solidFill>
          </a:ln>
        </p:spPr>
        <p:txBody>
          <a:bodyPr wrap="none" rtlCol="0">
            <a:spAutoFit/>
          </a:bodyPr>
          <a:lstStyle/>
          <a:p>
            <a:r>
              <a:rPr lang="en-US" sz="3600" dirty="0"/>
              <a:t>Success</a:t>
            </a:r>
          </a:p>
        </p:txBody>
      </p:sp>
      <p:sp>
        <p:nvSpPr>
          <p:cNvPr id="12" name="TextBox 11"/>
          <p:cNvSpPr txBox="1"/>
          <p:nvPr/>
        </p:nvSpPr>
        <p:spPr>
          <a:xfrm>
            <a:off x="1784466" y="1693116"/>
            <a:ext cx="5638800" cy="4154984"/>
          </a:xfrm>
          <a:prstGeom prst="rect">
            <a:avLst/>
          </a:prstGeom>
          <a:noFill/>
        </p:spPr>
        <p:txBody>
          <a:bodyPr wrap="square" rtlCol="0">
            <a:spAutoFit/>
          </a:bodyPr>
          <a:lstStyle/>
          <a:p>
            <a:r>
              <a:rPr lang="en-US" sz="2400" u="sng" dirty="0"/>
              <a:t>The Seven Principles</a:t>
            </a:r>
          </a:p>
          <a:p>
            <a:pPr marL="342900" indent="-342900">
              <a:buFont typeface="Arial" panose="020B0604020202020204" pitchFamily="34" charset="0"/>
              <a:buChar char="•"/>
            </a:pPr>
            <a:r>
              <a:rPr lang="en-US" sz="2400" dirty="0"/>
              <a:t>Social Investment</a:t>
            </a:r>
          </a:p>
          <a:p>
            <a:pPr marL="342900" indent="-342900">
              <a:buFont typeface="Arial" panose="020B0604020202020204" pitchFamily="34" charset="0"/>
              <a:buChar char="•"/>
            </a:pPr>
            <a:r>
              <a:rPr lang="en-US" sz="2400" dirty="0"/>
              <a:t>The 20 Second Rule</a:t>
            </a:r>
          </a:p>
          <a:p>
            <a:pPr lvl="2"/>
            <a:r>
              <a:rPr lang="en-US" sz="2000" dirty="0"/>
              <a:t>Activation energy</a:t>
            </a:r>
          </a:p>
          <a:p>
            <a:pPr marL="342900" indent="-342900">
              <a:buFont typeface="Arial" panose="020B0604020202020204" pitchFamily="34" charset="0"/>
              <a:buChar char="•"/>
            </a:pPr>
            <a:r>
              <a:rPr lang="en-US" sz="2400" dirty="0"/>
              <a:t>The Zorro Circle</a:t>
            </a:r>
          </a:p>
          <a:p>
            <a:pPr lvl="1"/>
            <a:r>
              <a:rPr lang="en-US" sz="2400" dirty="0"/>
              <a:t> 	</a:t>
            </a:r>
            <a:r>
              <a:rPr lang="en-US" sz="2000" dirty="0"/>
              <a:t>Locus of control</a:t>
            </a:r>
          </a:p>
          <a:p>
            <a:pPr marL="342900" indent="-342900">
              <a:buFont typeface="Arial" panose="020B0604020202020204" pitchFamily="34" charset="0"/>
              <a:buChar char="•"/>
            </a:pPr>
            <a:r>
              <a:rPr lang="en-US" sz="2400" dirty="0"/>
              <a:t>Falling Up</a:t>
            </a:r>
          </a:p>
          <a:p>
            <a:pPr marL="342900" indent="-342900">
              <a:buFont typeface="Arial" panose="020B0604020202020204" pitchFamily="34" charset="0"/>
              <a:buChar char="•"/>
            </a:pPr>
            <a:r>
              <a:rPr lang="en-US" sz="2400" dirty="0"/>
              <a:t>The Tetris Effect</a:t>
            </a:r>
          </a:p>
          <a:p>
            <a:pPr marL="342900" indent="-342900">
              <a:buFont typeface="Arial" panose="020B0604020202020204" pitchFamily="34" charset="0"/>
              <a:buChar char="•"/>
            </a:pPr>
            <a:r>
              <a:rPr lang="en-US" sz="2400" dirty="0"/>
              <a:t>	</a:t>
            </a:r>
            <a:r>
              <a:rPr lang="en-US" sz="2000" dirty="0"/>
              <a:t>Happiness, Gratitude, Optimism</a:t>
            </a:r>
          </a:p>
          <a:p>
            <a:pPr marL="342900" indent="-342900">
              <a:buFont typeface="Arial" panose="020B0604020202020204" pitchFamily="34" charset="0"/>
              <a:buChar char="•"/>
            </a:pPr>
            <a:r>
              <a:rPr lang="en-US" sz="2400" dirty="0"/>
              <a:t>The Fulcrum and the Lever</a:t>
            </a:r>
          </a:p>
          <a:p>
            <a:pPr marL="342900" indent="-342900">
              <a:buFont typeface="Arial" panose="020B0604020202020204" pitchFamily="34" charset="0"/>
              <a:buChar char="•"/>
            </a:pPr>
            <a:r>
              <a:rPr lang="en-US" sz="2400" dirty="0"/>
              <a:t>The Happiness Advantage</a:t>
            </a:r>
          </a:p>
        </p:txBody>
      </p:sp>
      <p:sp>
        <p:nvSpPr>
          <p:cNvPr id="6" name="TextBox 5"/>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
        <p:nvSpPr>
          <p:cNvPr id="7" name="TextBox 6"/>
          <p:cNvSpPr txBox="1"/>
          <p:nvPr/>
        </p:nvSpPr>
        <p:spPr>
          <a:xfrm>
            <a:off x="7588835" y="5078754"/>
            <a:ext cx="2116285" cy="646331"/>
          </a:xfrm>
          <a:prstGeom prst="rect">
            <a:avLst/>
          </a:prstGeom>
          <a:noFill/>
          <a:ln w="31750">
            <a:solidFill>
              <a:schemeClr val="tx1"/>
            </a:solidFill>
          </a:ln>
        </p:spPr>
        <p:txBody>
          <a:bodyPr wrap="none" rtlCol="0">
            <a:spAutoFit/>
          </a:bodyPr>
          <a:lstStyle/>
          <a:p>
            <a:r>
              <a:rPr lang="en-US" sz="3600" dirty="0"/>
              <a:t>Happiness</a:t>
            </a:r>
          </a:p>
        </p:txBody>
      </p:sp>
      <p:cxnSp>
        <p:nvCxnSpPr>
          <p:cNvPr id="10" name="Straight Arrow Connector 9"/>
          <p:cNvCxnSpPr/>
          <p:nvPr/>
        </p:nvCxnSpPr>
        <p:spPr>
          <a:xfrm flipV="1">
            <a:off x="8646977" y="2843271"/>
            <a:ext cx="0" cy="2011362"/>
          </a:xfrm>
          <a:prstGeom prst="straightConnector1">
            <a:avLst/>
          </a:prstGeom>
          <a:ln w="476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p:txBody>
          <a:bodyPr>
            <a:noAutofit/>
          </a:bodyPr>
          <a:lstStyle/>
          <a:p>
            <a:r>
              <a:rPr lang="en-US" sz="4000" dirty="0">
                <a:solidFill>
                  <a:prstClr val="black"/>
                </a:solidFill>
              </a:rPr>
              <a:t>Towards a Mindset of Wellbeing:</a:t>
            </a:r>
            <a:br>
              <a:rPr lang="en-US" sz="4000" dirty="0">
                <a:solidFill>
                  <a:prstClr val="black"/>
                </a:solidFill>
              </a:rPr>
            </a:br>
            <a:r>
              <a:rPr lang="en-US" sz="4000" dirty="0">
                <a:solidFill>
                  <a:prstClr val="black"/>
                </a:solidFill>
              </a:rPr>
              <a:t>Positive Psychology and A Culture of Wellness</a:t>
            </a:r>
            <a:endParaRPr lang="en-US" sz="4000" dirty="0"/>
          </a:p>
        </p:txBody>
      </p:sp>
    </p:spTree>
    <p:extLst>
      <p:ext uri="{BB962C8B-B14F-4D97-AF65-F5344CB8AC3E}">
        <p14:creationId xmlns:p14="http://schemas.microsoft.com/office/powerpoint/2010/main" val="4266514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#1:</a:t>
            </a:r>
            <a:br>
              <a:rPr lang="en-US" dirty="0"/>
            </a:br>
            <a:r>
              <a:rPr lang="en-US" dirty="0"/>
              <a:t>The Happiness Advantage</a:t>
            </a:r>
          </a:p>
        </p:txBody>
      </p:sp>
      <p:sp>
        <p:nvSpPr>
          <p:cNvPr id="3" name="Content Placeholder 2"/>
          <p:cNvSpPr>
            <a:spLocks noGrp="1"/>
          </p:cNvSpPr>
          <p:nvPr>
            <p:ph idx="1"/>
          </p:nvPr>
        </p:nvSpPr>
        <p:spPr/>
        <p:txBody>
          <a:bodyPr>
            <a:normAutofit/>
          </a:bodyPr>
          <a:lstStyle/>
          <a:p>
            <a:r>
              <a:rPr lang="en-US" sz="3200" dirty="0"/>
              <a:t>Happiness        Success</a:t>
            </a:r>
            <a:r>
              <a:rPr lang="en-US" dirty="0"/>
              <a:t> </a:t>
            </a:r>
          </a:p>
          <a:p>
            <a:r>
              <a:rPr lang="en-US" sz="3200" dirty="0"/>
              <a:t>Success        Happiness</a:t>
            </a:r>
          </a:p>
          <a:p>
            <a:r>
              <a:rPr lang="en-US" sz="3200" dirty="0"/>
              <a:t>Physicians primed to feel happy were much faster and more creative in coming up with the correct diagnosis with less anchoring</a:t>
            </a:r>
          </a:p>
        </p:txBody>
      </p:sp>
      <p:sp>
        <p:nvSpPr>
          <p:cNvPr id="4" name="Right Arrow 3"/>
          <p:cNvSpPr/>
          <p:nvPr/>
        </p:nvSpPr>
        <p:spPr>
          <a:xfrm>
            <a:off x="2922732" y="1958040"/>
            <a:ext cx="651741" cy="283340"/>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Arrow 4"/>
          <p:cNvSpPr/>
          <p:nvPr/>
        </p:nvSpPr>
        <p:spPr>
          <a:xfrm>
            <a:off x="2462030" y="2543721"/>
            <a:ext cx="597668" cy="261495"/>
          </a:xfrm>
          <a:prstGeom prst="rightArrow">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598996" y="2389461"/>
            <a:ext cx="323736" cy="54789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99479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#2: </a:t>
            </a:r>
            <a:br>
              <a:rPr lang="en-US" dirty="0"/>
            </a:br>
            <a:r>
              <a:rPr lang="en-US" dirty="0"/>
              <a:t>The Fulcrum and The Lever</a:t>
            </a:r>
          </a:p>
        </p:txBody>
      </p:sp>
      <p:sp>
        <p:nvSpPr>
          <p:cNvPr id="3" name="Content Placeholder 2"/>
          <p:cNvSpPr>
            <a:spLocks noGrp="1"/>
          </p:cNvSpPr>
          <p:nvPr>
            <p:ph idx="1"/>
          </p:nvPr>
        </p:nvSpPr>
        <p:spPr/>
        <p:txBody>
          <a:bodyPr>
            <a:normAutofit lnSpcReduction="10000"/>
          </a:bodyPr>
          <a:lstStyle/>
          <a:p>
            <a:r>
              <a:rPr lang="en-US" dirty="0"/>
              <a:t>In order to maximize our potential, we can adjust:</a:t>
            </a:r>
          </a:p>
          <a:p>
            <a:pPr lvl="1"/>
            <a:r>
              <a:rPr lang="en-US" dirty="0"/>
              <a:t>The length of our lever, i.e., the potential power and possibility we believe we have</a:t>
            </a:r>
          </a:p>
          <a:p>
            <a:pPr marL="349250" lvl="1" indent="0">
              <a:buNone/>
            </a:pPr>
            <a:r>
              <a:rPr lang="en-US" dirty="0"/>
              <a:t>                               OR</a:t>
            </a:r>
          </a:p>
          <a:p>
            <a:pPr lvl="1"/>
            <a:r>
              <a:rPr lang="en-US" dirty="0"/>
              <a:t>The position of the fulcrum, i.e., the mindset with which we generate the power to change</a:t>
            </a:r>
          </a:p>
          <a:p>
            <a:r>
              <a:rPr lang="en-US" dirty="0"/>
              <a:t>Example would be to reframe your perspective about your employment:</a:t>
            </a:r>
          </a:p>
          <a:p>
            <a:pPr lvl="1"/>
            <a:r>
              <a:rPr lang="en-US" dirty="0"/>
              <a:t>Job</a:t>
            </a:r>
          </a:p>
          <a:p>
            <a:pPr lvl="1"/>
            <a:r>
              <a:rPr lang="en-US" dirty="0"/>
              <a:t>Career</a:t>
            </a:r>
          </a:p>
          <a:p>
            <a:pPr lvl="1"/>
            <a:r>
              <a:rPr lang="en-US" dirty="0"/>
              <a:t>Calling</a:t>
            </a:r>
          </a:p>
          <a:p>
            <a:pPr marL="349250" lvl="1" indent="0">
              <a:buNone/>
            </a:pPr>
            <a:endParaRPr lang="en-US" dirty="0"/>
          </a:p>
        </p:txBody>
      </p:sp>
      <p:sp>
        <p:nvSpPr>
          <p:cNvPr id="4" name="TextBox 3"/>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898846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630" y="763149"/>
            <a:ext cx="3619500"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7" y="3950677"/>
            <a:ext cx="4343401"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26" y="1145247"/>
            <a:ext cx="4343400"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326" y="2567354"/>
            <a:ext cx="43434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559723" y="5536196"/>
            <a:ext cx="2100255" cy="276999"/>
          </a:xfrm>
          <a:prstGeom prst="rect">
            <a:avLst/>
          </a:prstGeom>
          <a:noFill/>
        </p:spPr>
        <p:txBody>
          <a:bodyPr wrap="none" rtlCol="0">
            <a:spAutoFit/>
          </a:bodyPr>
          <a:lstStyle/>
          <a:p>
            <a:r>
              <a:rPr lang="en-US" sz="1200" b="1" dirty="0">
                <a:solidFill>
                  <a:prstClr val="black"/>
                </a:solidFill>
                <a:latin typeface="Helvetica" panose="020B0604020202020204" pitchFamily="34" charset="0"/>
                <a:cs typeface="Helvetica" panose="020B0604020202020204" pitchFamily="34" charset="0"/>
              </a:rPr>
              <a:t>Pharos, Spring 2016 Issue</a:t>
            </a:r>
          </a:p>
        </p:txBody>
      </p:sp>
    </p:spTree>
    <p:extLst>
      <p:ext uri="{BB962C8B-B14F-4D97-AF65-F5344CB8AC3E}">
        <p14:creationId xmlns:p14="http://schemas.microsoft.com/office/powerpoint/2010/main" val="224386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#3:</a:t>
            </a:r>
            <a:br>
              <a:rPr lang="en-US" dirty="0"/>
            </a:br>
            <a:r>
              <a:rPr lang="en-US" dirty="0"/>
              <a:t>The Tetris Effect</a:t>
            </a:r>
          </a:p>
        </p:txBody>
      </p:sp>
      <p:sp>
        <p:nvSpPr>
          <p:cNvPr id="3" name="Content Placeholder 2"/>
          <p:cNvSpPr>
            <a:spLocks noGrp="1"/>
          </p:cNvSpPr>
          <p:nvPr>
            <p:ph idx="1"/>
          </p:nvPr>
        </p:nvSpPr>
        <p:spPr/>
        <p:txBody>
          <a:bodyPr/>
          <a:lstStyle/>
          <a:p>
            <a:r>
              <a:rPr lang="en-US" dirty="0"/>
              <a:t>This principle teaches us to retrain our brain to spot pattern of possibility and seize opportunities</a:t>
            </a:r>
          </a:p>
          <a:p>
            <a:r>
              <a:rPr lang="en-US" dirty="0"/>
              <a:t>Drivers of the Positive Tetris Effect:</a:t>
            </a:r>
          </a:p>
          <a:p>
            <a:pPr lvl="1"/>
            <a:r>
              <a:rPr lang="en-US" dirty="0"/>
              <a:t>Happiness</a:t>
            </a:r>
          </a:p>
          <a:p>
            <a:pPr lvl="1"/>
            <a:r>
              <a:rPr lang="en-US" dirty="0"/>
              <a:t>Gratitude</a:t>
            </a:r>
          </a:p>
          <a:p>
            <a:pPr lvl="1"/>
            <a:r>
              <a:rPr lang="en-US" dirty="0"/>
              <a:t>Optimism</a:t>
            </a:r>
          </a:p>
          <a:p>
            <a:r>
              <a:rPr lang="en-US" dirty="0"/>
              <a:t>Example: List 3 positive things that happened in the last 24 hours</a:t>
            </a:r>
          </a:p>
          <a:p>
            <a:endParaRPr lang="en-US" dirty="0"/>
          </a:p>
          <a:p>
            <a:pPr marL="12700" indent="0">
              <a:buNone/>
            </a:pPr>
            <a:endParaRPr lang="en-US" dirty="0"/>
          </a:p>
        </p:txBody>
      </p:sp>
      <p:sp>
        <p:nvSpPr>
          <p:cNvPr id="4" name="TextBox 3"/>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97795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 #4: Falling Up</a:t>
            </a:r>
          </a:p>
        </p:txBody>
      </p:sp>
      <p:sp>
        <p:nvSpPr>
          <p:cNvPr id="3" name="Content Placeholder 2"/>
          <p:cNvSpPr>
            <a:spLocks noGrp="1"/>
          </p:cNvSpPr>
          <p:nvPr>
            <p:ph idx="1"/>
          </p:nvPr>
        </p:nvSpPr>
        <p:spPr/>
        <p:txBody>
          <a:bodyPr>
            <a:normAutofit/>
          </a:bodyPr>
          <a:lstStyle/>
          <a:p>
            <a:r>
              <a:rPr lang="en-US" dirty="0"/>
              <a:t>Finding the mental path that leads us up out of failure or suffering and teaches us to be happier and more successful because of it</a:t>
            </a:r>
          </a:p>
          <a:p>
            <a:r>
              <a:rPr lang="en-US" dirty="0"/>
              <a:t>Example: Changing from a volume based to value based reimbursement system may threaten financial viability of a practice</a:t>
            </a:r>
          </a:p>
          <a:p>
            <a:pPr marL="0" indent="0">
              <a:buNone/>
            </a:pPr>
            <a:r>
              <a:rPr lang="en-US" dirty="0"/>
              <a:t>                                OR</a:t>
            </a:r>
          </a:p>
          <a:p>
            <a:r>
              <a:rPr lang="en-US" dirty="0"/>
              <a:t>This opportunity may help to develop a better model of care utilizing all the skills in a practice and improving patient access and experience</a:t>
            </a:r>
          </a:p>
          <a:p>
            <a:pPr marL="0" indent="0">
              <a:buNone/>
            </a:pPr>
            <a:endParaRPr lang="en-US" dirty="0"/>
          </a:p>
        </p:txBody>
      </p:sp>
      <p:sp>
        <p:nvSpPr>
          <p:cNvPr id="4" name="TextBox 3"/>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8526162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Principle #5:  The Zorro Circle</a:t>
            </a:r>
          </a:p>
        </p:txBody>
      </p:sp>
      <p:sp>
        <p:nvSpPr>
          <p:cNvPr id="7" name="Content Placeholder 6"/>
          <p:cNvSpPr>
            <a:spLocks noGrp="1"/>
          </p:cNvSpPr>
          <p:nvPr>
            <p:ph sz="half" idx="2"/>
          </p:nvPr>
        </p:nvSpPr>
        <p:spPr/>
        <p:txBody>
          <a:bodyPr/>
          <a:lstStyle/>
          <a:p>
            <a:endParaRPr lang="en-US" dirty="0"/>
          </a:p>
          <a:p>
            <a:pPr marL="0" indent="0">
              <a:buNone/>
            </a:pPr>
            <a:endParaRPr lang="en-US" dirty="0"/>
          </a:p>
          <a:p>
            <a:r>
              <a:rPr lang="en-US" dirty="0"/>
              <a:t>Self-awareness</a:t>
            </a:r>
          </a:p>
          <a:p>
            <a:r>
              <a:rPr lang="en-US" dirty="0"/>
              <a:t>Locus of control</a:t>
            </a:r>
          </a:p>
          <a:p>
            <a:r>
              <a:rPr lang="en-US" dirty="0"/>
              <a:t>Focus on one small goal</a:t>
            </a:r>
          </a:p>
        </p:txBody>
      </p:sp>
      <p:grpSp>
        <p:nvGrpSpPr>
          <p:cNvPr id="18" name="Group 17"/>
          <p:cNvGrpSpPr/>
          <p:nvPr/>
        </p:nvGrpSpPr>
        <p:grpSpPr>
          <a:xfrm>
            <a:off x="5867400" y="1600200"/>
            <a:ext cx="4267200" cy="4495800"/>
            <a:chOff x="4343400" y="1600200"/>
            <a:chExt cx="3964447" cy="3964447"/>
          </a:xfrm>
        </p:grpSpPr>
        <p:sp>
          <p:nvSpPr>
            <p:cNvPr id="12" name="Donut 11"/>
            <p:cNvSpPr>
              <a:spLocks noChangeAspect="1"/>
            </p:cNvSpPr>
            <p:nvPr/>
          </p:nvSpPr>
          <p:spPr>
            <a:xfrm>
              <a:off x="4343400" y="1600200"/>
              <a:ext cx="3964447" cy="3964447"/>
            </a:xfrm>
            <a:prstGeom prst="donu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28" name="Picture 4" descr="ZORRO : Coloriage zorro en Ligne Gratuit a imprimer sur COLORIAGE TV"/>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39823" y="2896623"/>
              <a:ext cx="1371600"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657142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p:txBody>
          <a:bodyPr>
            <a:noAutofit/>
          </a:bodyPr>
          <a:lstStyle/>
          <a:p>
            <a:r>
              <a:rPr lang="en-US" dirty="0"/>
              <a:t>Principle #6: The 20 Second Rule</a:t>
            </a:r>
          </a:p>
        </p:txBody>
      </p:sp>
      <p:sp>
        <p:nvSpPr>
          <p:cNvPr id="8" name="Content Placeholder 7"/>
          <p:cNvSpPr>
            <a:spLocks noGrp="1"/>
          </p:cNvSpPr>
          <p:nvPr>
            <p:ph sz="half" idx="1"/>
          </p:nvPr>
        </p:nvSpPr>
        <p:spPr/>
        <p:txBody>
          <a:bodyPr>
            <a:normAutofit lnSpcReduction="10000"/>
          </a:bodyPr>
          <a:lstStyle/>
          <a:p>
            <a:pPr algn="ctr"/>
            <a:r>
              <a:rPr lang="en-US" dirty="0"/>
              <a:t>We like to follow the path of least resistance</a:t>
            </a:r>
          </a:p>
          <a:p>
            <a:pPr lvl="1"/>
            <a:endParaRPr lang="en-US" dirty="0"/>
          </a:p>
          <a:p>
            <a:pPr marL="457200" lvl="1" indent="0">
              <a:buNone/>
            </a:pPr>
            <a:endParaRPr lang="en-US" dirty="0"/>
          </a:p>
        </p:txBody>
      </p:sp>
      <p:sp>
        <p:nvSpPr>
          <p:cNvPr id="9" name="Content Placeholder 8"/>
          <p:cNvSpPr>
            <a:spLocks noGrp="1"/>
          </p:cNvSpPr>
          <p:nvPr>
            <p:ph sz="half" idx="2"/>
          </p:nvPr>
        </p:nvSpPr>
        <p:spPr>
          <a:xfrm>
            <a:off x="6324600" y="1295401"/>
            <a:ext cx="4038600" cy="4830763"/>
          </a:xfrm>
        </p:spPr>
        <p:txBody>
          <a:bodyPr>
            <a:normAutofit lnSpcReduction="10000"/>
          </a:bodyPr>
          <a:lstStyle/>
          <a:p>
            <a:r>
              <a:rPr lang="en-US" u="sng" dirty="0"/>
              <a:t>The 20 Second Rule</a:t>
            </a:r>
          </a:p>
          <a:p>
            <a:pPr lvl="1"/>
            <a:r>
              <a:rPr lang="en-US" dirty="0"/>
              <a:t>Lower the activation energy (or the effort to overcome inertia) for the habits you want to adopt</a:t>
            </a:r>
          </a:p>
          <a:p>
            <a:pPr lvl="1"/>
            <a:endParaRPr lang="en-US" u="sng" dirty="0"/>
          </a:p>
          <a:p>
            <a:pPr lvl="1"/>
            <a:endParaRPr lang="en-US" u="sng" dirty="0"/>
          </a:p>
          <a:p>
            <a:pPr lvl="1"/>
            <a:endParaRPr lang="en-US" u="sng" dirty="0"/>
          </a:p>
          <a:p>
            <a:pPr lvl="1"/>
            <a:endParaRPr lang="en-US" u="sng" dirty="0"/>
          </a:p>
          <a:p>
            <a:pPr lvl="1"/>
            <a:r>
              <a:rPr lang="en-US" u="sng" dirty="0"/>
              <a:t>Corollary</a:t>
            </a:r>
            <a:r>
              <a:rPr lang="en-US" dirty="0"/>
              <a:t>: Make the distracting activities more difficult</a:t>
            </a:r>
          </a:p>
          <a:p>
            <a:pPr marL="457200" lvl="1" indent="0">
              <a:buNone/>
            </a:pPr>
            <a:r>
              <a:rPr lang="en-US" dirty="0"/>
              <a:t>	E.g., Remove shortcuts </a:t>
            </a:r>
          </a:p>
          <a:p>
            <a:pPr marL="457200" lvl="1" indent="0">
              <a:buNone/>
            </a:pPr>
            <a:endParaRPr lang="en-US" dirty="0"/>
          </a:p>
          <a:p>
            <a:pPr marL="457200" lvl="1" indent="0">
              <a:buNone/>
            </a:pPr>
            <a:endParaRPr lang="en-US" dirty="0"/>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76401" y="2819400"/>
            <a:ext cx="4555427" cy="325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43800" y="2837616"/>
            <a:ext cx="1676400" cy="1394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30440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r>
              <a:rPr lang="en-US" dirty="0"/>
              <a:t>Interactions with others are crucial. </a:t>
            </a:r>
          </a:p>
          <a:p>
            <a:pPr marL="0" indent="0">
              <a:buNone/>
            </a:pPr>
            <a:endParaRPr lang="en-US" dirty="0"/>
          </a:p>
          <a:p>
            <a:r>
              <a:rPr lang="en-US" dirty="0"/>
              <a:t>Actively and constructively respond to good news.</a:t>
            </a:r>
          </a:p>
          <a:p>
            <a:endParaRPr lang="en-US" dirty="0"/>
          </a:p>
          <a:p>
            <a:r>
              <a:rPr lang="en-US" dirty="0"/>
              <a:t>Be present.  </a:t>
            </a:r>
          </a:p>
          <a:p>
            <a:endParaRPr lang="en-US" dirty="0"/>
          </a:p>
          <a:p>
            <a:endParaRPr lang="en-US" dirty="0"/>
          </a:p>
        </p:txBody>
      </p:sp>
      <p:sp>
        <p:nvSpPr>
          <p:cNvPr id="5" name="Title 3"/>
          <p:cNvSpPr>
            <a:spLocks noGrp="1"/>
          </p:cNvSpPr>
          <p:nvPr>
            <p:ph type="title"/>
          </p:nvPr>
        </p:nvSpPr>
        <p:spPr/>
        <p:txBody>
          <a:bodyPr>
            <a:noAutofit/>
          </a:bodyPr>
          <a:lstStyle/>
          <a:p>
            <a:r>
              <a:rPr lang="en-US" dirty="0"/>
              <a:t>Principle #7:  Social Investment</a:t>
            </a:r>
          </a:p>
        </p:txBody>
      </p:sp>
      <p:pic>
        <p:nvPicPr>
          <p:cNvPr id="3074" name="Picture 2"/>
          <p:cNvPicPr>
            <a:picLocks noGrp="1" noChangeAspect="1" noChangeArrowheads="1"/>
          </p:cNvPicPr>
          <p:nvPr>
            <p:ph sz="half" idx="1"/>
          </p:nvPr>
        </p:nvPicPr>
        <p:blipFill>
          <a:blip r:embed="rId2" cstate="email">
            <a:extLst>
              <a:ext uri="{28A0092B-C50C-407E-A947-70E740481C1C}">
                <a14:useLocalDpi xmlns:a14="http://schemas.microsoft.com/office/drawing/2010/main" val="0"/>
              </a:ext>
            </a:extLst>
          </a:blip>
          <a:srcRect/>
          <a:stretch>
            <a:fillRect/>
          </a:stretch>
        </p:blipFill>
        <p:spPr bwMode="auto">
          <a:xfrm>
            <a:off x="1981200" y="2232208"/>
            <a:ext cx="4038600" cy="3261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15200" y="6248401"/>
            <a:ext cx="2564676" cy="276999"/>
          </a:xfrm>
          <a:prstGeom prst="rect">
            <a:avLst/>
          </a:prstGeom>
          <a:noFill/>
        </p:spPr>
        <p:txBody>
          <a:bodyPr wrap="none" rtlCol="0">
            <a:spAutoFit/>
          </a:bodyPr>
          <a:lstStyle/>
          <a:p>
            <a:r>
              <a:rPr lang="en-US" sz="1200" b="1" dirty="0" err="1">
                <a:latin typeface="Helvetica" panose="020B0604020202020204" pitchFamily="34" charset="0"/>
                <a:cs typeface="Helvetica" panose="020B0604020202020204" pitchFamily="34" charset="0"/>
              </a:rPr>
              <a:t>Achor</a:t>
            </a:r>
            <a:r>
              <a:rPr lang="en-US" sz="1200" b="1" dirty="0">
                <a:latin typeface="Helvetica" panose="020B0604020202020204" pitchFamily="34" charset="0"/>
                <a:cs typeface="Helvetica" panose="020B0604020202020204" pitchFamily="34" charset="0"/>
              </a:rPr>
              <a:t>:  </a:t>
            </a:r>
            <a:r>
              <a:rPr lang="en-US" sz="1200" u="sng" dirty="0">
                <a:latin typeface="Helvetica" panose="020B0604020202020204" pitchFamily="34" charset="0"/>
                <a:cs typeface="Helvetica" panose="020B0604020202020204" pitchFamily="34" charset="0"/>
              </a:rPr>
              <a:t>The Happiness Advantage</a:t>
            </a:r>
            <a:endParaRPr lang="en-US" sz="1200" b="1" u="sng"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602977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B-A SMARTER Goals and Objectives</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Goal:</a:t>
            </a:r>
            <a:r>
              <a:rPr lang="en-US" dirty="0"/>
              <a:t>  To promote positivity for my personal health and wellness</a:t>
            </a:r>
          </a:p>
          <a:p>
            <a:pPr marL="0" indent="0">
              <a:buNone/>
            </a:pPr>
            <a:endParaRPr lang="en-US" u="sng" dirty="0"/>
          </a:p>
          <a:p>
            <a:r>
              <a:rPr lang="en-US" b="1" dirty="0"/>
              <a:t>B</a:t>
            </a:r>
            <a:r>
              <a:rPr lang="en-US" dirty="0"/>
              <a:t>arriers		</a:t>
            </a:r>
            <a:r>
              <a:rPr lang="en-US" dirty="0">
                <a:solidFill>
                  <a:srgbClr val="FF0000"/>
                </a:solidFill>
              </a:rPr>
              <a:t>Time, energy level</a:t>
            </a:r>
            <a:r>
              <a:rPr lang="en-US" dirty="0"/>
              <a:t>	</a:t>
            </a:r>
          </a:p>
          <a:p>
            <a:r>
              <a:rPr lang="en-US" b="1" dirty="0"/>
              <a:t>A</a:t>
            </a:r>
            <a:r>
              <a:rPr lang="en-US" dirty="0"/>
              <a:t>ccountability	</a:t>
            </a:r>
            <a:r>
              <a:rPr lang="en-US" dirty="0">
                <a:solidFill>
                  <a:srgbClr val="FF0000"/>
                </a:solidFill>
              </a:rPr>
              <a:t>I will let my family know about my goal</a:t>
            </a:r>
            <a:endParaRPr lang="en-US" dirty="0"/>
          </a:p>
          <a:p>
            <a:r>
              <a:rPr lang="en-US" b="1" dirty="0"/>
              <a:t>S</a:t>
            </a:r>
            <a:r>
              <a:rPr lang="en-US" dirty="0"/>
              <a:t>pecific		</a:t>
            </a:r>
            <a:r>
              <a:rPr lang="en-US" dirty="0">
                <a:solidFill>
                  <a:srgbClr val="FF0000"/>
                </a:solidFill>
              </a:rPr>
              <a:t>Write down three good things for 14 consecutive days</a:t>
            </a:r>
            <a:endParaRPr lang="en-US" dirty="0"/>
          </a:p>
          <a:p>
            <a:r>
              <a:rPr lang="en-US" b="1" dirty="0"/>
              <a:t>M</a:t>
            </a:r>
            <a:r>
              <a:rPr lang="en-US" dirty="0"/>
              <a:t>easurable		</a:t>
            </a:r>
            <a:r>
              <a:rPr lang="en-US" dirty="0">
                <a:solidFill>
                  <a:srgbClr val="FF0000"/>
                </a:solidFill>
              </a:rPr>
              <a:t>Journal entries</a:t>
            </a:r>
            <a:endParaRPr lang="en-US" dirty="0"/>
          </a:p>
          <a:p>
            <a:r>
              <a:rPr lang="en-US" b="1" dirty="0"/>
              <a:t>A</a:t>
            </a:r>
            <a:r>
              <a:rPr lang="en-US" dirty="0"/>
              <a:t>ppropriate		</a:t>
            </a:r>
            <a:r>
              <a:rPr lang="en-US" dirty="0">
                <a:solidFill>
                  <a:srgbClr val="FF0000"/>
                </a:solidFill>
              </a:rPr>
              <a:t>Will promote personal resilience</a:t>
            </a:r>
            <a:endParaRPr lang="en-US" dirty="0"/>
          </a:p>
          <a:p>
            <a:r>
              <a:rPr lang="en-US" b="1" dirty="0"/>
              <a:t>R</a:t>
            </a:r>
            <a:r>
              <a:rPr lang="en-US" dirty="0"/>
              <a:t>elevant		</a:t>
            </a:r>
            <a:r>
              <a:rPr lang="en-US" dirty="0">
                <a:solidFill>
                  <a:srgbClr val="FF0000"/>
                </a:solidFill>
              </a:rPr>
              <a:t>Important as a personal strategy to prevent burnout</a:t>
            </a:r>
            <a:endParaRPr lang="en-US" dirty="0"/>
          </a:p>
          <a:p>
            <a:r>
              <a:rPr lang="en-US" b="1" dirty="0"/>
              <a:t>T</a:t>
            </a:r>
            <a:r>
              <a:rPr lang="en-US" dirty="0"/>
              <a:t>imely		</a:t>
            </a:r>
            <a:r>
              <a:rPr lang="en-US" dirty="0">
                <a:solidFill>
                  <a:srgbClr val="FF0000"/>
                </a:solidFill>
              </a:rPr>
              <a:t>Yes – Short term measure within two weeks</a:t>
            </a:r>
            <a:endParaRPr lang="en-US" dirty="0"/>
          </a:p>
          <a:p>
            <a:r>
              <a:rPr lang="en-US" b="1" dirty="0"/>
              <a:t>E</a:t>
            </a:r>
            <a:r>
              <a:rPr lang="en-US" dirty="0"/>
              <a:t>valuate		</a:t>
            </a:r>
            <a:r>
              <a:rPr lang="en-US" dirty="0">
                <a:solidFill>
                  <a:srgbClr val="FF0000"/>
                </a:solidFill>
              </a:rPr>
              <a:t>Assess  - Will assess progress and outlook after two weeks</a:t>
            </a:r>
            <a:endParaRPr lang="en-US" dirty="0"/>
          </a:p>
          <a:p>
            <a:r>
              <a:rPr lang="en-US" b="1" dirty="0"/>
              <a:t>R</a:t>
            </a:r>
            <a:r>
              <a:rPr lang="en-US" dirty="0"/>
              <a:t>e-evaluate		</a:t>
            </a:r>
            <a:r>
              <a:rPr lang="en-US" dirty="0">
                <a:solidFill>
                  <a:srgbClr val="FF0000"/>
                </a:solidFill>
              </a:rPr>
              <a:t>Re-evaluate after a month</a:t>
            </a:r>
            <a:endParaRPr lang="en-US" dirty="0"/>
          </a:p>
        </p:txBody>
      </p:sp>
      <p:sp>
        <p:nvSpPr>
          <p:cNvPr id="4" name="TextBox 3"/>
          <p:cNvSpPr txBox="1"/>
          <p:nvPr/>
        </p:nvSpPr>
        <p:spPr>
          <a:xfrm>
            <a:off x="6216240" y="6211669"/>
            <a:ext cx="5137560" cy="646331"/>
          </a:xfrm>
          <a:prstGeom prst="rect">
            <a:avLst/>
          </a:prstGeom>
          <a:noFill/>
        </p:spPr>
        <p:txBody>
          <a:bodyPr wrap="none" rtlCol="0">
            <a:spAutoFit/>
          </a:bodyPr>
          <a:lstStyle/>
          <a:p>
            <a:r>
              <a:rPr lang="en-US" dirty="0"/>
              <a:t>Dewey C.  Vanderbilt Center for Professional Health</a:t>
            </a:r>
          </a:p>
          <a:p>
            <a:r>
              <a:rPr lang="en-US" dirty="0"/>
              <a:t>http://ww2.mc.vanderbilt.edu/cph</a:t>
            </a:r>
          </a:p>
        </p:txBody>
      </p:sp>
    </p:spTree>
    <p:extLst>
      <p:ext uri="{BB962C8B-B14F-4D97-AF65-F5344CB8AC3E}">
        <p14:creationId xmlns:p14="http://schemas.microsoft.com/office/powerpoint/2010/main" val="21412145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Towards a Mindset of Wellbeing: </a:t>
            </a:r>
            <a:br>
              <a:rPr lang="en-US" dirty="0"/>
            </a:br>
            <a:r>
              <a:rPr lang="en-US" dirty="0"/>
              <a:t>Personal Resilience and A Culture of Wellness</a:t>
            </a:r>
          </a:p>
        </p:txBody>
      </p:sp>
      <p:pic>
        <p:nvPicPr>
          <p:cNvPr id="4" name="Content Placeholder 3"/>
          <p:cNvPicPr>
            <a:picLocks noGrp="1" noChangeAspect="1"/>
          </p:cNvPicPr>
          <p:nvPr>
            <p:ph idx="1"/>
          </p:nvPr>
        </p:nvPicPr>
        <p:blipFill>
          <a:blip r:embed="rId2"/>
          <a:stretch>
            <a:fillRect/>
          </a:stretch>
        </p:blipFill>
        <p:spPr>
          <a:xfrm>
            <a:off x="1956403" y="1825625"/>
            <a:ext cx="8279193" cy="4351338"/>
          </a:xfrm>
          <a:prstGeom prst="rect">
            <a:avLst/>
          </a:prstGeom>
        </p:spPr>
      </p:pic>
      <p:sp>
        <p:nvSpPr>
          <p:cNvPr id="5" name="TextBox 4"/>
          <p:cNvSpPr txBox="1"/>
          <p:nvPr/>
        </p:nvSpPr>
        <p:spPr>
          <a:xfrm>
            <a:off x="6095999" y="5988734"/>
            <a:ext cx="5015860" cy="369332"/>
          </a:xfrm>
          <a:prstGeom prst="rect">
            <a:avLst/>
          </a:prstGeom>
          <a:noFill/>
        </p:spPr>
        <p:txBody>
          <a:bodyPr wrap="none" rtlCol="0">
            <a:spAutoFit/>
          </a:bodyPr>
          <a:lstStyle/>
          <a:p>
            <a:r>
              <a:rPr lang="en-US" dirty="0"/>
              <a:t>Back et al.  J Pain and Symptom Management, 2016</a:t>
            </a:r>
          </a:p>
        </p:txBody>
      </p:sp>
      <p:sp>
        <p:nvSpPr>
          <p:cNvPr id="6" name="TextBox 5"/>
          <p:cNvSpPr txBox="1"/>
          <p:nvPr/>
        </p:nvSpPr>
        <p:spPr>
          <a:xfrm>
            <a:off x="6095999" y="6342607"/>
            <a:ext cx="3705117" cy="369332"/>
          </a:xfrm>
          <a:prstGeom prst="rect">
            <a:avLst/>
          </a:prstGeom>
          <a:noFill/>
        </p:spPr>
        <p:txBody>
          <a:bodyPr wrap="none" rtlCol="0">
            <a:spAutoFit/>
          </a:bodyPr>
          <a:lstStyle/>
          <a:p>
            <a:r>
              <a:rPr lang="en-US" dirty="0" err="1"/>
              <a:t>Maslach</a:t>
            </a:r>
            <a:r>
              <a:rPr lang="en-US" dirty="0"/>
              <a:t> and Leiter.  Med Teach, 2017</a:t>
            </a:r>
          </a:p>
        </p:txBody>
      </p:sp>
    </p:spTree>
    <p:extLst>
      <p:ext uri="{BB962C8B-B14F-4D97-AF65-F5344CB8AC3E}">
        <p14:creationId xmlns:p14="http://schemas.microsoft.com/office/powerpoint/2010/main" val="245152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Burnout to Wellbeing:</a:t>
            </a:r>
            <a:br>
              <a:rPr lang="en-US" dirty="0"/>
            </a:br>
            <a:r>
              <a:rPr lang="en-US" dirty="0"/>
              <a:t>The Stanford Model of Professional Fulfillment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1889" y="1825625"/>
            <a:ext cx="4528221" cy="4351338"/>
          </a:xfrm>
        </p:spPr>
      </p:pic>
    </p:spTree>
    <p:extLst>
      <p:ext uri="{BB962C8B-B14F-4D97-AF65-F5344CB8AC3E}">
        <p14:creationId xmlns:p14="http://schemas.microsoft.com/office/powerpoint/2010/main" val="2946457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44189" y="1786147"/>
            <a:ext cx="6962627" cy="4606937"/>
          </a:xfrm>
          <a:prstGeom prst="rect">
            <a:avLst/>
          </a:prstGeom>
        </p:spPr>
      </p:pic>
      <p:sp>
        <p:nvSpPr>
          <p:cNvPr id="3" name="TextBox 2"/>
          <p:cNvSpPr txBox="1"/>
          <p:nvPr/>
        </p:nvSpPr>
        <p:spPr>
          <a:xfrm>
            <a:off x="7315201" y="6477001"/>
            <a:ext cx="2745939" cy="276999"/>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Courtesy: Dr. David Ficker</a:t>
            </a:r>
          </a:p>
        </p:txBody>
      </p:sp>
      <p:sp>
        <p:nvSpPr>
          <p:cNvPr id="4"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Towards a Mindset of Wellbeing: Challenges</a:t>
            </a:r>
          </a:p>
        </p:txBody>
      </p:sp>
    </p:spTree>
    <p:extLst>
      <p:ext uri="{BB962C8B-B14F-4D97-AF65-F5344CB8AC3E}">
        <p14:creationId xmlns:p14="http://schemas.microsoft.com/office/powerpoint/2010/main" val="16366731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Towards a Mindset of Wellbeing: Challenges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5661" y="2405167"/>
            <a:ext cx="6848475"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88170" y="6348601"/>
            <a:ext cx="2745939" cy="276999"/>
          </a:xfrm>
          <a:prstGeom prst="rect">
            <a:avLst/>
          </a:prstGeom>
          <a:noFill/>
        </p:spPr>
        <p:txBody>
          <a:bodyPr wrap="square" rtlCol="0">
            <a:spAutoFit/>
          </a:bodyPr>
          <a:lstStyle/>
          <a:p>
            <a:r>
              <a:rPr lang="en-US" sz="1200" dirty="0" err="1">
                <a:latin typeface="Helvetica" panose="020B0604020202020204" pitchFamily="34" charset="0"/>
                <a:cs typeface="Helvetica" panose="020B0604020202020204" pitchFamily="34" charset="0"/>
              </a:rPr>
              <a:t>Miyasaki</a:t>
            </a:r>
            <a:r>
              <a:rPr lang="en-US" sz="1200" dirty="0">
                <a:latin typeface="Helvetica" panose="020B0604020202020204" pitchFamily="34" charset="0"/>
                <a:cs typeface="Helvetica" panose="020B0604020202020204" pitchFamily="34" charset="0"/>
              </a:rPr>
              <a:t> J, et al.  Neurology;  2017</a:t>
            </a:r>
          </a:p>
        </p:txBody>
      </p:sp>
    </p:spTree>
    <p:extLst>
      <p:ext uri="{BB962C8B-B14F-4D97-AF65-F5344CB8AC3E}">
        <p14:creationId xmlns:p14="http://schemas.microsoft.com/office/powerpoint/2010/main" val="284253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Burnout?</a:t>
            </a:r>
          </a:p>
        </p:txBody>
      </p:sp>
      <p:sp>
        <p:nvSpPr>
          <p:cNvPr id="3" name="Content Placeholder 2"/>
          <p:cNvSpPr>
            <a:spLocks noGrp="1"/>
          </p:cNvSpPr>
          <p:nvPr>
            <p:ph idx="1"/>
          </p:nvPr>
        </p:nvSpPr>
        <p:spPr/>
        <p:txBody>
          <a:bodyPr/>
          <a:lstStyle/>
          <a:p>
            <a:pPr marL="0" indent="0">
              <a:buNone/>
            </a:pPr>
            <a:r>
              <a:rPr lang="en-US" b="1" dirty="0"/>
              <a:t>Three domains:</a:t>
            </a:r>
          </a:p>
          <a:p>
            <a:r>
              <a:rPr lang="en-US" dirty="0"/>
              <a:t>Depersonalization</a:t>
            </a:r>
          </a:p>
          <a:p>
            <a:pPr lvl="1"/>
            <a:r>
              <a:rPr lang="en-US" dirty="0"/>
              <a:t>“ I feel I look at certain patients/clients impersonally, as if they are objects.”</a:t>
            </a:r>
          </a:p>
          <a:p>
            <a:r>
              <a:rPr lang="en-US" dirty="0"/>
              <a:t>Emotional exhaustion</a:t>
            </a:r>
          </a:p>
          <a:p>
            <a:pPr lvl="1"/>
            <a:r>
              <a:rPr lang="en-US" dirty="0"/>
              <a:t>“I feel emotionally drained by my work.”</a:t>
            </a:r>
          </a:p>
          <a:p>
            <a:r>
              <a:rPr lang="en-US" dirty="0"/>
              <a:t>A sense of low personal accomplishment</a:t>
            </a:r>
          </a:p>
        </p:txBody>
      </p:sp>
      <p:sp>
        <p:nvSpPr>
          <p:cNvPr id="4" name="Slide Number Placeholder 3"/>
          <p:cNvSpPr>
            <a:spLocks noGrp="1"/>
          </p:cNvSpPr>
          <p:nvPr>
            <p:ph type="sldNum" sz="quarter" idx="4"/>
          </p:nvPr>
        </p:nvSpPr>
        <p:spPr/>
        <p:txBody>
          <a:bodyPr/>
          <a:lstStyle/>
          <a:p>
            <a:fld id="{AE55F20A-800A-A447-8B9C-A926CEEB159C}" type="slidenum">
              <a:rPr lang="en-US" smtClean="0"/>
              <a:pPr/>
              <a:t>5</a:t>
            </a:fld>
            <a:endParaRPr lang="en-US" dirty="0"/>
          </a:p>
        </p:txBody>
      </p:sp>
      <p:sp>
        <p:nvSpPr>
          <p:cNvPr id="5" name="TextBox 4"/>
          <p:cNvSpPr txBox="1"/>
          <p:nvPr/>
        </p:nvSpPr>
        <p:spPr>
          <a:xfrm>
            <a:off x="5943600" y="6178308"/>
            <a:ext cx="4109330" cy="338554"/>
          </a:xfrm>
          <a:prstGeom prst="rect">
            <a:avLst/>
          </a:prstGeom>
          <a:noFill/>
        </p:spPr>
        <p:txBody>
          <a:bodyPr wrap="none" rtlCol="0">
            <a:spAutoFit/>
          </a:bodyPr>
          <a:lstStyle/>
          <a:p>
            <a:r>
              <a:rPr lang="en-US" sz="1600" dirty="0"/>
              <a:t>Questions from the </a:t>
            </a:r>
            <a:r>
              <a:rPr lang="en-US" sz="1600" dirty="0" err="1"/>
              <a:t>Maslach</a:t>
            </a:r>
            <a:r>
              <a:rPr lang="en-US" sz="1600" dirty="0"/>
              <a:t> Burnout Inventory</a:t>
            </a:r>
          </a:p>
        </p:txBody>
      </p:sp>
    </p:spTree>
    <p:extLst>
      <p:ext uri="{BB962C8B-B14F-4D97-AF65-F5344CB8AC3E}">
        <p14:creationId xmlns:p14="http://schemas.microsoft.com/office/powerpoint/2010/main" val="2698983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 Challenges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600200"/>
            <a:ext cx="373380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3425589"/>
            <a:ext cx="2771775"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262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99854" y="2785372"/>
            <a:ext cx="5683186" cy="3496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10201" y="6305393"/>
            <a:ext cx="4783155" cy="276999"/>
          </a:xfrm>
          <a:prstGeom prst="rect">
            <a:avLst/>
          </a:prstGeom>
          <a:noFill/>
        </p:spPr>
        <p:txBody>
          <a:bodyPr wrap="square" rtlCol="0">
            <a:spAutoFit/>
          </a:bodyPr>
          <a:lstStyle/>
          <a:p>
            <a:r>
              <a:rPr lang="en-US" sz="1200" b="1" dirty="0" err="1">
                <a:solidFill>
                  <a:prstClr val="black"/>
                </a:solidFill>
                <a:latin typeface="Helvetica" panose="020B0604020202020204" pitchFamily="34" charset="0"/>
                <a:cs typeface="Helvetica" panose="020B0604020202020204" pitchFamily="34" charset="0"/>
              </a:rPr>
              <a:t>Ogrinc</a:t>
            </a:r>
            <a:r>
              <a:rPr lang="en-US" sz="1200" b="1" dirty="0">
                <a:solidFill>
                  <a:prstClr val="black"/>
                </a:solidFill>
                <a:latin typeface="Helvetica" panose="020B0604020202020204" pitchFamily="34" charset="0"/>
                <a:cs typeface="Helvetica" panose="020B0604020202020204" pitchFamily="34" charset="0"/>
              </a:rPr>
              <a:t> BMJ Quality and Safety 2014; 23:265-267</a:t>
            </a:r>
          </a:p>
        </p:txBody>
      </p:sp>
      <p:sp>
        <p:nvSpPr>
          <p:cNvPr id="6" name="Title 1"/>
          <p:cNvSpPr>
            <a:spLocks noGrp="1"/>
          </p:cNvSpPr>
          <p:nvPr>
            <p:ph type="title"/>
          </p:nvPr>
        </p:nvSpPr>
        <p:spPr/>
        <p:txBody>
          <a:bodyPr/>
          <a:lstStyle/>
          <a:p>
            <a:r>
              <a:rPr lang="en-US" dirty="0"/>
              <a:t>Towards a Mindset of Wellbeing</a:t>
            </a:r>
            <a:br>
              <a:rPr lang="en-US" dirty="0"/>
            </a:br>
            <a:r>
              <a:rPr lang="en-US" dirty="0"/>
              <a:t>Efficiency of Practice: Challenges</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99854" y="1709606"/>
            <a:ext cx="5577840" cy="984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4706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Towards a Mindset of Wellbeing: </a:t>
            </a:r>
            <a:br>
              <a:rPr lang="en-US" dirty="0"/>
            </a:br>
            <a:r>
              <a:rPr lang="en-US"/>
              <a:t>A Organizational </a:t>
            </a:r>
            <a:r>
              <a:rPr lang="en-US" dirty="0"/>
              <a:t>Approach</a:t>
            </a:r>
          </a:p>
        </p:txBody>
      </p:sp>
      <p:sp>
        <p:nvSpPr>
          <p:cNvPr id="4" name="Slide Number Placeholder 3"/>
          <p:cNvSpPr>
            <a:spLocks noGrp="1"/>
          </p:cNvSpPr>
          <p:nvPr>
            <p:ph type="sldNum" sz="quarter" idx="12"/>
          </p:nvPr>
        </p:nvSpPr>
        <p:spPr/>
        <p:txBody>
          <a:bodyPr/>
          <a:lstStyle/>
          <a:p>
            <a:fld id="{AE55F20A-800A-A447-8B9C-A926CEEB159C}" type="slidenum">
              <a:rPr lang="en-US" smtClean="0"/>
              <a:pPr/>
              <a:t>52</a:t>
            </a:fld>
            <a:endParaRPr lang="en-US" dirty="0"/>
          </a:p>
        </p:txBody>
      </p:sp>
      <p:sp>
        <p:nvSpPr>
          <p:cNvPr id="8" name="TextBox 7"/>
          <p:cNvSpPr txBox="1"/>
          <p:nvPr/>
        </p:nvSpPr>
        <p:spPr>
          <a:xfrm>
            <a:off x="6736288" y="6324601"/>
            <a:ext cx="3264035" cy="276999"/>
          </a:xfrm>
          <a:prstGeom prst="rect">
            <a:avLst/>
          </a:prstGeom>
          <a:noFill/>
        </p:spPr>
        <p:txBody>
          <a:bodyPr wrap="none" rtlCol="0">
            <a:spAutoFit/>
          </a:bodyPr>
          <a:lstStyle/>
          <a:p>
            <a:r>
              <a:rPr lang="en-US" sz="1200" b="1" dirty="0" err="1">
                <a:solidFill>
                  <a:prstClr val="black"/>
                </a:solidFill>
                <a:latin typeface="Helvetica" panose="020B0604020202020204" pitchFamily="34" charset="0"/>
                <a:cs typeface="Helvetica" panose="020B0604020202020204" pitchFamily="34" charset="0"/>
              </a:rPr>
              <a:t>Shanafelt</a:t>
            </a:r>
            <a:r>
              <a:rPr lang="en-US" sz="1200" b="1" dirty="0">
                <a:solidFill>
                  <a:prstClr val="black"/>
                </a:solidFill>
                <a:latin typeface="Helvetica" panose="020B0604020202020204" pitchFamily="34" charset="0"/>
                <a:cs typeface="Helvetica" panose="020B0604020202020204" pitchFamily="34" charset="0"/>
              </a:rPr>
              <a:t>, Mayo Clinic Proceedings 2016 </a:t>
            </a:r>
          </a:p>
        </p:txBody>
      </p:sp>
      <p:sp>
        <p:nvSpPr>
          <p:cNvPr id="6" name="Content Placeholder 3"/>
          <p:cNvSpPr txBox="1">
            <a:spLocks/>
          </p:cNvSpPr>
          <p:nvPr/>
        </p:nvSpPr>
        <p:spPr>
          <a:xfrm>
            <a:off x="1981200" y="1600201"/>
            <a:ext cx="8229600" cy="4525963"/>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Acknowledge and assess the problem</a:t>
            </a:r>
          </a:p>
          <a:p>
            <a:r>
              <a:rPr lang="en-US" dirty="0"/>
              <a:t>Harness the power of leadership</a:t>
            </a:r>
          </a:p>
          <a:p>
            <a:r>
              <a:rPr lang="en-US" dirty="0"/>
              <a:t>Develop and implement targeted interventions</a:t>
            </a:r>
          </a:p>
          <a:p>
            <a:r>
              <a:rPr lang="en-US" dirty="0"/>
              <a:t>Cultivate community at work</a:t>
            </a:r>
          </a:p>
          <a:p>
            <a:r>
              <a:rPr lang="en-US" dirty="0"/>
              <a:t>Use rewards and incentives wisely</a:t>
            </a:r>
          </a:p>
          <a:p>
            <a:r>
              <a:rPr lang="en-US" dirty="0"/>
              <a:t>Align values and strengthen culture</a:t>
            </a:r>
          </a:p>
          <a:p>
            <a:r>
              <a:rPr lang="en-US" dirty="0"/>
              <a:t>Promote flexibility and work-life integration</a:t>
            </a:r>
          </a:p>
          <a:p>
            <a:r>
              <a:rPr lang="en-US" dirty="0"/>
              <a:t>Provide resources to promote resilience and self-care</a:t>
            </a:r>
          </a:p>
          <a:p>
            <a:r>
              <a:rPr lang="en-US" dirty="0"/>
              <a:t>Facilitate and fund organizational science/Invest in the effort</a:t>
            </a:r>
          </a:p>
        </p:txBody>
      </p:sp>
    </p:spTree>
    <p:extLst>
      <p:ext uri="{BB962C8B-B14F-4D97-AF65-F5344CB8AC3E}">
        <p14:creationId xmlns:p14="http://schemas.microsoft.com/office/powerpoint/2010/main" val="552279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Towards a Mindset of Wellbeing:</a:t>
            </a:r>
            <a:br>
              <a:rPr lang="en-US" dirty="0"/>
            </a:br>
            <a:r>
              <a:rPr lang="en-US" dirty="0"/>
              <a:t>An Organizational Approach</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562" y="1825625"/>
            <a:ext cx="9520876"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10201" y="6305393"/>
            <a:ext cx="4783155" cy="276999"/>
          </a:xfrm>
          <a:prstGeom prst="rect">
            <a:avLst/>
          </a:prstGeom>
          <a:noFill/>
        </p:spPr>
        <p:txBody>
          <a:bodyPr wrap="square" rtlCol="0">
            <a:spAutoFit/>
          </a:bodyPr>
          <a:lstStyle/>
          <a:p>
            <a:r>
              <a:rPr lang="en-US" sz="1200" dirty="0">
                <a:solidFill>
                  <a:prstClr val="black"/>
                </a:solidFill>
                <a:latin typeface="Helvetica" panose="020B0604020202020204" pitchFamily="34" charset="0"/>
                <a:cs typeface="Helvetica" panose="020B0604020202020204" pitchFamily="34" charset="0"/>
              </a:rPr>
              <a:t>https://www.stepsforward.org/modules/joy-in-medicine</a:t>
            </a:r>
          </a:p>
        </p:txBody>
      </p:sp>
    </p:spTree>
    <p:extLst>
      <p:ext uri="{BB962C8B-B14F-4D97-AF65-F5344CB8AC3E}">
        <p14:creationId xmlns:p14="http://schemas.microsoft.com/office/powerpoint/2010/main" val="17799631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sz="3400" dirty="0"/>
              <a:t>Continuing to work towards optimizing workload and autonomy. </a:t>
            </a:r>
          </a:p>
          <a:p>
            <a:pPr marL="0" indent="0">
              <a:buNone/>
            </a:pPr>
            <a:endParaRPr lang="en-US" sz="3400" dirty="0"/>
          </a:p>
          <a:p>
            <a:r>
              <a:rPr lang="en-US" sz="3400" dirty="0"/>
              <a:t>Understanding  and addressing burnout and career satisfaction in residents, nurses, mid-level practitioners, other associates/support staff, and research scientists</a:t>
            </a:r>
          </a:p>
          <a:p>
            <a:endParaRPr lang="en-US" sz="3400" dirty="0"/>
          </a:p>
          <a:p>
            <a:r>
              <a:rPr lang="en-US" sz="3400" dirty="0"/>
              <a:t>Continue to support efforts to promote well-being and resiliency:  </a:t>
            </a:r>
          </a:p>
          <a:p>
            <a:pPr lvl="1"/>
            <a:r>
              <a:rPr lang="en-US" sz="3400" dirty="0"/>
              <a:t>Self-Awareness, Self-Care, and Self-Improvement</a:t>
            </a:r>
          </a:p>
          <a:p>
            <a:endParaRPr lang="en-US" sz="3400" dirty="0"/>
          </a:p>
          <a:p>
            <a:r>
              <a:rPr lang="en-US" sz="3400" dirty="0"/>
              <a:t>Promote and encourage a culture of wellness, practice efficiency, and personal resilience.</a:t>
            </a:r>
          </a:p>
          <a:p>
            <a:endParaRPr lang="en-US" dirty="0"/>
          </a:p>
          <a:p>
            <a:endParaRPr lang="en-US" dirty="0"/>
          </a:p>
        </p:txBody>
      </p:sp>
      <p:sp>
        <p:nvSpPr>
          <p:cNvPr id="4" name="Title 1"/>
          <p:cNvSpPr>
            <a:spLocks noGrp="1"/>
          </p:cNvSpPr>
          <p:nvPr>
            <p:ph type="title"/>
          </p:nvPr>
        </p:nvSpPr>
        <p:spPr/>
        <p:txBody>
          <a:bodyPr/>
          <a:lstStyle/>
          <a:p>
            <a:r>
              <a:rPr lang="en-US" dirty="0"/>
              <a:t>Towards a Mindset of Wellbeing: Opportunities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1895" y="5841272"/>
            <a:ext cx="2019300"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808" y="5888897"/>
            <a:ext cx="273724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0453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5792" y="1554103"/>
            <a:ext cx="8229600" cy="1143000"/>
          </a:xfrm>
        </p:spPr>
        <p:txBody>
          <a:bodyPr/>
          <a:lstStyle/>
          <a:p>
            <a:pPr algn="ctr"/>
            <a:r>
              <a:rPr lang="en-US" dirty="0"/>
              <a:t>Thank you </a:t>
            </a:r>
          </a:p>
        </p:txBody>
      </p:sp>
      <p:sp>
        <p:nvSpPr>
          <p:cNvPr id="5" name="AutoShape 2" descr="Displaying IMG_2882.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4375" y="2707153"/>
            <a:ext cx="2011680" cy="1547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6" descr="Displaying IMG_3655.JP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isplaying IMG_3655.JP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733" y="194664"/>
            <a:ext cx="2748011" cy="1600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867" y="2401577"/>
            <a:ext cx="2438400" cy="192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8453" y="793517"/>
            <a:ext cx="1280160" cy="1572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80738" y="4680674"/>
            <a:ext cx="2560320" cy="1876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8388" y="4582745"/>
            <a:ext cx="1643655" cy="2088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43800" y="757791"/>
            <a:ext cx="1227008" cy="164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64968" y="2909373"/>
            <a:ext cx="2468880" cy="136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Joseph Broderick, M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0535" y="771858"/>
            <a:ext cx="1097280" cy="14554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Brett Kissela, MD, Named Chair of UC’s Department of Neurology and ..."/>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083930" y="757791"/>
            <a:ext cx="1280160" cy="14914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66796" y="4331051"/>
            <a:ext cx="3852545" cy="2677656"/>
          </a:xfrm>
          <a:prstGeom prst="rect">
            <a:avLst/>
          </a:prstGeom>
          <a:noFill/>
        </p:spPr>
        <p:txBody>
          <a:bodyPr wrap="square" rtlCol="0">
            <a:spAutoFit/>
          </a:bodyPr>
          <a:lstStyle/>
          <a:p>
            <a:r>
              <a:rPr lang="en-US" sz="1400" b="1" i="1" u="sng" dirty="0"/>
              <a:t>PLUS: </a:t>
            </a:r>
          </a:p>
          <a:p>
            <a:r>
              <a:rPr lang="en-US" sz="1400" b="1" dirty="0"/>
              <a:t>All of my patients</a:t>
            </a:r>
          </a:p>
          <a:p>
            <a:r>
              <a:rPr lang="en-US" sz="1400" b="1" dirty="0"/>
              <a:t>All of the clinic support staff and managers</a:t>
            </a:r>
          </a:p>
          <a:p>
            <a:r>
              <a:rPr lang="en-US" sz="1400" b="1" dirty="0"/>
              <a:t>All of the sleep lab techs</a:t>
            </a:r>
          </a:p>
          <a:p>
            <a:r>
              <a:rPr lang="en-US" sz="1400" b="1" dirty="0"/>
              <a:t>All of the nurses, CNPs, PAs, residents and fellows</a:t>
            </a:r>
          </a:p>
          <a:p>
            <a:r>
              <a:rPr lang="en-US" sz="1400" b="1" dirty="0"/>
              <a:t>Administrative assistants:</a:t>
            </a:r>
          </a:p>
          <a:p>
            <a:r>
              <a:rPr lang="en-US" sz="1400" b="1" dirty="0"/>
              <a:t>	Angela Schoner</a:t>
            </a:r>
          </a:p>
          <a:p>
            <a:r>
              <a:rPr lang="en-US" sz="1400" b="1" dirty="0"/>
              <a:t>	Lori Selm</a:t>
            </a:r>
          </a:p>
          <a:p>
            <a:r>
              <a:rPr lang="en-US" sz="1400" b="1" dirty="0"/>
              <a:t>	Misty Wethington</a:t>
            </a:r>
          </a:p>
          <a:p>
            <a:r>
              <a:rPr lang="en-US" sz="1400" b="1" dirty="0"/>
              <a:t>	Maggie Baker</a:t>
            </a:r>
          </a:p>
          <a:p>
            <a:r>
              <a:rPr lang="en-US" sz="1400" b="1" dirty="0"/>
              <a:t>And many, many more … </a:t>
            </a:r>
          </a:p>
          <a:p>
            <a:r>
              <a:rPr lang="en-US" sz="1400" b="1" dirty="0"/>
              <a:t>	</a:t>
            </a:r>
          </a:p>
        </p:txBody>
      </p:sp>
    </p:spTree>
    <p:extLst>
      <p:ext uri="{BB962C8B-B14F-4D97-AF65-F5344CB8AC3E}">
        <p14:creationId xmlns:p14="http://schemas.microsoft.com/office/powerpoint/2010/main" val="97492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92500" lnSpcReduction="20000"/>
          </a:bodyPr>
          <a:lstStyle/>
          <a:p>
            <a:pPr marL="0" indent="0">
              <a:buNone/>
            </a:pPr>
            <a:endParaRPr lang="en-US" b="1" dirty="0"/>
          </a:p>
          <a:p>
            <a:pPr marL="0" indent="0">
              <a:buNone/>
            </a:pPr>
            <a:endParaRPr lang="en-US" b="1" dirty="0"/>
          </a:p>
          <a:p>
            <a:pPr marL="0" indent="0">
              <a:buNone/>
            </a:pPr>
            <a:r>
              <a:rPr lang="en-US" sz="3200" dirty="0"/>
              <a:t>Am I Burned Out?</a:t>
            </a:r>
          </a:p>
          <a:p>
            <a:r>
              <a:rPr lang="en-US" dirty="0" err="1"/>
              <a:t>Maslach</a:t>
            </a:r>
            <a:r>
              <a:rPr lang="en-US" dirty="0"/>
              <a:t> Burnout Inventory is one of the most commonly used assessments</a:t>
            </a:r>
          </a:p>
          <a:p>
            <a:pPr marL="0" indent="0">
              <a:buNone/>
            </a:pPr>
            <a:endParaRPr lang="en-US" dirty="0"/>
          </a:p>
          <a:p>
            <a:pPr>
              <a:buFont typeface="Arial" charset="0"/>
              <a:buChar char="•"/>
            </a:pPr>
            <a:r>
              <a:rPr lang="en-US" dirty="0"/>
              <a:t>22 items on a 7-point Likert scale</a:t>
            </a:r>
          </a:p>
        </p:txBody>
      </p:sp>
      <p:sp>
        <p:nvSpPr>
          <p:cNvPr id="5" name="Content Placeholder 4"/>
          <p:cNvSpPr>
            <a:spLocks noGrp="1"/>
          </p:cNvSpPr>
          <p:nvPr>
            <p:ph sz="half" idx="2"/>
          </p:nvPr>
        </p:nvSpPr>
        <p:spPr/>
        <p:txBody>
          <a:bodyPr>
            <a:normAutofit fontScale="92500" lnSpcReduction="20000"/>
          </a:bodyPr>
          <a:lstStyle/>
          <a:p>
            <a:endParaRPr lang="en-US" dirty="0"/>
          </a:p>
          <a:p>
            <a:r>
              <a:rPr lang="en-US" dirty="0"/>
              <a:t>Emotional exhaustion</a:t>
            </a:r>
          </a:p>
          <a:p>
            <a:pPr lvl="1"/>
            <a:r>
              <a:rPr lang="en-US" dirty="0"/>
              <a:t>Score </a:t>
            </a:r>
            <a:r>
              <a:rPr lang="en-US" u="sng" dirty="0"/>
              <a:t>&lt;</a:t>
            </a:r>
            <a:r>
              <a:rPr lang="en-US" dirty="0"/>
              <a:t> 17: Low</a:t>
            </a:r>
          </a:p>
          <a:p>
            <a:pPr lvl="1"/>
            <a:r>
              <a:rPr lang="en-US" dirty="0"/>
              <a:t>18-29: Moderate</a:t>
            </a:r>
          </a:p>
          <a:p>
            <a:pPr lvl="1"/>
            <a:r>
              <a:rPr lang="en-US" u="sng" dirty="0"/>
              <a:t>&gt;</a:t>
            </a:r>
            <a:r>
              <a:rPr lang="en-US" dirty="0"/>
              <a:t> 30: High</a:t>
            </a:r>
            <a:endParaRPr lang="en-US" u="sng" dirty="0"/>
          </a:p>
          <a:p>
            <a:r>
              <a:rPr lang="en-US" dirty="0"/>
              <a:t>Depersonalization</a:t>
            </a:r>
          </a:p>
          <a:p>
            <a:pPr lvl="1"/>
            <a:r>
              <a:rPr lang="en-US" dirty="0"/>
              <a:t>Score </a:t>
            </a:r>
            <a:r>
              <a:rPr lang="en-US" u="sng" dirty="0"/>
              <a:t>&lt;</a:t>
            </a:r>
            <a:r>
              <a:rPr lang="en-US" dirty="0"/>
              <a:t> 5: Low</a:t>
            </a:r>
          </a:p>
          <a:p>
            <a:pPr lvl="1"/>
            <a:r>
              <a:rPr lang="en-US" dirty="0"/>
              <a:t>6-11: Moderate</a:t>
            </a:r>
          </a:p>
          <a:p>
            <a:pPr lvl="1"/>
            <a:r>
              <a:rPr lang="en-US" u="sng" dirty="0"/>
              <a:t>&gt;</a:t>
            </a:r>
            <a:r>
              <a:rPr lang="en-US" dirty="0"/>
              <a:t> 12: High</a:t>
            </a:r>
          </a:p>
          <a:p>
            <a:r>
              <a:rPr lang="en-US" dirty="0"/>
              <a:t>Personal accomplishment</a:t>
            </a:r>
          </a:p>
          <a:p>
            <a:pPr lvl="1"/>
            <a:r>
              <a:rPr lang="en-US" dirty="0"/>
              <a:t>Score </a:t>
            </a:r>
            <a:r>
              <a:rPr lang="en-US" u="sng" dirty="0"/>
              <a:t>&lt;</a:t>
            </a:r>
            <a:r>
              <a:rPr lang="en-US" dirty="0"/>
              <a:t> 33: High burnout</a:t>
            </a:r>
          </a:p>
          <a:p>
            <a:pPr lvl="1"/>
            <a:r>
              <a:rPr lang="en-US" dirty="0"/>
              <a:t>34-39: Moderate burnout</a:t>
            </a:r>
          </a:p>
          <a:p>
            <a:pPr lvl="1"/>
            <a:r>
              <a:rPr lang="en-US" u="sng" dirty="0"/>
              <a:t>&gt;</a:t>
            </a:r>
            <a:r>
              <a:rPr lang="en-US" dirty="0"/>
              <a:t> 40: Low burnout</a:t>
            </a:r>
          </a:p>
          <a:p>
            <a:endParaRPr lang="en-US" dirty="0"/>
          </a:p>
          <a:p>
            <a:endParaRPr lang="en-US" dirty="0"/>
          </a:p>
        </p:txBody>
      </p:sp>
      <p:sp>
        <p:nvSpPr>
          <p:cNvPr id="4" name="Slide Number Placeholder 3"/>
          <p:cNvSpPr>
            <a:spLocks noGrp="1"/>
          </p:cNvSpPr>
          <p:nvPr>
            <p:ph type="sldNum" sz="quarter" idx="12"/>
          </p:nvPr>
        </p:nvSpPr>
        <p:spPr/>
        <p:txBody>
          <a:bodyPr/>
          <a:lstStyle/>
          <a:p>
            <a:fld id="{AE55F20A-800A-A447-8B9C-A926CEEB159C}" type="slidenum">
              <a:rPr lang="en-US" smtClean="0"/>
              <a:pPr/>
              <a:t>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13" y="152401"/>
            <a:ext cx="61626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81600" y="6128491"/>
            <a:ext cx="4729308" cy="307777"/>
          </a:xfrm>
          <a:prstGeom prst="rect">
            <a:avLst/>
          </a:prstGeom>
          <a:noFill/>
        </p:spPr>
        <p:txBody>
          <a:bodyPr wrap="none" rtlCol="0">
            <a:spAutoFit/>
          </a:bodyPr>
          <a:lstStyle/>
          <a:p>
            <a:r>
              <a:rPr lang="en-US" sz="1400" dirty="0"/>
              <a:t>http://www.mindgarden.com/117-maslach-burnout-inventory</a:t>
            </a:r>
          </a:p>
        </p:txBody>
      </p:sp>
    </p:spTree>
    <p:extLst>
      <p:ext uri="{BB962C8B-B14F-4D97-AF65-F5344CB8AC3E}">
        <p14:creationId xmlns:p14="http://schemas.microsoft.com/office/powerpoint/2010/main" val="3015644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Shorter Surveys</a:t>
            </a:r>
          </a:p>
        </p:txBody>
      </p:sp>
      <p:sp>
        <p:nvSpPr>
          <p:cNvPr id="4" name="Content Placeholder 3"/>
          <p:cNvSpPr>
            <a:spLocks noGrp="1"/>
          </p:cNvSpPr>
          <p:nvPr>
            <p:ph idx="1"/>
          </p:nvPr>
        </p:nvSpPr>
        <p:spPr/>
        <p:txBody>
          <a:bodyPr>
            <a:normAutofit/>
          </a:bodyPr>
          <a:lstStyle/>
          <a:p>
            <a:r>
              <a:rPr lang="en-US" dirty="0"/>
              <a:t>Just a few questions can be very useful</a:t>
            </a:r>
          </a:p>
          <a:p>
            <a:pPr marL="795338" lvl="1" indent="-457200">
              <a:buFont typeface="+mj-lt"/>
              <a:buAutoNum type="arabicPeriod"/>
            </a:pPr>
            <a:r>
              <a:rPr lang="en-US" dirty="0"/>
              <a:t>“I feel burned out from my work”</a:t>
            </a:r>
          </a:p>
          <a:p>
            <a:pPr marL="795338" lvl="1" indent="-457200">
              <a:buFont typeface="+mj-lt"/>
              <a:buAutoNum type="arabicPeriod"/>
            </a:pPr>
            <a:r>
              <a:rPr lang="en-US" dirty="0"/>
              <a:t>“I have become more callous toward people since I took this job”</a:t>
            </a:r>
          </a:p>
          <a:p>
            <a:r>
              <a:rPr lang="en-US" dirty="0"/>
              <a:t>Ask about work-life balance</a:t>
            </a:r>
          </a:p>
          <a:p>
            <a:pPr marL="795338" lvl="1" indent="-457200">
              <a:buFont typeface="+mj-lt"/>
              <a:buAutoNum type="arabicPeriod"/>
            </a:pPr>
            <a:r>
              <a:rPr lang="en-US" dirty="0"/>
              <a:t>Control over schedule</a:t>
            </a:r>
          </a:p>
          <a:p>
            <a:pPr marL="795338" lvl="1" indent="-457200">
              <a:buFont typeface="+mj-lt"/>
              <a:buAutoNum type="arabicPeriod"/>
            </a:pPr>
            <a:r>
              <a:rPr lang="en-US" dirty="0"/>
              <a:t>Hours worked</a:t>
            </a:r>
          </a:p>
        </p:txBody>
      </p:sp>
      <p:sp>
        <p:nvSpPr>
          <p:cNvPr id="2" name="Slide Number Placeholder 1"/>
          <p:cNvSpPr>
            <a:spLocks noGrp="1"/>
          </p:cNvSpPr>
          <p:nvPr>
            <p:ph type="sldNum" sz="quarter" idx="4"/>
          </p:nvPr>
        </p:nvSpPr>
        <p:spPr/>
        <p:txBody>
          <a:bodyPr/>
          <a:lstStyle/>
          <a:p>
            <a:fld id="{AE55F20A-800A-A447-8B9C-A926CEEB159C}" type="slidenum">
              <a:rPr lang="en-US" smtClean="0"/>
              <a:pPr/>
              <a:t>7</a:t>
            </a:fld>
            <a:endParaRPr lang="en-US" dirty="0"/>
          </a:p>
        </p:txBody>
      </p:sp>
      <p:sp>
        <p:nvSpPr>
          <p:cNvPr id="5" name="TextBox 4"/>
          <p:cNvSpPr txBox="1"/>
          <p:nvPr/>
        </p:nvSpPr>
        <p:spPr>
          <a:xfrm>
            <a:off x="7315201" y="6477001"/>
            <a:ext cx="2745939" cy="276999"/>
          </a:xfrm>
          <a:prstGeom prst="rect">
            <a:avLst/>
          </a:prstGeom>
          <a:noFill/>
        </p:spPr>
        <p:txBody>
          <a:bodyPr wrap="square" rtlCol="0">
            <a:spAutoFit/>
          </a:bodyPr>
          <a:lstStyle/>
          <a:p>
            <a:r>
              <a:rPr lang="en-US" sz="1200" dirty="0">
                <a:latin typeface="Helvetica" panose="020B0604020202020204" pitchFamily="34" charset="0"/>
                <a:cs typeface="Helvetica" panose="020B0604020202020204" pitchFamily="34" charset="0"/>
              </a:rPr>
              <a:t>Courtesy: Dr. Neil </a:t>
            </a:r>
            <a:r>
              <a:rPr lang="en-US" sz="1200" dirty="0" err="1">
                <a:latin typeface="Helvetica" panose="020B0604020202020204" pitchFamily="34" charset="0"/>
                <a:cs typeface="Helvetica" panose="020B0604020202020204" pitchFamily="34" charset="0"/>
              </a:rPr>
              <a:t>Busis</a:t>
            </a:r>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636524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Shorter Surveys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88394" y="2164556"/>
            <a:ext cx="74676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5109704"/>
            <a:ext cx="120110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281414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Prevalence of Burnout in Training</a:t>
            </a:r>
          </a:p>
        </p:txBody>
      </p:sp>
      <p:sp>
        <p:nvSpPr>
          <p:cNvPr id="4" name="Content Placeholder 3"/>
          <p:cNvSpPr>
            <a:spLocks noGrp="1"/>
          </p:cNvSpPr>
          <p:nvPr>
            <p:ph idx="1"/>
          </p:nvPr>
        </p:nvSpPr>
        <p:spPr/>
        <p:txBody>
          <a:bodyPr>
            <a:normAutofit/>
          </a:bodyPr>
          <a:lstStyle/>
          <a:p>
            <a:r>
              <a:rPr lang="en-US" dirty="0"/>
              <a:t>Medical Students: 49%</a:t>
            </a:r>
          </a:p>
          <a:p>
            <a:pPr lvl="1"/>
            <a:r>
              <a:rPr lang="en-US" dirty="0"/>
              <a:t>Mean emotional exhaustion score: 23.8</a:t>
            </a:r>
          </a:p>
          <a:p>
            <a:pPr lvl="1"/>
            <a:r>
              <a:rPr lang="en-US" dirty="0"/>
              <a:t>Mean depersonalization score: 9.3</a:t>
            </a:r>
          </a:p>
          <a:p>
            <a:r>
              <a:rPr lang="en-US" dirty="0"/>
              <a:t>Residents: 60% </a:t>
            </a:r>
          </a:p>
          <a:p>
            <a:pPr lvl="1"/>
            <a:r>
              <a:rPr lang="en-US" dirty="0"/>
              <a:t>Prevalence of high emotional exhaustion: 44-50%</a:t>
            </a:r>
          </a:p>
          <a:p>
            <a:pPr lvl="1"/>
            <a:r>
              <a:rPr lang="en-US" dirty="0"/>
              <a:t>Increased prevalence of high depersonalization</a:t>
            </a:r>
          </a:p>
        </p:txBody>
      </p:sp>
      <p:sp>
        <p:nvSpPr>
          <p:cNvPr id="5" name="TextBox 4"/>
          <p:cNvSpPr txBox="1"/>
          <p:nvPr/>
        </p:nvSpPr>
        <p:spPr>
          <a:xfrm>
            <a:off x="7086600" y="6019800"/>
            <a:ext cx="3125536" cy="369332"/>
          </a:xfrm>
          <a:prstGeom prst="rect">
            <a:avLst/>
          </a:prstGeom>
          <a:noFill/>
        </p:spPr>
        <p:txBody>
          <a:bodyPr wrap="none" rtlCol="0">
            <a:spAutoFit/>
          </a:bodyPr>
          <a:lstStyle/>
          <a:p>
            <a:r>
              <a:rPr lang="en-US" dirty="0" err="1"/>
              <a:t>Dyrbye</a:t>
            </a:r>
            <a:r>
              <a:rPr lang="en-US" dirty="0"/>
              <a:t> L, Med </a:t>
            </a:r>
            <a:r>
              <a:rPr lang="en-US" dirty="0" err="1"/>
              <a:t>Educ</a:t>
            </a:r>
            <a:r>
              <a:rPr lang="en-US" dirty="0"/>
              <a:t> 2016;50(1)</a:t>
            </a:r>
          </a:p>
        </p:txBody>
      </p:sp>
    </p:spTree>
    <p:extLst>
      <p:ext uri="{BB962C8B-B14F-4D97-AF65-F5344CB8AC3E}">
        <p14:creationId xmlns:p14="http://schemas.microsoft.com/office/powerpoint/2010/main" val="774022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2294</Words>
  <Application>Microsoft Office PowerPoint</Application>
  <PresentationFormat>Widescreen</PresentationFormat>
  <Paragraphs>356</Paragraphs>
  <Slides>55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Helvetica</vt:lpstr>
      <vt:lpstr>Trebuchet MS</vt:lpstr>
      <vt:lpstr>Office Theme</vt:lpstr>
      <vt:lpstr>Identifying and Managing Burnout</vt:lpstr>
      <vt:lpstr>Learning Objectives</vt:lpstr>
      <vt:lpstr>PowerPoint Presentation</vt:lpstr>
      <vt:lpstr>PowerPoint Presentation</vt:lpstr>
      <vt:lpstr>What Is Burnout?</vt:lpstr>
      <vt:lpstr>PowerPoint Presentation</vt:lpstr>
      <vt:lpstr>Shorter Surveys</vt:lpstr>
      <vt:lpstr>Shorter Surveys</vt:lpstr>
      <vt:lpstr>Prevalence of Burnout in Training</vt:lpstr>
      <vt:lpstr>PowerPoint Presentation</vt:lpstr>
      <vt:lpstr>PowerPoint Presentation</vt:lpstr>
      <vt:lpstr>Drivers of Burnout: Individual Factors The Physician/Health Care Provider Personality</vt:lpstr>
      <vt:lpstr>Drivers of Burnout Workplace Factors</vt:lpstr>
      <vt:lpstr>PowerPoint Presentation</vt:lpstr>
      <vt:lpstr>Consequences of Burnout</vt:lpstr>
      <vt:lpstr>From Burnout to Wellbeing Do Mitigation Strategies Work?</vt:lpstr>
      <vt:lpstr>From Burnout to Wellbeing  Mitigation Strategies: Individual</vt:lpstr>
      <vt:lpstr>PowerPoint Presentation</vt:lpstr>
      <vt:lpstr>From Burnout to Wellbeing  Mitigation Strategies: Work Unit/Organizational</vt:lpstr>
      <vt:lpstr>From Burnout to Wellbeing  Mitigation Strategies: National</vt:lpstr>
      <vt:lpstr>Towards a Mindset of Wellbeing Six Areas of Work Engagement</vt:lpstr>
      <vt:lpstr>Towards a Mindset of Wellbeing The Stanford Model of Professional Fulfillment</vt:lpstr>
      <vt:lpstr>Towards a Mindset of Wellbeing Personal Resilience</vt:lpstr>
      <vt:lpstr>Towards a Mindset of Wellbeing  Components of Resilience</vt:lpstr>
      <vt:lpstr>Towards a Mindset of Wellbeing Personal Resilience</vt:lpstr>
      <vt:lpstr>Towards a Mindset of Wellbeing Personal Resilience</vt:lpstr>
      <vt:lpstr>Towards a Mindset of Wellbeing B-A SMARTER Goals and Objectives</vt:lpstr>
      <vt:lpstr>Towards a Mindset of Wellbeing: The Stanford Model of Professional Fulfillment</vt:lpstr>
      <vt:lpstr>Towards a Mindset of Wellbeing:  Personal Resilience and A Culture of Wellness</vt:lpstr>
      <vt:lpstr>Towards a Mindset of Wellbeing:  Local Efforts</vt:lpstr>
      <vt:lpstr>PowerPoint Presentation</vt:lpstr>
      <vt:lpstr>PowerPoint Presentation</vt:lpstr>
      <vt:lpstr>Towards a Mindset of Wellbeing: UC-College of Medicine</vt:lpstr>
      <vt:lpstr>Towards a Mindset of Wellbeing: UC-College of Medicine</vt:lpstr>
      <vt:lpstr>Towards a Mindset of Wellbeing:  UC-College of Medicine</vt:lpstr>
      <vt:lpstr>Towards a Mindset of Wellbeing: Positive Psychology and A Culture of Wellness</vt:lpstr>
      <vt:lpstr>Towards a Mindset of Wellbeing: Positive Psychology and A Culture of Wellness</vt:lpstr>
      <vt:lpstr>Principle #1: The Happiness Advantage</vt:lpstr>
      <vt:lpstr>Principle #2:  The Fulcrum and The Lever</vt:lpstr>
      <vt:lpstr>Principle #3: The Tetris Effect</vt:lpstr>
      <vt:lpstr>Principle #4: Falling Up</vt:lpstr>
      <vt:lpstr>Principle #5:  The Zorro Circle</vt:lpstr>
      <vt:lpstr>Principle #6: The 20 Second Rule</vt:lpstr>
      <vt:lpstr>Principle #7:  Social Investment</vt:lpstr>
      <vt:lpstr>Towards a Mindset of Wellbeing B-A SMARTER Goals and Objectives</vt:lpstr>
      <vt:lpstr>Towards a Mindset of Wellbeing:  Personal Resilience and A Culture of Wellness</vt:lpstr>
      <vt:lpstr>From Burnout to Wellbeing: The Stanford Model of Professional Fulfillment</vt:lpstr>
      <vt:lpstr>PowerPoint Presentation</vt:lpstr>
      <vt:lpstr>Towards a Mindset of Wellbeing: Challenges</vt:lpstr>
      <vt:lpstr>Towards a Mindset of Wellbeing: Challenges</vt:lpstr>
      <vt:lpstr>Towards a Mindset of Wellbeing Efficiency of Practice: Challenges</vt:lpstr>
      <vt:lpstr>Towards a Mindset of Wellbeing:  A Organizational Approach</vt:lpstr>
      <vt:lpstr>Towards a Mindset of Wellbeing: An Organizational Approach</vt:lpstr>
      <vt:lpstr>Towards a Mindset of Wellbeing: Opportunities</vt:lpstr>
      <vt:lpstr>Thank you </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Molano, Jennifer Rose (molanoje)</dc:creator>
  <cp:lastModifiedBy>Shaw-gunn, Winona (shawwr)</cp:lastModifiedBy>
  <cp:revision>26</cp:revision>
  <dcterms:created xsi:type="dcterms:W3CDTF">2017-11-03T19:14:36Z</dcterms:created>
  <dcterms:modified xsi:type="dcterms:W3CDTF">2020-08-26T15:46:38Z</dcterms:modified>
</cp:coreProperties>
</file>