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50"/>
  </p:notesMasterIdLst>
  <p:sldIdLst>
    <p:sldId id="256" r:id="rId3"/>
    <p:sldId id="259" r:id="rId4"/>
    <p:sldId id="294" r:id="rId5"/>
    <p:sldId id="303" r:id="rId6"/>
    <p:sldId id="295" r:id="rId7"/>
    <p:sldId id="296" r:id="rId8"/>
    <p:sldId id="297" r:id="rId9"/>
    <p:sldId id="298" r:id="rId10"/>
    <p:sldId id="299" r:id="rId11"/>
    <p:sldId id="300" r:id="rId12"/>
    <p:sldId id="301" r:id="rId13"/>
    <p:sldId id="302" r:id="rId14"/>
    <p:sldId id="304" r:id="rId15"/>
    <p:sldId id="258" r:id="rId16"/>
    <p:sldId id="261" r:id="rId17"/>
    <p:sldId id="288" r:id="rId18"/>
    <p:sldId id="306" r:id="rId19"/>
    <p:sldId id="307" r:id="rId20"/>
    <p:sldId id="267" r:id="rId21"/>
    <p:sldId id="270" r:id="rId22"/>
    <p:sldId id="310" r:id="rId23"/>
    <p:sldId id="290" r:id="rId24"/>
    <p:sldId id="326" r:id="rId25"/>
    <p:sldId id="276" r:id="rId26"/>
    <p:sldId id="277" r:id="rId27"/>
    <p:sldId id="278" r:id="rId28"/>
    <p:sldId id="285" r:id="rId29"/>
    <p:sldId id="327" r:id="rId30"/>
    <p:sldId id="280" r:id="rId31"/>
    <p:sldId id="308" r:id="rId32"/>
    <p:sldId id="282" r:id="rId33"/>
    <p:sldId id="283" r:id="rId34"/>
    <p:sldId id="328" r:id="rId35"/>
    <p:sldId id="309" r:id="rId36"/>
    <p:sldId id="315" r:id="rId37"/>
    <p:sldId id="325" r:id="rId38"/>
    <p:sldId id="316" r:id="rId39"/>
    <p:sldId id="317" r:id="rId40"/>
    <p:sldId id="318" r:id="rId41"/>
    <p:sldId id="319" r:id="rId42"/>
    <p:sldId id="320" r:id="rId43"/>
    <p:sldId id="324" r:id="rId44"/>
    <p:sldId id="322" r:id="rId45"/>
    <p:sldId id="321" r:id="rId46"/>
    <p:sldId id="323" r:id="rId47"/>
    <p:sldId id="286" r:id="rId48"/>
    <p:sldId id="31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8" autoAdjust="0"/>
    <p:restoredTop sz="94660"/>
  </p:normalViewPr>
  <p:slideViewPr>
    <p:cSldViewPr snapToGrid="0">
      <p:cViewPr varScale="1">
        <p:scale>
          <a:sx n="61" d="100"/>
          <a:sy n="61" d="100"/>
        </p:scale>
        <p:origin x="472" y="56"/>
      </p:cViewPr>
      <p:guideLst/>
    </p:cSldViewPr>
  </p:slideViewPr>
  <p:notesTextViewPr>
    <p:cViewPr>
      <p:scale>
        <a:sx n="1" d="1"/>
        <a:sy n="1" d="1"/>
      </p:scale>
      <p:origin x="0" y="0"/>
    </p:cViewPr>
  </p:notesTextViewPr>
  <p:sorterViewPr>
    <p:cViewPr>
      <p:scale>
        <a:sx n="100" d="100"/>
        <a:sy n="100" d="100"/>
      </p:scale>
      <p:origin x="0" y="-18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261952986164711"/>
          <c:y val="3.0761131842232836E-2"/>
          <c:w val="0.83599449382136792"/>
          <c:h val="0.88567890122148263"/>
        </c:manualLayout>
      </c:layout>
      <c:scatterChart>
        <c:scatterStyle val="lineMarker"/>
        <c:varyColors val="0"/>
        <c:ser>
          <c:idx val="0"/>
          <c:order val="0"/>
          <c:spPr>
            <a:ln w="9525" cap="flat" cmpd="sng" algn="ctr">
              <a:solidFill>
                <a:schemeClr val="dk1">
                  <a:tint val="88500"/>
                  <a:alpha val="70000"/>
                </a:schemeClr>
              </a:solidFill>
              <a:prstDash val="sysDot"/>
              <a:round/>
            </a:ln>
            <a:effectLst/>
          </c:spPr>
          <c:marker>
            <c:symbol val="circle"/>
            <c:size val="5"/>
            <c:spPr>
              <a:gradFill rotWithShape="1">
                <a:gsLst>
                  <a:gs pos="0">
                    <a:schemeClr val="dk1">
                      <a:tint val="88500"/>
                      <a:lumMod val="110000"/>
                      <a:satMod val="105000"/>
                      <a:tint val="67000"/>
                    </a:schemeClr>
                  </a:gs>
                  <a:gs pos="50000">
                    <a:schemeClr val="dk1">
                      <a:tint val="88500"/>
                      <a:lumMod val="105000"/>
                      <a:satMod val="103000"/>
                      <a:tint val="73000"/>
                    </a:schemeClr>
                  </a:gs>
                  <a:gs pos="100000">
                    <a:schemeClr val="dk1">
                      <a:tint val="88500"/>
                      <a:lumMod val="105000"/>
                      <a:satMod val="109000"/>
                      <a:tint val="81000"/>
                    </a:schemeClr>
                  </a:gs>
                </a:gsLst>
                <a:lin ang="5400000" scaled="0"/>
              </a:gradFill>
              <a:ln w="9525" cap="flat" cmpd="sng" algn="ctr">
                <a:solidFill>
                  <a:schemeClr val="dk1">
                    <a:tint val="88500"/>
                    <a:shade val="95000"/>
                  </a:schemeClr>
                </a:solidFill>
                <a:round/>
              </a:ln>
              <a:effectLst/>
            </c:spPr>
          </c:marker>
          <c:xVal>
            <c:numRef>
              <c:f>Sheet1!$A$2:$A$75</c:f>
              <c:numCache>
                <c:formatCode>General</c:formatCode>
                <c:ptCount val="74"/>
                <c:pt idx="0">
                  <c:v>1910</c:v>
                </c:pt>
                <c:pt idx="1">
                  <c:v>1915</c:v>
                </c:pt>
                <c:pt idx="2">
                  <c:v>1920</c:v>
                </c:pt>
                <c:pt idx="3">
                  <c:v>1925</c:v>
                </c:pt>
                <c:pt idx="4">
                  <c:v>1930</c:v>
                </c:pt>
                <c:pt idx="5">
                  <c:v>1935</c:v>
                </c:pt>
                <c:pt idx="6">
                  <c:v>1940</c:v>
                </c:pt>
                <c:pt idx="7">
                  <c:v>1945</c:v>
                </c:pt>
                <c:pt idx="8">
                  <c:v>1950</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pt idx="73">
                  <c:v>2017</c:v>
                </c:pt>
              </c:numCache>
            </c:numRef>
          </c:xVal>
          <c:yVal>
            <c:numRef>
              <c:f>Sheet1!$B$2:$B$75</c:f>
              <c:numCache>
                <c:formatCode>General</c:formatCode>
                <c:ptCount val="74"/>
                <c:pt idx="0">
                  <c:v>2777000</c:v>
                </c:pt>
                <c:pt idx="1">
                  <c:v>2965000</c:v>
                </c:pt>
                <c:pt idx="2">
                  <c:v>2950000</c:v>
                </c:pt>
                <c:pt idx="3">
                  <c:v>2909000</c:v>
                </c:pt>
                <c:pt idx="4">
                  <c:v>2618000</c:v>
                </c:pt>
                <c:pt idx="5">
                  <c:v>2377000</c:v>
                </c:pt>
                <c:pt idx="6">
                  <c:v>2559000</c:v>
                </c:pt>
                <c:pt idx="7">
                  <c:v>2858000</c:v>
                </c:pt>
                <c:pt idx="8">
                  <c:v>3632000</c:v>
                </c:pt>
                <c:pt idx="9">
                  <c:v>3913000</c:v>
                </c:pt>
                <c:pt idx="10">
                  <c:v>3965000</c:v>
                </c:pt>
                <c:pt idx="11">
                  <c:v>4078000</c:v>
                </c:pt>
                <c:pt idx="12">
                  <c:v>4104000</c:v>
                </c:pt>
                <c:pt idx="13">
                  <c:v>4218000</c:v>
                </c:pt>
                <c:pt idx="14">
                  <c:v>4308000</c:v>
                </c:pt>
                <c:pt idx="15">
                  <c:v>4255000</c:v>
                </c:pt>
                <c:pt idx="16">
                  <c:v>4295000</c:v>
                </c:pt>
                <c:pt idx="17">
                  <c:v>4257850</c:v>
                </c:pt>
                <c:pt idx="18">
                  <c:v>4268326</c:v>
                </c:pt>
                <c:pt idx="19">
                  <c:v>4167362</c:v>
                </c:pt>
                <c:pt idx="20">
                  <c:v>4098020</c:v>
                </c:pt>
                <c:pt idx="21">
                  <c:v>4027490</c:v>
                </c:pt>
                <c:pt idx="22">
                  <c:v>3760358</c:v>
                </c:pt>
                <c:pt idx="23">
                  <c:v>3606274</c:v>
                </c:pt>
                <c:pt idx="24">
                  <c:v>3520959</c:v>
                </c:pt>
                <c:pt idx="25">
                  <c:v>3501564</c:v>
                </c:pt>
                <c:pt idx="26">
                  <c:v>3600206</c:v>
                </c:pt>
                <c:pt idx="27">
                  <c:v>3731386</c:v>
                </c:pt>
                <c:pt idx="28">
                  <c:v>3555970</c:v>
                </c:pt>
                <c:pt idx="29">
                  <c:v>3258411</c:v>
                </c:pt>
                <c:pt idx="30">
                  <c:v>3136965</c:v>
                </c:pt>
                <c:pt idx="31">
                  <c:v>3159958</c:v>
                </c:pt>
                <c:pt idx="32">
                  <c:v>3144198</c:v>
                </c:pt>
                <c:pt idx="33">
                  <c:v>3167788</c:v>
                </c:pt>
                <c:pt idx="34">
                  <c:v>3326632</c:v>
                </c:pt>
                <c:pt idx="35">
                  <c:v>3333279</c:v>
                </c:pt>
                <c:pt idx="36">
                  <c:v>3494398</c:v>
                </c:pt>
                <c:pt idx="37">
                  <c:v>3612258</c:v>
                </c:pt>
                <c:pt idx="38">
                  <c:v>3680537</c:v>
                </c:pt>
                <c:pt idx="39">
                  <c:v>3638933</c:v>
                </c:pt>
                <c:pt idx="40">
                  <c:v>3699141</c:v>
                </c:pt>
                <c:pt idx="41">
                  <c:v>3760561</c:v>
                </c:pt>
                <c:pt idx="42">
                  <c:v>3731000</c:v>
                </c:pt>
                <c:pt idx="43">
                  <c:v>3829000</c:v>
                </c:pt>
                <c:pt idx="44">
                  <c:v>3913000</c:v>
                </c:pt>
                <c:pt idx="45">
                  <c:v>4021000</c:v>
                </c:pt>
                <c:pt idx="46">
                  <c:v>4179000</c:v>
                </c:pt>
                <c:pt idx="47">
                  <c:v>4111000</c:v>
                </c:pt>
                <c:pt idx="48">
                  <c:v>4084000</c:v>
                </c:pt>
                <c:pt idx="49">
                  <c:v>4039000</c:v>
                </c:pt>
                <c:pt idx="50">
                  <c:v>3979000</c:v>
                </c:pt>
                <c:pt idx="51">
                  <c:v>3892000</c:v>
                </c:pt>
                <c:pt idx="52">
                  <c:v>3899000</c:v>
                </c:pt>
                <c:pt idx="53">
                  <c:v>3882000</c:v>
                </c:pt>
                <c:pt idx="54">
                  <c:v>3941553</c:v>
                </c:pt>
                <c:pt idx="55">
                  <c:v>3959417</c:v>
                </c:pt>
                <c:pt idx="56">
                  <c:v>4058814</c:v>
                </c:pt>
                <c:pt idx="57">
                  <c:v>4030000</c:v>
                </c:pt>
                <c:pt idx="58">
                  <c:v>4020000</c:v>
                </c:pt>
                <c:pt idx="59">
                  <c:v>4090000</c:v>
                </c:pt>
                <c:pt idx="60">
                  <c:v>4110000</c:v>
                </c:pt>
                <c:pt idx="61">
                  <c:v>4140000</c:v>
                </c:pt>
                <c:pt idx="62">
                  <c:v>4270000</c:v>
                </c:pt>
                <c:pt idx="63">
                  <c:v>4320000</c:v>
                </c:pt>
                <c:pt idx="64">
                  <c:v>4250000</c:v>
                </c:pt>
                <c:pt idx="65">
                  <c:v>4130000</c:v>
                </c:pt>
                <c:pt idx="66">
                  <c:v>4000000</c:v>
                </c:pt>
                <c:pt idx="67">
                  <c:v>3950000</c:v>
                </c:pt>
                <c:pt idx="68">
                  <c:v>3950000</c:v>
                </c:pt>
                <c:pt idx="69">
                  <c:v>3930000</c:v>
                </c:pt>
                <c:pt idx="70">
                  <c:v>3990000</c:v>
                </c:pt>
                <c:pt idx="71">
                  <c:v>3980000</c:v>
                </c:pt>
                <c:pt idx="72">
                  <c:v>3950000</c:v>
                </c:pt>
                <c:pt idx="73">
                  <c:v>3860000</c:v>
                </c:pt>
              </c:numCache>
            </c:numRef>
          </c:yVal>
          <c:smooth val="0"/>
          <c:extLst>
            <c:ext xmlns:c16="http://schemas.microsoft.com/office/drawing/2014/chart" uri="{C3380CC4-5D6E-409C-BE32-E72D297353CC}">
              <c16:uniqueId val="{00000000-F528-4C0E-B229-DE2A81FBECC9}"/>
            </c:ext>
          </c:extLst>
        </c:ser>
        <c:ser>
          <c:idx val="1"/>
          <c:order val="1"/>
          <c:spPr>
            <a:ln w="9525" cap="flat" cmpd="sng" algn="ctr">
              <a:solidFill>
                <a:schemeClr val="dk1">
                  <a:tint val="55000"/>
                  <a:alpha val="70000"/>
                </a:schemeClr>
              </a:solidFill>
              <a:prstDash val="sysDot"/>
              <a:round/>
            </a:ln>
            <a:effectLst/>
          </c:spPr>
          <c:marker>
            <c:symbol val="circle"/>
            <c:size val="5"/>
            <c:spPr>
              <a:gradFill rotWithShape="1">
                <a:gsLst>
                  <a:gs pos="0">
                    <a:schemeClr val="dk1">
                      <a:tint val="55000"/>
                      <a:lumMod val="110000"/>
                      <a:satMod val="105000"/>
                      <a:tint val="67000"/>
                    </a:schemeClr>
                  </a:gs>
                  <a:gs pos="50000">
                    <a:schemeClr val="dk1">
                      <a:tint val="55000"/>
                      <a:lumMod val="105000"/>
                      <a:satMod val="103000"/>
                      <a:tint val="73000"/>
                    </a:schemeClr>
                  </a:gs>
                  <a:gs pos="100000">
                    <a:schemeClr val="dk1">
                      <a:tint val="55000"/>
                      <a:lumMod val="105000"/>
                      <a:satMod val="109000"/>
                      <a:tint val="81000"/>
                    </a:schemeClr>
                  </a:gs>
                </a:gsLst>
                <a:lin ang="5400000" scaled="0"/>
              </a:gradFill>
              <a:ln w="9525" cap="flat" cmpd="sng" algn="ctr">
                <a:solidFill>
                  <a:schemeClr val="dk1">
                    <a:tint val="55000"/>
                    <a:shade val="95000"/>
                  </a:schemeClr>
                </a:solidFill>
                <a:round/>
              </a:ln>
              <a:effectLst/>
            </c:spPr>
          </c:marker>
          <c:xVal>
            <c:numRef>
              <c:f>Sheet1!$A$2:$A$75</c:f>
              <c:numCache>
                <c:formatCode>General</c:formatCode>
                <c:ptCount val="74"/>
                <c:pt idx="0">
                  <c:v>1910</c:v>
                </c:pt>
                <c:pt idx="1">
                  <c:v>1915</c:v>
                </c:pt>
                <c:pt idx="2">
                  <c:v>1920</c:v>
                </c:pt>
                <c:pt idx="3">
                  <c:v>1925</c:v>
                </c:pt>
                <c:pt idx="4">
                  <c:v>1930</c:v>
                </c:pt>
                <c:pt idx="5">
                  <c:v>1935</c:v>
                </c:pt>
                <c:pt idx="6">
                  <c:v>1940</c:v>
                </c:pt>
                <c:pt idx="7">
                  <c:v>1945</c:v>
                </c:pt>
                <c:pt idx="8">
                  <c:v>1950</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pt idx="73">
                  <c:v>2017</c:v>
                </c:pt>
              </c:numCache>
            </c:numRef>
          </c:xVal>
          <c:yVal>
            <c:numRef>
              <c:f>Sheet1!$C$2:$C$75</c:f>
              <c:numCache>
                <c:formatCode>General</c:formatCode>
                <c:ptCount val="74"/>
                <c:pt idx="0">
                  <c:v>2777</c:v>
                </c:pt>
                <c:pt idx="1">
                  <c:v>2965</c:v>
                </c:pt>
                <c:pt idx="2">
                  <c:v>2950</c:v>
                </c:pt>
                <c:pt idx="3">
                  <c:v>2909</c:v>
                </c:pt>
                <c:pt idx="4">
                  <c:v>2618</c:v>
                </c:pt>
                <c:pt idx="5">
                  <c:v>2377</c:v>
                </c:pt>
                <c:pt idx="6">
                  <c:v>2559</c:v>
                </c:pt>
                <c:pt idx="7">
                  <c:v>2858</c:v>
                </c:pt>
                <c:pt idx="8">
                  <c:v>3632</c:v>
                </c:pt>
                <c:pt idx="9">
                  <c:v>3913</c:v>
                </c:pt>
                <c:pt idx="10">
                  <c:v>3965</c:v>
                </c:pt>
                <c:pt idx="11">
                  <c:v>4078</c:v>
                </c:pt>
                <c:pt idx="12">
                  <c:v>4104</c:v>
                </c:pt>
                <c:pt idx="13">
                  <c:v>4218</c:v>
                </c:pt>
                <c:pt idx="14">
                  <c:v>4308</c:v>
                </c:pt>
                <c:pt idx="15">
                  <c:v>4255</c:v>
                </c:pt>
                <c:pt idx="16">
                  <c:v>4295</c:v>
                </c:pt>
                <c:pt idx="17">
                  <c:v>4257.8500000000004</c:v>
                </c:pt>
                <c:pt idx="18">
                  <c:v>4268.326</c:v>
                </c:pt>
                <c:pt idx="19">
                  <c:v>4167.3620000000001</c:v>
                </c:pt>
                <c:pt idx="20">
                  <c:v>4098.0200000000004</c:v>
                </c:pt>
                <c:pt idx="21">
                  <c:v>4027.49</c:v>
                </c:pt>
                <c:pt idx="22">
                  <c:v>3760.3580000000002</c:v>
                </c:pt>
                <c:pt idx="23">
                  <c:v>3606.2739999999999</c:v>
                </c:pt>
                <c:pt idx="24">
                  <c:v>3520.9589999999998</c:v>
                </c:pt>
                <c:pt idx="25">
                  <c:v>3501.5639999999999</c:v>
                </c:pt>
                <c:pt idx="26">
                  <c:v>3600.2060000000001</c:v>
                </c:pt>
                <c:pt idx="27">
                  <c:v>3731.386</c:v>
                </c:pt>
                <c:pt idx="28">
                  <c:v>3555.97</c:v>
                </c:pt>
                <c:pt idx="29">
                  <c:v>3258.4110000000001</c:v>
                </c:pt>
                <c:pt idx="30">
                  <c:v>3136.9650000000001</c:v>
                </c:pt>
                <c:pt idx="31">
                  <c:v>3159.9580000000001</c:v>
                </c:pt>
                <c:pt idx="32">
                  <c:v>3144.1979999999999</c:v>
                </c:pt>
                <c:pt idx="33">
                  <c:v>3167.788</c:v>
                </c:pt>
                <c:pt idx="34">
                  <c:v>3326.6320000000001</c:v>
                </c:pt>
                <c:pt idx="35">
                  <c:v>3333.279</c:v>
                </c:pt>
                <c:pt idx="36">
                  <c:v>3494.3980000000001</c:v>
                </c:pt>
                <c:pt idx="37">
                  <c:v>3612.2579999999998</c:v>
                </c:pt>
                <c:pt idx="38">
                  <c:v>3680.5369999999998</c:v>
                </c:pt>
                <c:pt idx="39">
                  <c:v>3638.933</c:v>
                </c:pt>
                <c:pt idx="40">
                  <c:v>3699.1410000000001</c:v>
                </c:pt>
                <c:pt idx="41">
                  <c:v>3760.5610000000001</c:v>
                </c:pt>
                <c:pt idx="42">
                  <c:v>3731</c:v>
                </c:pt>
                <c:pt idx="43">
                  <c:v>3829</c:v>
                </c:pt>
                <c:pt idx="44">
                  <c:v>3913</c:v>
                </c:pt>
                <c:pt idx="45">
                  <c:v>4021</c:v>
                </c:pt>
                <c:pt idx="46">
                  <c:v>4179</c:v>
                </c:pt>
                <c:pt idx="47">
                  <c:v>4111</c:v>
                </c:pt>
                <c:pt idx="48">
                  <c:v>4084</c:v>
                </c:pt>
                <c:pt idx="49">
                  <c:v>4039</c:v>
                </c:pt>
                <c:pt idx="50">
                  <c:v>3979</c:v>
                </c:pt>
                <c:pt idx="51">
                  <c:v>3892</c:v>
                </c:pt>
                <c:pt idx="52">
                  <c:v>3899</c:v>
                </c:pt>
                <c:pt idx="53">
                  <c:v>3882</c:v>
                </c:pt>
                <c:pt idx="54">
                  <c:v>3941.5529999999999</c:v>
                </c:pt>
                <c:pt idx="55">
                  <c:v>3959.4169999999999</c:v>
                </c:pt>
                <c:pt idx="56">
                  <c:v>4058.8139999999999</c:v>
                </c:pt>
                <c:pt idx="57">
                  <c:v>4030</c:v>
                </c:pt>
                <c:pt idx="58">
                  <c:v>4020</c:v>
                </c:pt>
                <c:pt idx="59">
                  <c:v>4090</c:v>
                </c:pt>
                <c:pt idx="60">
                  <c:v>4110</c:v>
                </c:pt>
                <c:pt idx="61">
                  <c:v>4140</c:v>
                </c:pt>
                <c:pt idx="62">
                  <c:v>4270</c:v>
                </c:pt>
                <c:pt idx="63">
                  <c:v>4320</c:v>
                </c:pt>
                <c:pt idx="64">
                  <c:v>4250</c:v>
                </c:pt>
                <c:pt idx="65">
                  <c:v>4130</c:v>
                </c:pt>
                <c:pt idx="66">
                  <c:v>4000</c:v>
                </c:pt>
                <c:pt idx="67">
                  <c:v>3950</c:v>
                </c:pt>
                <c:pt idx="68">
                  <c:v>3950</c:v>
                </c:pt>
                <c:pt idx="69">
                  <c:v>3930</c:v>
                </c:pt>
                <c:pt idx="70">
                  <c:v>3990</c:v>
                </c:pt>
                <c:pt idx="71">
                  <c:v>3980</c:v>
                </c:pt>
                <c:pt idx="72">
                  <c:v>3950</c:v>
                </c:pt>
                <c:pt idx="73">
                  <c:v>3860</c:v>
                </c:pt>
              </c:numCache>
            </c:numRef>
          </c:yVal>
          <c:smooth val="0"/>
          <c:extLst>
            <c:ext xmlns:c16="http://schemas.microsoft.com/office/drawing/2014/chart" uri="{C3380CC4-5D6E-409C-BE32-E72D297353CC}">
              <c16:uniqueId val="{00000001-F528-4C0E-B229-DE2A81FBECC9}"/>
            </c:ext>
          </c:extLst>
        </c:ser>
        <c:dLbls>
          <c:showLegendKey val="0"/>
          <c:showVal val="0"/>
          <c:showCatName val="0"/>
          <c:showSerName val="0"/>
          <c:showPercent val="0"/>
          <c:showBubbleSize val="0"/>
        </c:dLbls>
        <c:axId val="131921952"/>
        <c:axId val="131916352"/>
      </c:scatterChart>
      <c:valAx>
        <c:axId val="1319219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0" spcFirstLastPara="1" vertOverflow="ellipsis"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131916352"/>
        <c:crosses val="autoZero"/>
        <c:crossBetween val="midCat"/>
      </c:valAx>
      <c:valAx>
        <c:axId val="131916352"/>
        <c:scaling>
          <c:orientation val="minMax"/>
          <c:min val="200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0" spcFirstLastPara="1" vertOverflow="ellipsis"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1319219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578EF-B0C2-4C91-B8D4-D5935CC49D0C}"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B51E1-22CA-464E-BDBF-DCC2FFC13313}" type="slidenum">
              <a:rPr lang="en-US" smtClean="0"/>
              <a:t>‹#›</a:t>
            </a:fld>
            <a:endParaRPr lang="en-US"/>
          </a:p>
        </p:txBody>
      </p:sp>
    </p:spTree>
    <p:extLst>
      <p:ext uri="{BB962C8B-B14F-4D97-AF65-F5344CB8AC3E}">
        <p14:creationId xmlns:p14="http://schemas.microsoft.com/office/powerpoint/2010/main" val="318003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tjlLQfhNKF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tjlLQfhNKFY&amp;t=13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F2E9BB-FBD0-4E28-A15A-8AC3F1B27B90}" type="slidenum">
              <a:rPr lang="en-US" altLang="en-US" sz="1200"/>
              <a:pPr/>
              <a:t>3</a:t>
            </a:fld>
            <a:endParaRPr lang="en-US" altLang="en-US" sz="120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9730" tIns="44865" rIns="89730" bIns="44865"/>
          <a:lstStyle/>
          <a:p>
            <a:pPr eaLnBrk="1" hangingPunct="1"/>
            <a:r>
              <a:rPr lang="en-US" altLang="en-US" dirty="0">
                <a:latin typeface="Arial" panose="020B0604020202020204" pitchFamily="34" charset="0"/>
                <a:ea typeface="ＭＳ Ｐゴシック" panose="020B0600070205080204" pitchFamily="34" charset="-128"/>
              </a:rPr>
              <a:t>There</a:t>
            </a:r>
            <a:r>
              <a:rPr lang="en-US" altLang="en-US" baseline="0" dirty="0">
                <a:latin typeface="Arial" panose="020B0604020202020204" pitchFamily="34" charset="0"/>
                <a:ea typeface="ＭＳ Ｐゴシック" panose="020B0600070205080204" pitchFamily="34" charset="-128"/>
              </a:rPr>
              <a:t> are three main generational groups in the workforce right now.  The Baby Boomers, Gen X, and Gen Y (or the millennials).</a:t>
            </a:r>
          </a:p>
          <a:p>
            <a:pPr eaLnBrk="1" hangingPunct="1"/>
            <a:r>
              <a:rPr lang="en-US" altLang="en-US" baseline="0" dirty="0">
                <a:latin typeface="Arial" panose="020B0604020202020204" pitchFamily="34" charset="0"/>
                <a:ea typeface="ＭＳ Ｐゴシック" panose="020B0600070205080204" pitchFamily="34" charset="-128"/>
              </a:rPr>
              <a:t>Too often the millennials have been given a bad rap and so we wanted to clarify a few things for both evaluators and the evaluated.</a:t>
            </a:r>
          </a:p>
          <a:p>
            <a:pPr eaLnBrk="1" hangingPunct="1"/>
            <a:endParaRPr lang="en-US" altLang="en-US" baseline="0" dirty="0">
              <a:latin typeface="Arial" panose="020B0604020202020204" pitchFamily="34" charset="0"/>
              <a:ea typeface="ＭＳ Ｐゴシック" panose="020B0600070205080204" pitchFamily="34" charset="-128"/>
            </a:endParaRPr>
          </a:p>
          <a:p>
            <a:pPr eaLnBrk="1" hangingPunct="1"/>
            <a:r>
              <a:rPr lang="en-US" dirty="0"/>
              <a:t>Generations at Work: Managing the Clash of Veterans, Boomers, Xers, and </a:t>
            </a:r>
            <a:r>
              <a:rPr lang="en-US" dirty="0" err="1"/>
              <a:t>Nexters</a:t>
            </a:r>
            <a:r>
              <a:rPr lang="en-US" dirty="0"/>
              <a:t> in Your Workplace by Ron Zemke, Claire Raines and Bob </a:t>
            </a:r>
            <a:r>
              <a:rPr lang="en-US" dirty="0" err="1"/>
              <a:t>Filipczak</a:t>
            </a:r>
            <a:r>
              <a:rPr lang="en-US" dirty="0"/>
              <a:t>. AMACOM, 2000. Managing Generation X. How to Bring Out the Best in Young Talent by Bruce </a:t>
            </a:r>
            <a:r>
              <a:rPr lang="en-US" dirty="0" err="1"/>
              <a:t>Tulgan</a:t>
            </a:r>
            <a:r>
              <a:rPr lang="en-US" dirty="0"/>
              <a:t>. W.W. Norton &amp; Company Inc. 2000. </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0922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sz="2400">
                <a:solidFill>
                  <a:schemeClr val="tx1"/>
                </a:solidFill>
                <a:latin typeface="Times New Roman" pitchFamily="18" charset="0"/>
                <a:ea typeface="ＭＳ Ｐゴシック" pitchFamily="34" charset="-128"/>
              </a:defRPr>
            </a:lvl9pPr>
          </a:lstStyle>
          <a:p>
            <a:fld id="{F0D695C6-EB81-4AC6-A716-FB2CB378DD4F}" type="slidenum">
              <a:rPr lang="en-US" altLang="en-US" sz="1200" smtClean="0"/>
              <a:pPr/>
              <a:t>29</a:t>
            </a:fld>
            <a:endParaRPr lang="en-US" altLang="en-US" sz="1200"/>
          </a:p>
        </p:txBody>
      </p:sp>
    </p:spTree>
    <p:extLst>
      <p:ext uri="{BB962C8B-B14F-4D97-AF65-F5344CB8AC3E}">
        <p14:creationId xmlns:p14="http://schemas.microsoft.com/office/powerpoint/2010/main" val="174316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Learner must buy-in to the plan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D696C9-D3CC-45C6-8A1B-FC73EFB82645}" type="slidenum">
              <a:rPr lang="en-US" altLang="en-US" sz="1200"/>
              <a:pPr/>
              <a:t>30</a:t>
            </a:fld>
            <a:endParaRPr lang="en-US" altLang="en-US" sz="1200"/>
          </a:p>
        </p:txBody>
      </p:sp>
    </p:spTree>
    <p:extLst>
      <p:ext uri="{BB962C8B-B14F-4D97-AF65-F5344CB8AC3E}">
        <p14:creationId xmlns:p14="http://schemas.microsoft.com/office/powerpoint/2010/main" val="2600735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The “tastier” feedback sandwich with added learner reflection on both performance and about feedback received. </a:t>
            </a:r>
          </a:p>
        </p:txBody>
      </p:sp>
      <p:sp>
        <p:nvSpPr>
          <p:cNvPr id="573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fontAlgn="base">
              <a:spcBef>
                <a:spcPct val="0"/>
              </a:spcBef>
              <a:spcAft>
                <a:spcPct val="0"/>
              </a:spcAft>
              <a:defRPr sz="2400">
                <a:solidFill>
                  <a:schemeClr val="tx1"/>
                </a:solidFill>
                <a:latin typeface="Times New Roman" pitchFamily="18" charset="0"/>
                <a:ea typeface="ＭＳ Ｐゴシック" pitchFamily="34" charset="-128"/>
              </a:defRPr>
            </a:lvl6pPr>
            <a:lvl7pPr marL="2971800" indent="-228600" fontAlgn="base">
              <a:spcBef>
                <a:spcPct val="0"/>
              </a:spcBef>
              <a:spcAft>
                <a:spcPct val="0"/>
              </a:spcAft>
              <a:defRPr sz="2400">
                <a:solidFill>
                  <a:schemeClr val="tx1"/>
                </a:solidFill>
                <a:latin typeface="Times New Roman" pitchFamily="18" charset="0"/>
                <a:ea typeface="ＭＳ Ｐゴシック" pitchFamily="34" charset="-128"/>
              </a:defRPr>
            </a:lvl7pPr>
            <a:lvl8pPr marL="3429000" indent="-228600" fontAlgn="base">
              <a:spcBef>
                <a:spcPct val="0"/>
              </a:spcBef>
              <a:spcAft>
                <a:spcPct val="0"/>
              </a:spcAft>
              <a:defRPr sz="2400">
                <a:solidFill>
                  <a:schemeClr val="tx1"/>
                </a:solidFill>
                <a:latin typeface="Times New Roman" pitchFamily="18" charset="0"/>
                <a:ea typeface="ＭＳ Ｐゴシック" pitchFamily="34" charset="-128"/>
              </a:defRPr>
            </a:lvl8pPr>
            <a:lvl9pPr marL="3886200" indent="-228600" fontAlgn="base">
              <a:spcBef>
                <a:spcPct val="0"/>
              </a:spcBef>
              <a:spcAft>
                <a:spcPct val="0"/>
              </a:spcAft>
              <a:defRPr sz="2400">
                <a:solidFill>
                  <a:schemeClr val="tx1"/>
                </a:solidFill>
                <a:latin typeface="Times New Roman" pitchFamily="18" charset="0"/>
                <a:ea typeface="ＭＳ Ｐゴシック" pitchFamily="34" charset="-128"/>
              </a:defRPr>
            </a:lvl9pPr>
          </a:lstStyle>
          <a:p>
            <a:pPr algn="r"/>
            <a:fld id="{2CD86CFB-69DC-48CD-8703-B2B1B32786BE}" type="slidenum">
              <a:rPr lang="en-US" altLang="en-US" sz="1200"/>
              <a:pPr algn="r"/>
              <a:t>31</a:t>
            </a:fld>
            <a:endParaRPr lang="en-US" altLang="en-US" sz="1200"/>
          </a:p>
        </p:txBody>
      </p:sp>
    </p:spTree>
    <p:extLst>
      <p:ext uri="{BB962C8B-B14F-4D97-AF65-F5344CB8AC3E}">
        <p14:creationId xmlns:p14="http://schemas.microsoft.com/office/powerpoint/2010/main" val="252552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nurturing mother might deal more with professionalism, interpersonal communication: a little more “touchy-feely” ; more gestalt style, not always as good at delivering negative criticism; a subset is the guilt-wielding mother</a:t>
            </a:r>
          </a:p>
          <a:p>
            <a:endParaRPr lang="en-US" altLang="en-US" dirty="0">
              <a:latin typeface="Arial" panose="020B0604020202020204" pitchFamily="34" charset="0"/>
            </a:endParaRPr>
          </a:p>
          <a:p>
            <a:r>
              <a:rPr lang="en-US" altLang="en-US" dirty="0">
                <a:latin typeface="Arial" panose="020B0604020202020204" pitchFamily="34" charset="0"/>
              </a:rPr>
              <a:t>The sergeant might deal more with patient care and professionalism and systems: order, hierarchy; not always so good at the positive, but very good at pointing out errors; has to be careful not to be all negative</a:t>
            </a:r>
          </a:p>
          <a:p>
            <a:endParaRPr lang="en-US" altLang="en-US" dirty="0">
              <a:latin typeface="Arial" panose="020B0604020202020204" pitchFamily="34" charset="0"/>
            </a:endParaRPr>
          </a:p>
          <a:p>
            <a:r>
              <a:rPr lang="en-US" altLang="en-US" dirty="0">
                <a:latin typeface="Arial" panose="020B0604020202020204" pitchFamily="34" charset="0"/>
              </a:rPr>
              <a:t>The scientist tends to deal more with medical knowledge, practice based learning; can go off on tangents on topics or delve into too many discrete details that are better left to the </a:t>
            </a:r>
            <a:r>
              <a:rPr lang="en-US" altLang="en-US" dirty="0" err="1">
                <a:latin typeface="Arial" panose="020B0604020202020204" pitchFamily="34" charset="0"/>
              </a:rPr>
              <a:t>Kreb’s</a:t>
            </a:r>
            <a:r>
              <a:rPr lang="en-US" altLang="en-US" dirty="0">
                <a:latin typeface="Arial" panose="020B0604020202020204" pitchFamily="34" charset="0"/>
              </a:rPr>
              <a:t> cycle</a:t>
            </a:r>
          </a:p>
          <a:p>
            <a:endParaRPr lang="en-US" altLang="en-US" dirty="0">
              <a:latin typeface="Arial" panose="020B0604020202020204" pitchFamily="34" charset="0"/>
            </a:endParaRPr>
          </a:p>
          <a:p>
            <a:r>
              <a:rPr lang="en-US" altLang="en-US" dirty="0">
                <a:latin typeface="Arial" panose="020B0604020202020204" pitchFamily="34" charset="0"/>
              </a:rPr>
              <a:t>The accountant deals more with patient care and systems based practice; number driven, detail oriented; not as concerned about the communication style or the professionalism</a:t>
            </a:r>
          </a:p>
          <a:p>
            <a:endParaRPr lang="en-US" altLang="en-US" dirty="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E507B8-0D39-4892-ABCA-47D65C01AD2C}" type="slidenum">
              <a:rPr lang="en-US" altLang="en-US" smtClean="0"/>
              <a:pPr>
                <a:spcBef>
                  <a:spcPct val="0"/>
                </a:spcBef>
              </a:pPr>
              <a:t>36</a:t>
            </a:fld>
            <a:endParaRPr lang="en-US" altLang="en-US"/>
          </a:p>
        </p:txBody>
      </p:sp>
    </p:spTree>
    <p:extLst>
      <p:ext uri="{BB962C8B-B14F-4D97-AF65-F5344CB8AC3E}">
        <p14:creationId xmlns:p14="http://schemas.microsoft.com/office/powerpoint/2010/main" val="333006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B51E1-22CA-464E-BDBF-DCC2FFC13313}" type="slidenum">
              <a:rPr lang="en-US" smtClean="0"/>
              <a:t>43</a:t>
            </a:fld>
            <a:endParaRPr lang="en-US"/>
          </a:p>
        </p:txBody>
      </p:sp>
    </p:spTree>
    <p:extLst>
      <p:ext uri="{BB962C8B-B14F-4D97-AF65-F5344CB8AC3E}">
        <p14:creationId xmlns:p14="http://schemas.microsoft.com/office/powerpoint/2010/main" val="166785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treat our learners differently than we do our patients?</a:t>
            </a:r>
            <a:r>
              <a:rPr lang="en-US" baseline="0" dirty="0"/>
              <a:t> We have a duty to both.  The census model is a great help, either creating a separate census of using your daily census for work rounds that already has your patients on it.</a:t>
            </a:r>
            <a:endParaRPr lang="en-US" dirty="0"/>
          </a:p>
        </p:txBody>
      </p:sp>
      <p:sp>
        <p:nvSpPr>
          <p:cNvPr id="4" name="Slide Number Placeholder 3"/>
          <p:cNvSpPr>
            <a:spLocks noGrp="1"/>
          </p:cNvSpPr>
          <p:nvPr>
            <p:ph type="sldNum" sz="quarter" idx="10"/>
          </p:nvPr>
        </p:nvSpPr>
        <p:spPr/>
        <p:txBody>
          <a:bodyPr/>
          <a:lstStyle/>
          <a:p>
            <a:fld id="{7B5B51E1-22CA-464E-BDBF-DCC2FFC13313}" type="slidenum">
              <a:rPr lang="en-US" smtClean="0"/>
              <a:t>45</a:t>
            </a:fld>
            <a:endParaRPr lang="en-US"/>
          </a:p>
        </p:txBody>
      </p:sp>
    </p:spTree>
    <p:extLst>
      <p:ext uri="{BB962C8B-B14F-4D97-AF65-F5344CB8AC3E}">
        <p14:creationId xmlns:p14="http://schemas.microsoft.com/office/powerpoint/2010/main" val="1439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focus too much on labelling a generation than we do at looking at what created them and where these things can be turned into</a:t>
            </a:r>
            <a:r>
              <a:rPr lang="en-US" baseline="0" dirty="0"/>
              <a:t> strengths for healthcare.</a:t>
            </a:r>
            <a:endParaRPr lang="en-US" dirty="0"/>
          </a:p>
        </p:txBody>
      </p:sp>
      <p:sp>
        <p:nvSpPr>
          <p:cNvPr id="4" name="Slide Number Placeholder 3"/>
          <p:cNvSpPr>
            <a:spLocks noGrp="1"/>
          </p:cNvSpPr>
          <p:nvPr>
            <p:ph type="sldNum" sz="quarter" idx="10"/>
          </p:nvPr>
        </p:nvSpPr>
        <p:spPr/>
        <p:txBody>
          <a:bodyPr/>
          <a:lstStyle/>
          <a:p>
            <a:fld id="{7B5B51E1-22CA-464E-BDBF-DCC2FFC13313}" type="slidenum">
              <a:rPr lang="en-US" smtClean="0"/>
              <a:t>4</a:t>
            </a:fld>
            <a:endParaRPr lang="en-US"/>
          </a:p>
        </p:txBody>
      </p:sp>
    </p:spTree>
    <p:extLst>
      <p:ext uri="{BB962C8B-B14F-4D97-AF65-F5344CB8AC3E}">
        <p14:creationId xmlns:p14="http://schemas.microsoft.com/office/powerpoint/2010/main" val="108195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What culturally defined them?</a:t>
            </a:r>
          </a:p>
          <a:p>
            <a:endParaRPr lang="en-US" altLang="en-US" dirty="0">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60DDC6-819C-42D3-822C-ACA324DF8C02}" type="slidenum">
              <a:rPr lang="en-US" altLang="en-US" sz="1200"/>
              <a:pPr/>
              <a:t>5</a:t>
            </a:fld>
            <a:endParaRPr lang="en-US" altLang="en-US" sz="1200"/>
          </a:p>
        </p:txBody>
      </p:sp>
    </p:spTree>
    <p:extLst>
      <p:ext uri="{BB962C8B-B14F-4D97-AF65-F5344CB8AC3E}">
        <p14:creationId xmlns:p14="http://schemas.microsoft.com/office/powerpoint/2010/main" val="239399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Boomerang refers to the later leaving of the nest and less independence at majority</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940106-BBE9-49E4-887F-64D4783503E7}" type="slidenum">
              <a:rPr lang="en-US" altLang="en-US" sz="1200"/>
              <a:pPr/>
              <a:t>11</a:t>
            </a:fld>
            <a:endParaRPr lang="en-US" altLang="en-US" sz="1200"/>
          </a:p>
        </p:txBody>
      </p:sp>
    </p:spTree>
    <p:extLst>
      <p:ext uri="{BB962C8B-B14F-4D97-AF65-F5344CB8AC3E}">
        <p14:creationId xmlns:p14="http://schemas.microsoft.com/office/powerpoint/2010/main" val="186794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a:t>Very similar to Baby Boomers except Less Liberal at the same age as their parents</a:t>
            </a:r>
          </a:p>
          <a:p>
            <a:pPr>
              <a:defRPr/>
            </a:pPr>
            <a:r>
              <a:rPr lang="en-US" dirty="0">
                <a:solidFill>
                  <a:srgbClr val="FF6600"/>
                </a:solidFill>
              </a:rPr>
              <a:t>Individualistic.  Generation Y is more individualistic than earlier generations and seeks autonomy in their opinions and behavior. </a:t>
            </a:r>
          </a:p>
          <a:p>
            <a:pPr>
              <a:defRPr/>
            </a:pPr>
            <a:r>
              <a:rPr lang="en-US" dirty="0">
                <a:solidFill>
                  <a:srgbClr val="FF6600"/>
                </a:solidFill>
              </a:rPr>
              <a:t>Team oriented. Many in Generation Y enjoy working in groups where they can share their ideas and talents. Many value associations and relationships in making decisions.</a:t>
            </a:r>
          </a:p>
          <a:p>
            <a:pPr>
              <a:defRPr/>
            </a:pPr>
            <a:r>
              <a:rPr lang="en-US" dirty="0">
                <a:solidFill>
                  <a:srgbClr val="FF6600"/>
                </a:solidFill>
              </a:rPr>
              <a:t>Confident:  Generation Y was raised with advice such as “anything is possible”, to “follow your dreams”, to “be what you want to be”, to “pursue happiness,” and to “just be yourselves.” </a:t>
            </a:r>
          </a:p>
          <a:p>
            <a:pPr>
              <a:defRPr/>
            </a:pPr>
            <a:r>
              <a:rPr lang="en-US" dirty="0">
                <a:solidFill>
                  <a:srgbClr val="FF6600"/>
                </a:solidFill>
              </a:rPr>
              <a:t>Ambitious:  … and ambitions grow stronger for those that attend college.  Technical excellence is a starting point and is inherently assumed.</a:t>
            </a:r>
          </a:p>
          <a:p>
            <a:pPr>
              <a:defRPr/>
            </a:pPr>
            <a:r>
              <a:rPr lang="en-US" dirty="0">
                <a:solidFill>
                  <a:srgbClr val="FF6600"/>
                </a:solidFill>
              </a:rPr>
              <a:t>Expecting: Expectations arise from absorbing the culture and environment around them.  Many have high expectations for salary, job flexibility, lifestyle, technology, and the future. </a:t>
            </a:r>
          </a:p>
          <a:p>
            <a:pPr>
              <a:defRPr/>
            </a:pPr>
            <a:r>
              <a:rPr lang="en-US" dirty="0">
                <a:solidFill>
                  <a:srgbClr val="FF6600"/>
                </a:solidFill>
              </a:rPr>
              <a:t>Famous:  More opportunities for ordinary people to find and audience on the internet or on reality TV shows. Generation Y tends to be very comfortable with social interactions. </a:t>
            </a:r>
            <a:endParaRPr lang="en-US" sz="1600" dirty="0">
              <a:solidFill>
                <a:schemeClr val="bg1"/>
              </a:solidFill>
            </a:endParaRPr>
          </a:p>
          <a:p>
            <a:pPr>
              <a:defRPr/>
            </a:pPr>
            <a:r>
              <a:rPr lang="en-US" dirty="0">
                <a:solidFill>
                  <a:srgbClr val="FF6600"/>
                </a:solidFill>
              </a:rPr>
              <a:t>Open: Generation Y is more willing to share feelings and personal information.  Opportunity linked to willingness to share online.</a:t>
            </a:r>
          </a:p>
          <a:p>
            <a:pPr>
              <a:defRPr/>
            </a:pPr>
            <a:r>
              <a:rPr lang="en-US" dirty="0">
                <a:solidFill>
                  <a:srgbClr val="FF6600"/>
                </a:solidFill>
              </a:rPr>
              <a:t>Direct:  Generation Y will give and expect honest feedback.</a:t>
            </a:r>
          </a:p>
          <a:p>
            <a:pPr>
              <a:defRPr/>
            </a:pPr>
            <a:r>
              <a:rPr lang="en-US" dirty="0">
                <a:solidFill>
                  <a:srgbClr val="FF6600"/>
                </a:solidFill>
              </a:rPr>
              <a:t>Empowered:  Generation Y was encouraged to pursue happiness, follow their dreams, and embrace individuality. They have a strong sense of responsibility. </a:t>
            </a:r>
          </a:p>
          <a:p>
            <a:pPr>
              <a:defRPr/>
            </a:pPr>
            <a:r>
              <a:rPr lang="en-US" dirty="0">
                <a:solidFill>
                  <a:srgbClr val="FF6600"/>
                </a:solidFill>
              </a:rPr>
              <a:t>Wired and wireless:  Generation Y enjoys the convenience of communicating electronically and wirelessly.  Yet, many are equally concerned about privacy.</a:t>
            </a:r>
          </a:p>
          <a:p>
            <a:pPr>
              <a:defRPr/>
            </a:pPr>
            <a:r>
              <a:rPr lang="en-US" dirty="0">
                <a:solidFill>
                  <a:srgbClr val="FF6600"/>
                </a:solidFill>
              </a:rPr>
              <a:t>Global: Generation Y grew up in and interacts with a world that is connected, accessible, interactive and open.</a:t>
            </a:r>
          </a:p>
          <a:p>
            <a:pPr>
              <a:defRPr/>
            </a:pPr>
            <a:r>
              <a:rPr lang="en-US" dirty="0">
                <a:solidFill>
                  <a:srgbClr val="FF6600"/>
                </a:solidFill>
              </a:rPr>
              <a:t>Mobile: Work at the office, the coffee shop, the hotel lobby, or the airport.  Always on the move.</a:t>
            </a:r>
          </a:p>
          <a:p>
            <a:pPr>
              <a:defRPr/>
            </a:pPr>
            <a:r>
              <a:rPr lang="en-US" dirty="0">
                <a:solidFill>
                  <a:srgbClr val="FF6600"/>
                </a:solidFill>
              </a:rPr>
              <a:t>Independent: For many, childhood filled with instability, unpredictability, and uncertainty. Many do not have an expectation for lifetime employment. </a:t>
            </a:r>
          </a:p>
          <a:p>
            <a:pPr>
              <a:defRPr/>
            </a:pPr>
            <a:r>
              <a:rPr lang="en-US" dirty="0">
                <a:solidFill>
                  <a:srgbClr val="FF6600"/>
                </a:solidFill>
              </a:rPr>
              <a:t>Information rich: Many get bored or frustrated if the information flow is poor or too slow. Continuous partial attention and multi-tasking may be a result.</a:t>
            </a:r>
          </a:p>
          <a:p>
            <a:pPr>
              <a:defRPr/>
            </a:pPr>
            <a:r>
              <a:rPr lang="en-US" dirty="0">
                <a:solidFill>
                  <a:srgbClr val="FF6600"/>
                </a:solidFill>
              </a:rPr>
              <a:t>Instantaneous:  Generation Y is used to giving and receiving information immediately.  Anything is just a Google search away.</a:t>
            </a:r>
          </a:p>
          <a:p>
            <a:pPr>
              <a:defRPr/>
            </a:pPr>
            <a:r>
              <a:rPr lang="en-US" dirty="0">
                <a:solidFill>
                  <a:srgbClr val="FF6600"/>
                </a:solidFill>
              </a:rPr>
              <a:t>Impatient:  Many raised in an environment and conditioned for “instant gratification.”  Sometimes unrealistically so. </a:t>
            </a:r>
          </a:p>
          <a:p>
            <a:pPr>
              <a:defRPr/>
            </a:pPr>
            <a:r>
              <a:rPr lang="en-US" dirty="0">
                <a:solidFill>
                  <a:srgbClr val="FF6600"/>
                </a:solidFill>
              </a:rPr>
              <a:t>Always on: Their networks and conversations don’t “end.”  Many are comfortable blurring the lines between work and life.</a:t>
            </a:r>
          </a:p>
          <a:p>
            <a:pPr>
              <a:defRPr/>
            </a:pPr>
            <a:r>
              <a:rPr lang="en-US" dirty="0">
                <a:solidFill>
                  <a:srgbClr val="FF6600"/>
                </a:solidFill>
              </a:rPr>
              <a:t>Adaptable: Generation Y is quick to cope with complexity and can adjust accordingly.</a:t>
            </a:r>
          </a:p>
          <a:p>
            <a:pPr>
              <a:defRPr/>
            </a:pPr>
            <a:r>
              <a:rPr lang="en-US" dirty="0">
                <a:solidFill>
                  <a:srgbClr val="FF6600"/>
                </a:solidFill>
              </a:rPr>
              <a:t>Diverse:  Generation Y is a diverse group in many ways including race, religion, and lifestyle. </a:t>
            </a:r>
          </a:p>
          <a:p>
            <a:pPr>
              <a:defRPr/>
            </a:pPr>
            <a:endParaRPr lang="en-US" dirty="0">
              <a:solidFill>
                <a:schemeClr val="bg1"/>
              </a:solidFill>
            </a:endParaRPr>
          </a:p>
          <a:p>
            <a:pPr>
              <a:defRPr/>
            </a:pPr>
            <a:endParaRPr lang="en-US" dirty="0"/>
          </a:p>
          <a:p>
            <a:pPr>
              <a:defRPr/>
            </a:pPr>
            <a:endParaRPr lang="en-US" dirty="0"/>
          </a:p>
          <a:p>
            <a:pPr>
              <a:defRPr/>
            </a:pPr>
            <a:r>
              <a:rPr lang="en-US" dirty="0" err="1"/>
              <a:t>Kohut</a:t>
            </a:r>
            <a:r>
              <a:rPr lang="en-US" dirty="0"/>
              <a:t>, Andrew.  </a:t>
            </a:r>
            <a:r>
              <a:rPr lang="en-US" i="1" dirty="0"/>
              <a:t>How Young People View Their Lives, Futures and Politics, A Portrait of “Generation Next”.</a:t>
            </a:r>
            <a:r>
              <a:rPr lang="en-US" dirty="0"/>
              <a:t>  The Pew Research Center, 2007</a:t>
            </a:r>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F08D78-B4A5-4575-9137-EF5F0F21834F}" type="slidenum">
              <a:rPr lang="en-US" altLang="en-US" sz="1200"/>
              <a:pPr/>
              <a:t>12</a:t>
            </a:fld>
            <a:endParaRPr lang="en-US" altLang="en-US" sz="1200"/>
          </a:p>
        </p:txBody>
      </p:sp>
    </p:spTree>
    <p:extLst>
      <p:ext uri="{BB962C8B-B14F-4D97-AF65-F5344CB8AC3E}">
        <p14:creationId xmlns:p14="http://schemas.microsoft.com/office/powerpoint/2010/main" val="49451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B61C53-0B84-4265-A6AF-D0761094F7B8}" type="slidenum">
              <a:rPr lang="en-US" altLang="en-US" sz="1200"/>
              <a:pPr/>
              <a:t>13</a:t>
            </a:fld>
            <a:endParaRPr lang="en-US" altLang="en-US" sz="1200"/>
          </a:p>
        </p:txBody>
      </p:sp>
    </p:spTree>
    <p:extLst>
      <p:ext uri="{BB962C8B-B14F-4D97-AF65-F5344CB8AC3E}">
        <p14:creationId xmlns:p14="http://schemas.microsoft.com/office/powerpoint/2010/main" val="277617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https://youtu.be/tjlLQfhNKFY</a:t>
            </a:r>
            <a:endParaRPr lang="en-US" dirty="0"/>
          </a:p>
          <a:p>
            <a:r>
              <a:rPr lang="en-US" u="sng" dirty="0">
                <a:hlinkClick r:id="rId4"/>
              </a:rPr>
              <a:t>https://www.youtube.com/watch?v=tjlLQfhNKFY&amp;t=13s</a:t>
            </a:r>
            <a:endParaRPr lang="en-US" dirty="0"/>
          </a:p>
          <a:p>
            <a:endParaRPr lang="en-US" dirty="0"/>
          </a:p>
        </p:txBody>
      </p:sp>
      <p:sp>
        <p:nvSpPr>
          <p:cNvPr id="4" name="Slide Number Placeholder 3"/>
          <p:cNvSpPr>
            <a:spLocks noGrp="1"/>
          </p:cNvSpPr>
          <p:nvPr>
            <p:ph type="sldNum" sz="quarter" idx="10"/>
          </p:nvPr>
        </p:nvSpPr>
        <p:spPr/>
        <p:txBody>
          <a:bodyPr/>
          <a:lstStyle/>
          <a:p>
            <a:fld id="{7B5B51E1-22CA-464E-BDBF-DCC2FFC13313}" type="slidenum">
              <a:rPr lang="en-US" smtClean="0"/>
              <a:t>14</a:t>
            </a:fld>
            <a:endParaRPr lang="en-US"/>
          </a:p>
        </p:txBody>
      </p:sp>
    </p:spTree>
    <p:extLst>
      <p:ext uri="{BB962C8B-B14F-4D97-AF65-F5344CB8AC3E}">
        <p14:creationId xmlns:p14="http://schemas.microsoft.com/office/powerpoint/2010/main" val="141744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EC6FC8-0392-4500-AE49-2B1F269AA480}" type="slidenum">
              <a:rPr lang="en-US" altLang="en-US" sz="1200"/>
              <a:pPr/>
              <a:t>18</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8001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a:t>The “Halo Effect” can make giving a realistic and practical evaluation difficult.  The term refers to the situation where one unrelated but outstanding characteristic has an effect on other aspects of evaluation. For example, a learner who is very nice, friendly, out going and well liked by staff but clinically mediocre could get a very high grade. Likewise, quiet, reserved, introspective but clinically excellent learner could receive a mediocre grade.  It is important to look beyond personality traits and consider the entire package of underlying knowledge, attitudes, skills and performance when evaluating the learner.</a:t>
            </a:r>
          </a:p>
          <a:p>
            <a:pPr>
              <a:defRPr/>
            </a:pPr>
            <a:r>
              <a:rPr lang="en-US" dirty="0"/>
              <a:t> </a:t>
            </a:r>
          </a:p>
          <a:p>
            <a:pPr>
              <a:defRPr/>
            </a:pPr>
            <a:r>
              <a:rPr lang="en-US" dirty="0"/>
              <a:t>At times a preceptor will arrive at the end of the rotation with a sense that a student’s performance is inadequate in some areas, but is not able to recall the details of specific instances where this was demonstrated.  This makes it challenging to explain to the learner why a certain area was evaluated as it was and what specifically could be done to improve.  Paying close attention to specific instances of clinical performance, and having a system for recording them, will greatly assist the preceptor in doing and accurate evaluation and explaining it to the learner. </a:t>
            </a:r>
          </a:p>
          <a:p>
            <a:pPr>
              <a:defRPr/>
            </a:pPr>
            <a:r>
              <a:rPr lang="en-US" dirty="0"/>
              <a:t> </a:t>
            </a:r>
          </a:p>
          <a:p>
            <a:pPr>
              <a:defRPr/>
            </a:pPr>
            <a:r>
              <a:rPr lang="en-US" dirty="0"/>
              <a:t>The preceptor often has certain standards of performance in mind against which each learner is compared.  If the final evaluation is the first time these are discussed with the learner, the preceptor is likely to hear, “But you never told me that!”  It is important to discuss your criteria for evaluation as early in the rotation as possible and to give ongoing feedback on areas in need of improvement. For example, you may expect a learner to read about common clinical problems encountered during the rotation.  You should mention this very early in the rotation and state that you will periodically ask the learner what they have learned from their reading.  If you consider that they are not meeting your expectations in this area, specific and clear feedback should be given with examples of what was not done.  When you arrive at the final evaluation session, your assessment of how they have met your goal will be well supported.</a:t>
            </a:r>
          </a:p>
          <a:p>
            <a:pPr>
              <a:defRPr/>
            </a:pPr>
            <a:r>
              <a:rPr lang="en-US" dirty="0"/>
              <a:t> </a:t>
            </a:r>
          </a:p>
          <a:p>
            <a:pPr>
              <a:defRPr/>
            </a:pPr>
            <a:r>
              <a:rPr lang="en-US" dirty="0"/>
              <a:t>Most learners are primarily focused on their professional growth and development, but some bring expectations for a particular grade or evaluation to the rotation.  The final day of the rotation is not the best time to become aware of these goals and perceived needs.  An early discussion of the learners goals and expectations for the rotation will allow a process of helping the student to meet those goals or facilitate their understanding of why they will not be able to meet those goals in your setting.  </a:t>
            </a:r>
          </a:p>
          <a:p>
            <a:pPr>
              <a:defRPr/>
            </a:pPr>
            <a:r>
              <a:rPr lang="en-US" dirty="0"/>
              <a:t> </a:t>
            </a:r>
          </a:p>
          <a:p>
            <a:pPr>
              <a:defRPr/>
            </a:pPr>
            <a:r>
              <a:rPr lang="en-US" dirty="0"/>
              <a:t> Occasionally the preceptor will arrive at the end of the rotation with the realization that, despite significant and sometimes heroic effort on their part, the student’s performance remains substandard. Now, at the very end of the rotation the question is, “Should this learner pass this rotation?”  The final evaluation is not the best time to begin contemplating this issue.  If a learner appears marginal or problematic it is </a:t>
            </a:r>
            <a:r>
              <a:rPr lang="en-US" u="sng" dirty="0"/>
              <a:t>crucial</a:t>
            </a:r>
            <a:r>
              <a:rPr lang="en-US" dirty="0"/>
              <a:t> to get help early.  Contact the school or training program. Significant help and guidance is available and should be sought early.  (See PDP Monograph: Dealing with the Difficult Learning Situation to learn more.)</a:t>
            </a:r>
          </a:p>
          <a:p>
            <a:pPr>
              <a:defRPr/>
            </a:pPr>
            <a:r>
              <a:rPr lang="en-US" dirty="0"/>
              <a:t> </a:t>
            </a:r>
          </a:p>
          <a:p>
            <a:pPr>
              <a:defRPr/>
            </a:pPr>
            <a:r>
              <a:rPr lang="en-US" dirty="0"/>
              <a:t>A strategy that is sometimes used to make evaluations “painless” may recall memories of the Prairie Home Companion radio show and the mythical town of Lake </a:t>
            </a:r>
            <a:r>
              <a:rPr lang="en-US" dirty="0" err="1"/>
              <a:t>Wobegon</a:t>
            </a:r>
            <a:r>
              <a:rPr lang="en-US" dirty="0"/>
              <a:t>:  “Where </a:t>
            </a:r>
            <a:r>
              <a:rPr lang="en-US" i="1" u="sng" dirty="0"/>
              <a:t>all</a:t>
            </a:r>
            <a:r>
              <a:rPr lang="en-US" dirty="0"/>
              <a:t> our students are above average.”  Some preceptors consider that if they give all learners a high grade in spite of their performance then everyone should be happy…Right?  Not exactly.  Both the school and the learner are mislead and are unable to benefit from the opportunities for growth and improvement that an accurate evaluation can provide.  The evaluator has abdicated his responsibility to the learner, to the school and to the health profession.  Future patients and the profession, as well as the learner may suffer as a result.</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148B7D-700C-4E63-8BB2-D14ACC7AF385}" type="slidenum">
              <a:rPr lang="en-US" altLang="en-US" sz="1200"/>
              <a:pPr/>
              <a:t>21</a:t>
            </a:fld>
            <a:endParaRPr lang="en-US" altLang="en-US" sz="1200"/>
          </a:p>
        </p:txBody>
      </p:sp>
    </p:spTree>
    <p:extLst>
      <p:ext uri="{BB962C8B-B14F-4D97-AF65-F5344CB8AC3E}">
        <p14:creationId xmlns:p14="http://schemas.microsoft.com/office/powerpoint/2010/main" val="211224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16847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25820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1507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160883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276777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235943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4F698-32E7-40EE-86B3-D62A8B92DB3F}"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13085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4F698-32E7-40EE-86B3-D62A8B92DB3F}"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947496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4F698-32E7-40EE-86B3-D62A8B92DB3F}"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64375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4F698-32E7-40EE-86B3-D62A8B92DB3F}"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1568195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4F698-32E7-40EE-86B3-D62A8B92DB3F}"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400083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339649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4F698-32E7-40EE-86B3-D62A8B92DB3F}"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141470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872045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8741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4F698-32E7-40EE-86B3-D62A8B92DB3F}"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409256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4F698-32E7-40EE-86B3-D62A8B92DB3F}"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24450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4F698-32E7-40EE-86B3-D62A8B92DB3F}"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90761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4F698-32E7-40EE-86B3-D62A8B92DB3F}"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97604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4F698-32E7-40EE-86B3-D62A8B92DB3F}"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276684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4F698-32E7-40EE-86B3-D62A8B92DB3F}"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37296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4F698-32E7-40EE-86B3-D62A8B92DB3F}"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2B3DB-9567-4959-A700-A8B9C0C30A32}" type="slidenum">
              <a:rPr lang="en-US" smtClean="0"/>
              <a:t>‹#›</a:t>
            </a:fld>
            <a:endParaRPr lang="en-US"/>
          </a:p>
        </p:txBody>
      </p:sp>
    </p:spTree>
    <p:extLst>
      <p:ext uri="{BB962C8B-B14F-4D97-AF65-F5344CB8AC3E}">
        <p14:creationId xmlns:p14="http://schemas.microsoft.com/office/powerpoint/2010/main" val="195389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4F698-32E7-40EE-86B3-D62A8B92DB3F}"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B3DB-9567-4959-A700-A8B9C0C30A32}" type="slidenum">
              <a:rPr lang="en-US" smtClean="0"/>
              <a:t>‹#›</a:t>
            </a:fld>
            <a:endParaRPr lang="en-US"/>
          </a:p>
        </p:txBody>
      </p:sp>
    </p:spTree>
    <p:extLst>
      <p:ext uri="{BB962C8B-B14F-4D97-AF65-F5344CB8AC3E}">
        <p14:creationId xmlns:p14="http://schemas.microsoft.com/office/powerpoint/2010/main" val="2068861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4F698-32E7-40EE-86B3-D62A8B92DB3F}"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2B3DB-9567-4959-A700-A8B9C0C30A32}" type="slidenum">
              <a:rPr lang="en-US" smtClean="0"/>
              <a:t>‹#›</a:t>
            </a:fld>
            <a:endParaRPr lang="en-US"/>
          </a:p>
        </p:txBody>
      </p:sp>
    </p:spTree>
    <p:extLst>
      <p:ext uri="{BB962C8B-B14F-4D97-AF65-F5344CB8AC3E}">
        <p14:creationId xmlns:p14="http://schemas.microsoft.com/office/powerpoint/2010/main" val="2800354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tjlLQfhNKFY?start=27"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Providing Effective Feedback</a:t>
            </a:r>
          </a:p>
        </p:txBody>
      </p:sp>
      <p:sp>
        <p:nvSpPr>
          <p:cNvPr id="3" name="Subtitle 2"/>
          <p:cNvSpPr>
            <a:spLocks noGrp="1"/>
          </p:cNvSpPr>
          <p:nvPr>
            <p:ph type="subTitle" idx="1"/>
          </p:nvPr>
        </p:nvSpPr>
        <p:spPr/>
        <p:txBody>
          <a:bodyPr/>
          <a:lstStyle/>
          <a:p>
            <a:r>
              <a:rPr lang="en-US" dirty="0"/>
              <a:t>Robert Neel, MD</a:t>
            </a:r>
          </a:p>
          <a:p>
            <a:r>
              <a:rPr lang="en-US" dirty="0"/>
              <a:t>Amy Guiot, MD MEd</a:t>
            </a:r>
          </a:p>
        </p:txBody>
      </p:sp>
    </p:spTree>
    <p:extLst>
      <p:ext uri="{BB962C8B-B14F-4D97-AF65-F5344CB8AC3E}">
        <p14:creationId xmlns:p14="http://schemas.microsoft.com/office/powerpoint/2010/main" val="330449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304800"/>
            <a:ext cx="8686800" cy="838200"/>
          </a:xfrm>
        </p:spPr>
        <p:txBody>
          <a:bodyPr/>
          <a:lstStyle/>
          <a:p>
            <a:pPr>
              <a:defRPr/>
            </a:pPr>
            <a:r>
              <a:rPr lang="en-US" sz="3200" dirty="0"/>
              <a:t>Generation X: How do you Work with them?</a:t>
            </a:r>
          </a:p>
        </p:txBody>
      </p:sp>
      <p:sp>
        <p:nvSpPr>
          <p:cNvPr id="82947" name="Rectangle 3"/>
          <p:cNvSpPr>
            <a:spLocks noGrp="1" noChangeArrowheads="1"/>
          </p:cNvSpPr>
          <p:nvPr>
            <p:ph idx="1"/>
          </p:nvPr>
        </p:nvSpPr>
        <p:spPr>
          <a:xfrm>
            <a:off x="1038386" y="1554164"/>
            <a:ext cx="9477214" cy="5075237"/>
          </a:xfrm>
        </p:spPr>
        <p:txBody>
          <a:bodyPr>
            <a:normAutofit lnSpcReduction="10000"/>
          </a:bodyPr>
          <a:lstStyle/>
          <a:p>
            <a:pPr>
              <a:defRPr/>
            </a:pPr>
            <a:r>
              <a:rPr lang="en-US" dirty="0"/>
              <a:t>Referent &gt; positional authority leadership styles</a:t>
            </a:r>
          </a:p>
          <a:p>
            <a:pPr>
              <a:defRPr/>
            </a:pPr>
            <a:r>
              <a:rPr lang="en-US" dirty="0"/>
              <a:t>Beginning of the technology boom</a:t>
            </a:r>
          </a:p>
          <a:p>
            <a:pPr lvl="1">
              <a:defRPr/>
            </a:pPr>
            <a:r>
              <a:rPr lang="en-US" dirty="0"/>
              <a:t>Bring in technology, but not 100% reliant</a:t>
            </a:r>
          </a:p>
          <a:p>
            <a:pPr>
              <a:defRPr/>
            </a:pPr>
            <a:r>
              <a:rPr lang="en-US" dirty="0"/>
              <a:t>Highest educational levels in generational cohorts</a:t>
            </a:r>
          </a:p>
          <a:p>
            <a:pPr lvl="1">
              <a:defRPr/>
            </a:pPr>
            <a:r>
              <a:rPr lang="en-US" dirty="0"/>
              <a:t>Stress further training</a:t>
            </a:r>
          </a:p>
          <a:p>
            <a:pPr>
              <a:defRPr/>
            </a:pPr>
            <a:r>
              <a:rPr lang="en-US" dirty="0"/>
              <a:t>Stress balance between work and life</a:t>
            </a:r>
          </a:p>
          <a:p>
            <a:pPr lvl="1">
              <a:defRPr/>
            </a:pPr>
            <a:r>
              <a:rPr lang="en-US" dirty="0"/>
              <a:t>Independence, quality of life measures</a:t>
            </a:r>
          </a:p>
          <a:p>
            <a:pPr>
              <a:defRPr/>
            </a:pPr>
            <a:r>
              <a:rPr lang="en-US" dirty="0"/>
              <a:t>Conversation and allow time to ask questions</a:t>
            </a:r>
          </a:p>
          <a:p>
            <a:pPr>
              <a:defRPr/>
            </a:pPr>
            <a:r>
              <a:rPr lang="en-US" dirty="0"/>
              <a:t>Latch key philosophy: </a:t>
            </a:r>
          </a:p>
          <a:p>
            <a:pPr lvl="1">
              <a:defRPr/>
            </a:pPr>
            <a:r>
              <a:rPr lang="en-US" dirty="0"/>
              <a:t>Task list with minimal supervision, minimal feedback</a:t>
            </a:r>
          </a:p>
          <a:p>
            <a:pPr>
              <a:defRPr/>
            </a:pPr>
            <a:r>
              <a:rPr lang="en-US" dirty="0"/>
              <a:t>Be careful to balance compensation among peers</a:t>
            </a:r>
          </a:p>
        </p:txBody>
      </p:sp>
    </p:spTree>
    <p:extLst>
      <p:ext uri="{BB962C8B-B14F-4D97-AF65-F5344CB8AC3E}">
        <p14:creationId xmlns:p14="http://schemas.microsoft.com/office/powerpoint/2010/main" val="381831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981200" y="381000"/>
            <a:ext cx="8686800" cy="838200"/>
          </a:xfrm>
        </p:spPr>
        <p:txBody>
          <a:bodyPr/>
          <a:lstStyle/>
          <a:p>
            <a:pPr>
              <a:defRPr/>
            </a:pPr>
            <a:r>
              <a:rPr lang="en-US" sz="4000" dirty="0"/>
              <a:t>Generation Y (1985 - 2005 )</a:t>
            </a:r>
          </a:p>
        </p:txBody>
      </p:sp>
      <p:sp>
        <p:nvSpPr>
          <p:cNvPr id="90115" name="Rectangle 3"/>
          <p:cNvSpPr>
            <a:spLocks noGrp="1" noChangeArrowheads="1"/>
          </p:cNvSpPr>
          <p:nvPr>
            <p:ph idx="1"/>
          </p:nvPr>
        </p:nvSpPr>
        <p:spPr>
          <a:xfrm>
            <a:off x="884695" y="1438166"/>
            <a:ext cx="10515600" cy="5032375"/>
          </a:xfrm>
        </p:spPr>
        <p:txBody>
          <a:bodyPr>
            <a:normAutofit fontScale="85000" lnSpcReduction="20000"/>
          </a:bodyPr>
          <a:lstStyle/>
          <a:p>
            <a:pPr>
              <a:buFont typeface="Wingdings" panose="05000000000000000000" pitchFamily="2" charset="2"/>
              <a:buChar char="v"/>
              <a:defRPr/>
            </a:pPr>
            <a:r>
              <a:rPr lang="en-US" dirty="0"/>
              <a:t>Television, Cable, Computers, Internet</a:t>
            </a:r>
          </a:p>
          <a:p>
            <a:pPr>
              <a:buFont typeface="Wingdings" panose="05000000000000000000" pitchFamily="2" charset="2"/>
              <a:buChar char="v"/>
              <a:defRPr/>
            </a:pPr>
            <a:r>
              <a:rPr lang="en-US" dirty="0"/>
              <a:t>MTV Generation</a:t>
            </a:r>
          </a:p>
          <a:p>
            <a:pPr lvl="1">
              <a:buFont typeface="Wingdings" panose="05000000000000000000" pitchFamily="2" charset="2"/>
              <a:buChar char="v"/>
              <a:defRPr/>
            </a:pPr>
            <a:r>
              <a:rPr lang="en-US" dirty="0"/>
              <a:t>Reality Television </a:t>
            </a:r>
          </a:p>
          <a:p>
            <a:pPr>
              <a:buFont typeface="Wingdings" panose="05000000000000000000" pitchFamily="2" charset="2"/>
              <a:buChar char="v"/>
              <a:defRPr/>
            </a:pPr>
            <a:r>
              <a:rPr lang="en-US" dirty="0" err="1"/>
              <a:t>Cellphones</a:t>
            </a:r>
            <a:endParaRPr lang="en-US" dirty="0"/>
          </a:p>
          <a:p>
            <a:pPr>
              <a:buFont typeface="Wingdings" panose="05000000000000000000" pitchFamily="2" charset="2"/>
              <a:buChar char="v"/>
              <a:defRPr/>
            </a:pPr>
            <a:r>
              <a:rPr lang="en-US" dirty="0"/>
              <a:t>Columbine and Student Violence</a:t>
            </a:r>
          </a:p>
          <a:p>
            <a:pPr>
              <a:buFont typeface="Wingdings" panose="05000000000000000000" pitchFamily="2" charset="2"/>
              <a:buChar char="v"/>
              <a:defRPr/>
            </a:pPr>
            <a:r>
              <a:rPr lang="en-US" dirty="0"/>
              <a:t>9/11 and two wars in the Middle East</a:t>
            </a:r>
          </a:p>
          <a:p>
            <a:pPr>
              <a:buFont typeface="Wingdings" panose="05000000000000000000" pitchFamily="2" charset="2"/>
              <a:buChar char="v"/>
              <a:defRPr/>
            </a:pPr>
            <a:r>
              <a:rPr lang="en-US" dirty="0"/>
              <a:t>Helicopter parenting</a:t>
            </a:r>
          </a:p>
          <a:p>
            <a:pPr>
              <a:buFont typeface="Wingdings" panose="05000000000000000000" pitchFamily="2" charset="2"/>
              <a:buChar char="v"/>
              <a:defRPr/>
            </a:pPr>
            <a:r>
              <a:rPr lang="en-US" dirty="0"/>
              <a:t>Trophy Kids</a:t>
            </a:r>
          </a:p>
          <a:p>
            <a:pPr>
              <a:buFont typeface="Wingdings" panose="05000000000000000000" pitchFamily="2" charset="2"/>
              <a:buChar char="v"/>
              <a:defRPr/>
            </a:pPr>
            <a:r>
              <a:rPr lang="en-US" dirty="0"/>
              <a:t>Boomeranging or Peter Panning</a:t>
            </a:r>
          </a:p>
          <a:p>
            <a:pPr>
              <a:buFont typeface="Wingdings" panose="05000000000000000000" pitchFamily="2" charset="2"/>
              <a:buChar char="v"/>
              <a:defRPr/>
            </a:pPr>
            <a:r>
              <a:rPr lang="en-US" dirty="0"/>
              <a:t>Recession and Unemployment</a:t>
            </a:r>
          </a:p>
          <a:p>
            <a:pPr>
              <a:buFont typeface="Wingdings" panose="05000000000000000000" pitchFamily="2" charset="2"/>
              <a:buChar char="v"/>
              <a:defRPr/>
            </a:pPr>
            <a:r>
              <a:rPr lang="en-US" dirty="0"/>
              <a:t>Debt and Rising Education Prices</a:t>
            </a:r>
          </a:p>
          <a:p>
            <a:pPr>
              <a:buFont typeface="Wingdings" panose="05000000000000000000" pitchFamily="2" charset="2"/>
              <a:buChar char="v"/>
              <a:defRPr/>
            </a:pPr>
            <a:r>
              <a:rPr lang="en-US" dirty="0"/>
              <a:t>Google</a:t>
            </a:r>
          </a:p>
          <a:p>
            <a:pPr>
              <a:buFont typeface="Wingdings" panose="05000000000000000000" pitchFamily="2" charset="2"/>
              <a:buChar char="v"/>
              <a:defRPr/>
            </a:pPr>
            <a:r>
              <a:rPr lang="en-US" dirty="0"/>
              <a:t>Social Media</a:t>
            </a:r>
          </a:p>
        </p:txBody>
      </p:sp>
    </p:spTree>
    <p:extLst>
      <p:ext uri="{BB962C8B-B14F-4D97-AF65-F5344CB8AC3E}">
        <p14:creationId xmlns:p14="http://schemas.microsoft.com/office/powerpoint/2010/main" val="366124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xfrm>
            <a:off x="1981200" y="381000"/>
            <a:ext cx="8686800" cy="841248"/>
          </a:xfrm>
        </p:spPr>
        <p:txBody>
          <a:bodyPr/>
          <a:lstStyle/>
          <a:p>
            <a:pPr>
              <a:defRPr/>
            </a:pPr>
            <a:r>
              <a:rPr lang="en-US" sz="3200" dirty="0"/>
              <a:t>Generation Y – Values and Work Ethic</a:t>
            </a:r>
          </a:p>
        </p:txBody>
      </p:sp>
      <p:sp>
        <p:nvSpPr>
          <p:cNvPr id="91141" name="Rectangle 5"/>
          <p:cNvSpPr>
            <a:spLocks noGrp="1" noChangeArrowheads="1"/>
          </p:cNvSpPr>
          <p:nvPr>
            <p:ph sz="half" idx="1"/>
          </p:nvPr>
        </p:nvSpPr>
        <p:spPr/>
        <p:txBody>
          <a:bodyPr>
            <a:normAutofit fontScale="85000" lnSpcReduction="20000"/>
          </a:bodyPr>
          <a:lstStyle/>
          <a:p>
            <a:pPr>
              <a:buFont typeface="Wingdings" panose="05000000000000000000" pitchFamily="2" charset="2"/>
              <a:buChar char="v"/>
              <a:defRPr/>
            </a:pPr>
            <a:r>
              <a:rPr lang="en-US" dirty="0"/>
              <a:t>Individualism</a:t>
            </a:r>
          </a:p>
          <a:p>
            <a:pPr>
              <a:buFont typeface="Wingdings" panose="05000000000000000000" pitchFamily="2" charset="2"/>
              <a:buChar char="v"/>
              <a:defRPr/>
            </a:pPr>
            <a:r>
              <a:rPr lang="en-US" dirty="0"/>
              <a:t>Optimism</a:t>
            </a:r>
          </a:p>
          <a:p>
            <a:pPr>
              <a:buFont typeface="Wingdings" panose="05000000000000000000" pitchFamily="2" charset="2"/>
              <a:buChar char="v"/>
              <a:defRPr/>
            </a:pPr>
            <a:r>
              <a:rPr lang="en-US" dirty="0"/>
              <a:t>Confidence/Ambitious</a:t>
            </a:r>
          </a:p>
          <a:p>
            <a:pPr>
              <a:buFont typeface="Wingdings" panose="05000000000000000000" pitchFamily="2" charset="2"/>
              <a:buChar char="v"/>
              <a:defRPr/>
            </a:pPr>
            <a:r>
              <a:rPr lang="en-US" dirty="0"/>
              <a:t>Expecting</a:t>
            </a:r>
          </a:p>
          <a:p>
            <a:pPr>
              <a:buFont typeface="Wingdings" panose="05000000000000000000" pitchFamily="2" charset="2"/>
              <a:buChar char="v"/>
              <a:defRPr/>
            </a:pPr>
            <a:r>
              <a:rPr lang="en-US" dirty="0"/>
              <a:t>Achievement</a:t>
            </a:r>
          </a:p>
          <a:p>
            <a:pPr lvl="1">
              <a:buFont typeface="Wingdings" panose="05000000000000000000" pitchFamily="2" charset="2"/>
              <a:buChar char="v"/>
              <a:defRPr/>
            </a:pPr>
            <a:r>
              <a:rPr lang="en-US" dirty="0"/>
              <a:t>Need for challenge</a:t>
            </a:r>
          </a:p>
          <a:p>
            <a:pPr>
              <a:buFont typeface="Wingdings" panose="05000000000000000000" pitchFamily="2" charset="2"/>
              <a:buChar char="v"/>
              <a:defRPr/>
            </a:pPr>
            <a:r>
              <a:rPr lang="en-US" dirty="0"/>
              <a:t>Sociability</a:t>
            </a:r>
          </a:p>
          <a:p>
            <a:pPr>
              <a:buFont typeface="Wingdings" panose="05000000000000000000" pitchFamily="2" charset="2"/>
              <a:buChar char="v"/>
              <a:defRPr/>
            </a:pPr>
            <a:r>
              <a:rPr lang="en-US" dirty="0"/>
              <a:t>Experiential learning</a:t>
            </a:r>
          </a:p>
          <a:p>
            <a:pPr lvl="1">
              <a:buFont typeface="Wingdings" panose="05000000000000000000" pitchFamily="2" charset="2"/>
              <a:buChar char="v"/>
              <a:defRPr/>
            </a:pPr>
            <a:r>
              <a:rPr lang="en-US" dirty="0"/>
              <a:t>On the job training</a:t>
            </a:r>
          </a:p>
          <a:p>
            <a:pPr>
              <a:buFont typeface="Wingdings" panose="05000000000000000000" pitchFamily="2" charset="2"/>
              <a:buChar char="v"/>
              <a:defRPr/>
            </a:pPr>
            <a:r>
              <a:rPr lang="en-US" dirty="0"/>
              <a:t>Diversity</a:t>
            </a:r>
          </a:p>
          <a:p>
            <a:pPr>
              <a:buFont typeface="Wingdings" panose="05000000000000000000" pitchFamily="2" charset="2"/>
              <a:buChar char="v"/>
              <a:defRPr/>
            </a:pPr>
            <a:r>
              <a:rPr lang="en-US" dirty="0"/>
              <a:t>Civic minded</a:t>
            </a:r>
          </a:p>
          <a:p>
            <a:pPr>
              <a:buFont typeface="Wingdings" panose="05000000000000000000" pitchFamily="2" charset="2"/>
              <a:buChar char="v"/>
              <a:defRPr/>
            </a:pPr>
            <a:r>
              <a:rPr lang="en-US" dirty="0"/>
              <a:t>Always On</a:t>
            </a:r>
          </a:p>
        </p:txBody>
      </p:sp>
      <p:sp>
        <p:nvSpPr>
          <p:cNvPr id="91142" name="Rectangle 6"/>
          <p:cNvSpPr>
            <a:spLocks noGrp="1" noChangeArrowheads="1"/>
          </p:cNvSpPr>
          <p:nvPr>
            <p:ph sz="half" idx="2"/>
          </p:nvPr>
        </p:nvSpPr>
        <p:spPr/>
        <p:txBody>
          <a:bodyPr>
            <a:normAutofit fontScale="85000" lnSpcReduction="20000"/>
          </a:bodyPr>
          <a:lstStyle/>
          <a:p>
            <a:pPr>
              <a:buFont typeface="Wingdings" panose="05000000000000000000" pitchFamily="2" charset="2"/>
              <a:buChar char="v"/>
              <a:defRPr/>
            </a:pPr>
            <a:r>
              <a:rPr lang="en-US" dirty="0"/>
              <a:t>Impatience (vs timely)</a:t>
            </a:r>
          </a:p>
          <a:p>
            <a:pPr>
              <a:buFont typeface="Wingdings" panose="05000000000000000000" pitchFamily="2" charset="2"/>
              <a:buChar char="v"/>
              <a:defRPr/>
            </a:pPr>
            <a:r>
              <a:rPr lang="en-US" dirty="0"/>
              <a:t>Adaptability</a:t>
            </a:r>
          </a:p>
          <a:p>
            <a:pPr>
              <a:buFont typeface="Wingdings" panose="05000000000000000000" pitchFamily="2" charset="2"/>
              <a:buChar char="v"/>
              <a:defRPr/>
            </a:pPr>
            <a:r>
              <a:rPr lang="en-US" dirty="0"/>
              <a:t>How you know </a:t>
            </a:r>
            <a:r>
              <a:rPr lang="en-US" dirty="0" err="1"/>
              <a:t>vs</a:t>
            </a:r>
            <a:r>
              <a:rPr lang="en-US" dirty="0"/>
              <a:t> what you know</a:t>
            </a:r>
          </a:p>
          <a:p>
            <a:pPr>
              <a:buFont typeface="Wingdings" panose="05000000000000000000" pitchFamily="2" charset="2"/>
              <a:buChar char="v"/>
              <a:defRPr/>
            </a:pPr>
            <a:r>
              <a:rPr lang="en-US" dirty="0"/>
              <a:t>Given and expect much more feedback</a:t>
            </a:r>
          </a:p>
          <a:p>
            <a:pPr>
              <a:buFont typeface="Wingdings" panose="05000000000000000000" pitchFamily="2" charset="2"/>
              <a:buChar char="v"/>
              <a:defRPr/>
            </a:pPr>
            <a:r>
              <a:rPr lang="en-US" dirty="0"/>
              <a:t>Seemingly always Multi-tasking</a:t>
            </a:r>
          </a:p>
          <a:p>
            <a:pPr>
              <a:buFont typeface="Wingdings" panose="05000000000000000000" pitchFamily="2" charset="2"/>
              <a:buChar char="v"/>
              <a:defRPr/>
            </a:pPr>
            <a:r>
              <a:rPr lang="en-US" dirty="0"/>
              <a:t>Technological savvy</a:t>
            </a:r>
          </a:p>
          <a:p>
            <a:pPr>
              <a:buFont typeface="Wingdings" panose="05000000000000000000" pitchFamily="2" charset="2"/>
              <a:buChar char="v"/>
              <a:defRPr/>
            </a:pPr>
            <a:r>
              <a:rPr lang="en-US" dirty="0"/>
              <a:t>Information Rich</a:t>
            </a:r>
          </a:p>
          <a:p>
            <a:pPr>
              <a:buFont typeface="Wingdings" panose="05000000000000000000" pitchFamily="2" charset="2"/>
              <a:buChar char="v"/>
              <a:defRPr/>
            </a:pPr>
            <a:r>
              <a:rPr lang="en-US" dirty="0"/>
              <a:t>Mobility</a:t>
            </a:r>
          </a:p>
          <a:p>
            <a:pPr>
              <a:buFont typeface="Wingdings" panose="05000000000000000000" pitchFamily="2" charset="2"/>
              <a:buChar char="v"/>
              <a:defRPr/>
            </a:pPr>
            <a:r>
              <a:rPr lang="en-US" dirty="0"/>
              <a:t>An Age of Insecurity? Comfort seeking? </a:t>
            </a:r>
          </a:p>
        </p:txBody>
      </p:sp>
      <p:pic>
        <p:nvPicPr>
          <p:cNvPr id="5" name="Picture 4"/>
          <p:cNvPicPr>
            <a:picLocks noChangeAspect="1"/>
          </p:cNvPicPr>
          <p:nvPr/>
        </p:nvPicPr>
        <p:blipFill>
          <a:blip r:embed="rId3"/>
          <a:stretch>
            <a:fillRect/>
          </a:stretch>
        </p:blipFill>
        <p:spPr>
          <a:xfrm>
            <a:off x="9709327" y="0"/>
            <a:ext cx="2482673" cy="1863169"/>
          </a:xfrm>
          <a:prstGeom prst="rect">
            <a:avLst/>
          </a:prstGeom>
        </p:spPr>
      </p:pic>
    </p:spTree>
    <p:extLst>
      <p:ext uri="{BB962C8B-B14F-4D97-AF65-F5344CB8AC3E}">
        <p14:creationId xmlns:p14="http://schemas.microsoft.com/office/powerpoint/2010/main" val="39966534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sz="4000" dirty="0"/>
              <a:t>Generation Y:  How To work with them?</a:t>
            </a:r>
          </a:p>
        </p:txBody>
      </p:sp>
      <p:sp>
        <p:nvSpPr>
          <p:cNvPr id="97283" name="Rectangle 3"/>
          <p:cNvSpPr>
            <a:spLocks noGrp="1" noChangeArrowheads="1"/>
          </p:cNvSpPr>
          <p:nvPr>
            <p:ph idx="1"/>
          </p:nvPr>
        </p:nvSpPr>
        <p:spPr>
          <a:xfrm>
            <a:off x="838200" y="1825624"/>
            <a:ext cx="10515600" cy="4885141"/>
          </a:xfrm>
        </p:spPr>
        <p:txBody>
          <a:bodyPr>
            <a:normAutofit fontScale="92500" lnSpcReduction="20000"/>
          </a:bodyPr>
          <a:lstStyle/>
          <a:p>
            <a:pPr>
              <a:buFont typeface="Wingdings" panose="05000000000000000000" pitchFamily="2" charset="2"/>
              <a:buChar char="v"/>
              <a:defRPr/>
            </a:pPr>
            <a:r>
              <a:rPr lang="en-US" dirty="0"/>
              <a:t>Referent &gt;&gt; Positional Authority</a:t>
            </a:r>
          </a:p>
          <a:p>
            <a:pPr lvl="1">
              <a:buFont typeface="Wingdings" panose="05000000000000000000" pitchFamily="2" charset="2"/>
              <a:buChar char="v"/>
              <a:defRPr/>
            </a:pPr>
            <a:r>
              <a:rPr lang="en-US" dirty="0"/>
              <a:t>Appropriate balance between boss and team member</a:t>
            </a:r>
          </a:p>
          <a:p>
            <a:pPr>
              <a:buFont typeface="Wingdings" panose="05000000000000000000" pitchFamily="2" charset="2"/>
              <a:buChar char="v"/>
              <a:defRPr/>
            </a:pPr>
            <a:r>
              <a:rPr lang="en-US" dirty="0"/>
              <a:t>Spell out expectations and goals, good orientation</a:t>
            </a:r>
          </a:p>
          <a:p>
            <a:pPr lvl="1">
              <a:buFont typeface="Wingdings" panose="05000000000000000000" pitchFamily="2" charset="2"/>
              <a:buChar char="v"/>
              <a:defRPr/>
            </a:pPr>
            <a:r>
              <a:rPr lang="en-US" dirty="0"/>
              <a:t>Structure</a:t>
            </a:r>
          </a:p>
          <a:p>
            <a:pPr>
              <a:buFont typeface="Wingdings" panose="05000000000000000000" pitchFamily="2" charset="2"/>
              <a:buChar char="v"/>
              <a:defRPr/>
            </a:pPr>
            <a:r>
              <a:rPr lang="en-US" dirty="0"/>
              <a:t>Direct communication, realistic good and bad</a:t>
            </a:r>
          </a:p>
          <a:p>
            <a:pPr>
              <a:buFont typeface="Wingdings" panose="05000000000000000000" pitchFamily="2" charset="2"/>
              <a:buChar char="v"/>
              <a:defRPr/>
            </a:pPr>
            <a:r>
              <a:rPr lang="en-US" dirty="0"/>
              <a:t>Mentor, help goal set</a:t>
            </a:r>
          </a:p>
          <a:p>
            <a:pPr>
              <a:buFont typeface="Wingdings" panose="05000000000000000000" pitchFamily="2" charset="2"/>
              <a:buChar char="v"/>
              <a:defRPr/>
            </a:pPr>
            <a:r>
              <a:rPr lang="en-US" dirty="0"/>
              <a:t>Positive reinforcement and regular engagement</a:t>
            </a:r>
          </a:p>
          <a:p>
            <a:pPr>
              <a:buFont typeface="Wingdings" panose="05000000000000000000" pitchFamily="2" charset="2"/>
              <a:buChar char="v"/>
              <a:defRPr/>
            </a:pPr>
            <a:r>
              <a:rPr lang="en-US" dirty="0"/>
              <a:t>Encourage team, and quality improvement</a:t>
            </a:r>
          </a:p>
          <a:p>
            <a:pPr>
              <a:buFont typeface="Wingdings" panose="05000000000000000000" pitchFamily="2" charset="2"/>
              <a:buChar char="v"/>
              <a:defRPr/>
            </a:pPr>
            <a:r>
              <a:rPr lang="en-US" dirty="0"/>
              <a:t>Appreciate experiential learning, hands-on</a:t>
            </a:r>
          </a:p>
          <a:p>
            <a:pPr>
              <a:buFont typeface="Wingdings" panose="05000000000000000000" pitchFamily="2" charset="2"/>
              <a:buChar char="v"/>
              <a:defRPr/>
            </a:pPr>
            <a:r>
              <a:rPr lang="en-US" dirty="0"/>
              <a:t>Timely responses! NOW!</a:t>
            </a:r>
          </a:p>
          <a:p>
            <a:pPr>
              <a:buFont typeface="Wingdings" panose="05000000000000000000" pitchFamily="2" charset="2"/>
              <a:buChar char="v"/>
              <a:defRPr/>
            </a:pPr>
            <a:r>
              <a:rPr lang="en-US" dirty="0"/>
              <a:t>Allow for independence, flexibility in workplace</a:t>
            </a:r>
          </a:p>
          <a:p>
            <a:pPr>
              <a:buFont typeface="Wingdings" panose="05000000000000000000" pitchFamily="2" charset="2"/>
              <a:buChar char="v"/>
              <a:defRPr/>
            </a:pPr>
            <a:r>
              <a:rPr lang="en-US" dirty="0"/>
              <a:t>Utilize their ability to multi-task, synthesize</a:t>
            </a:r>
          </a:p>
        </p:txBody>
      </p:sp>
    </p:spTree>
    <p:extLst>
      <p:ext uri="{BB962C8B-B14F-4D97-AF65-F5344CB8AC3E}">
        <p14:creationId xmlns:p14="http://schemas.microsoft.com/office/powerpoint/2010/main" val="199091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 A Request from Internal Medicine Residents at UC</a:t>
            </a:r>
          </a:p>
        </p:txBody>
      </p:sp>
      <p:pic>
        <p:nvPicPr>
          <p:cNvPr id="4" name="tjlLQfhNKFY"/>
          <p:cNvPicPr>
            <a:picLocks noGrp="1" noRot="1" noChangeAspect="1"/>
          </p:cNvPicPr>
          <p:nvPr>
            <p:ph idx="1"/>
            <a:videoFile r:link="rId1"/>
          </p:nvPr>
        </p:nvPicPr>
        <p:blipFill>
          <a:blip r:embed="rId4"/>
          <a:stretch>
            <a:fillRect/>
          </a:stretch>
        </p:blipFill>
        <p:spPr>
          <a:xfrm>
            <a:off x="3810000" y="2716213"/>
            <a:ext cx="4572000" cy="2571750"/>
          </a:xfrm>
          <a:prstGeom prst="rect">
            <a:avLst/>
          </a:prstGeom>
        </p:spPr>
      </p:pic>
    </p:spTree>
    <p:extLst>
      <p:ext uri="{BB962C8B-B14F-4D97-AF65-F5344CB8AC3E}">
        <p14:creationId xmlns:p14="http://schemas.microsoft.com/office/powerpoint/2010/main" val="303518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feedback?</a:t>
            </a:r>
          </a:p>
        </p:txBody>
      </p:sp>
      <p:sp>
        <p:nvSpPr>
          <p:cNvPr id="3" name="Content Placeholder 2"/>
          <p:cNvSpPr>
            <a:spLocks noGrp="1"/>
          </p:cNvSpPr>
          <p:nvPr>
            <p:ph idx="1"/>
          </p:nvPr>
        </p:nvSpPr>
        <p:spPr>
          <a:xfrm>
            <a:off x="838200" y="1450110"/>
            <a:ext cx="10515600" cy="5197578"/>
          </a:xfrm>
        </p:spPr>
        <p:txBody>
          <a:bodyPr>
            <a:normAutofit fontScale="25000" lnSpcReduction="20000"/>
          </a:bodyPr>
          <a:lstStyle/>
          <a:p>
            <a:pPr marL="0" indent="0">
              <a:buNone/>
            </a:pPr>
            <a:r>
              <a:rPr lang="en-US" sz="9600" dirty="0"/>
              <a:t>“Feedback is designed to influence, reinforce, or change behavior, concepts or attitudes.” </a:t>
            </a:r>
          </a:p>
          <a:p>
            <a:r>
              <a:rPr lang="en-US" sz="9600" dirty="0"/>
              <a:t>Necessary and Expected</a:t>
            </a:r>
            <a:br>
              <a:rPr lang="en-US" sz="9600" dirty="0"/>
            </a:br>
            <a:endParaRPr lang="en-US" sz="9600" dirty="0"/>
          </a:p>
          <a:p>
            <a:r>
              <a:rPr lang="en-US" sz="9600" dirty="0"/>
              <a:t>Timely</a:t>
            </a:r>
            <a:br>
              <a:rPr lang="en-US" sz="9600" dirty="0"/>
            </a:br>
            <a:endParaRPr lang="en-US" sz="9600" dirty="0"/>
          </a:p>
          <a:p>
            <a:r>
              <a:rPr lang="en-US" sz="9600" dirty="0"/>
              <a:t>Specific</a:t>
            </a:r>
            <a:br>
              <a:rPr lang="en-US" sz="9600" dirty="0"/>
            </a:br>
            <a:endParaRPr lang="en-US" sz="9600" dirty="0"/>
          </a:p>
          <a:p>
            <a:r>
              <a:rPr lang="en-US" sz="9600" dirty="0"/>
              <a:t>Targeted to behavior</a:t>
            </a:r>
            <a:br>
              <a:rPr lang="en-US" sz="9600" dirty="0"/>
            </a:br>
            <a:endParaRPr lang="en-US" sz="9600" dirty="0"/>
          </a:p>
          <a:p>
            <a:r>
              <a:rPr lang="en-US" sz="9600" dirty="0"/>
              <a:t>Formative</a:t>
            </a:r>
            <a:br>
              <a:rPr lang="en-US" sz="9600" dirty="0"/>
            </a:br>
            <a:endParaRPr lang="en-US" sz="9600" dirty="0"/>
          </a:p>
          <a:p>
            <a:r>
              <a:rPr lang="en-US" sz="9600" dirty="0"/>
              <a:t>Based on direct observation</a:t>
            </a:r>
            <a:br>
              <a:rPr lang="en-US" sz="9600" dirty="0"/>
            </a:br>
            <a:endParaRPr lang="en-US" sz="9600" dirty="0"/>
          </a:p>
          <a:p>
            <a:r>
              <a:rPr lang="en-US" sz="9600" dirty="0"/>
              <a:t>Limited to 1-2 items</a:t>
            </a:r>
          </a:p>
          <a:p>
            <a:pPr marL="0" indent="0">
              <a:buNone/>
            </a:pPr>
            <a:r>
              <a:rPr lang="en-US" sz="5600" dirty="0"/>
              <a:t>Beverly Wood, MD  “Feedback:  A Key Feature of Medical Training”  Radiology, 2000</a:t>
            </a:r>
          </a:p>
        </p:txBody>
      </p:sp>
    </p:spTree>
    <p:extLst>
      <p:ext uri="{BB962C8B-B14F-4D97-AF65-F5344CB8AC3E}">
        <p14:creationId xmlns:p14="http://schemas.microsoft.com/office/powerpoint/2010/main" val="153799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Feedback</a:t>
            </a:r>
          </a:p>
        </p:txBody>
      </p:sp>
      <p:sp>
        <p:nvSpPr>
          <p:cNvPr id="3" name="Content Placeholder 2"/>
          <p:cNvSpPr>
            <a:spLocks noGrp="1"/>
          </p:cNvSpPr>
          <p:nvPr>
            <p:ph idx="1"/>
          </p:nvPr>
        </p:nvSpPr>
        <p:spPr/>
        <p:txBody>
          <a:bodyPr>
            <a:normAutofit fontScale="92500" lnSpcReduction="10000"/>
          </a:bodyPr>
          <a:lstStyle/>
          <a:p>
            <a:r>
              <a:rPr lang="en-US" dirty="0"/>
              <a:t>Informal Feedback (Feedback on the Fly)</a:t>
            </a:r>
          </a:p>
          <a:p>
            <a:pPr lvl="1"/>
            <a:r>
              <a:rPr lang="en-US" dirty="0"/>
              <a:t>On the spot or soon after</a:t>
            </a:r>
          </a:p>
          <a:p>
            <a:pPr lvl="1"/>
            <a:r>
              <a:rPr lang="en-US" dirty="0"/>
              <a:t>Observed knowledge, attitude or skill</a:t>
            </a:r>
          </a:p>
          <a:p>
            <a:pPr lvl="1"/>
            <a:r>
              <a:rPr lang="en-US" dirty="0"/>
              <a:t>Offer tips on how to improve (“When you do the muscle strength exam, support the arm this way.”)</a:t>
            </a:r>
          </a:p>
          <a:p>
            <a:pPr marL="457200" lvl="1" indent="0">
              <a:buNone/>
            </a:pPr>
            <a:endParaRPr lang="en-US" dirty="0"/>
          </a:p>
          <a:p>
            <a:r>
              <a:rPr lang="en-US" dirty="0"/>
              <a:t>Formal Feedback</a:t>
            </a:r>
          </a:p>
          <a:p>
            <a:pPr lvl="1"/>
            <a:r>
              <a:rPr lang="en-US" dirty="0"/>
              <a:t>Set aside specific time (ex: given just after a clinic shift, end of day)</a:t>
            </a:r>
            <a:br>
              <a:rPr lang="en-US" dirty="0"/>
            </a:br>
            <a:endParaRPr lang="en-US" dirty="0"/>
          </a:p>
          <a:p>
            <a:r>
              <a:rPr lang="en-US" dirty="0"/>
              <a:t>Major Feedback</a:t>
            </a:r>
          </a:p>
          <a:p>
            <a:pPr lvl="1"/>
            <a:r>
              <a:rPr lang="en-US" dirty="0"/>
              <a:t>Midpoint or end of a learning experience or rotation</a:t>
            </a:r>
          </a:p>
          <a:p>
            <a:pPr lvl="1"/>
            <a:r>
              <a:rPr lang="en-US" dirty="0"/>
              <a:t>Serves to provide information to learner so they can improve before end of rotation</a:t>
            </a:r>
          </a:p>
          <a:p>
            <a:endParaRPr lang="en-US" dirty="0"/>
          </a:p>
        </p:txBody>
      </p:sp>
    </p:spTree>
    <p:extLst>
      <p:ext uri="{BB962C8B-B14F-4D97-AF65-F5344CB8AC3E}">
        <p14:creationId xmlns:p14="http://schemas.microsoft.com/office/powerpoint/2010/main" val="169299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a:t>Feedback        </a:t>
            </a:r>
            <a:r>
              <a:rPr lang="en-US" dirty="0" err="1"/>
              <a:t>vs</a:t>
            </a:r>
            <a:r>
              <a:rPr lang="en-US" dirty="0"/>
              <a:t>        Evaluation</a:t>
            </a:r>
          </a:p>
        </p:txBody>
      </p:sp>
      <p:sp>
        <p:nvSpPr>
          <p:cNvPr id="2" name="Text Placeholder 1"/>
          <p:cNvSpPr>
            <a:spLocks noGrp="1"/>
          </p:cNvSpPr>
          <p:nvPr>
            <p:ph type="body" idx="1"/>
          </p:nvPr>
        </p:nvSpPr>
        <p:spPr/>
        <p:txBody>
          <a:bodyPr/>
          <a:lstStyle/>
          <a:p>
            <a:pPr algn="ctr"/>
            <a:r>
              <a:rPr lang="en-US" sz="3200" dirty="0"/>
              <a:t>Feedback (Formative) </a:t>
            </a:r>
            <a:endParaRPr lang="en-US" dirty="0"/>
          </a:p>
        </p:txBody>
      </p:sp>
      <p:sp>
        <p:nvSpPr>
          <p:cNvPr id="61443" name="Content Placeholder 4"/>
          <p:cNvSpPr>
            <a:spLocks noGrp="1"/>
          </p:cNvSpPr>
          <p:nvPr>
            <p:ph sz="half" idx="2"/>
          </p:nvPr>
        </p:nvSpPr>
        <p:spPr/>
        <p:txBody>
          <a:bodyPr>
            <a:normAutofit/>
          </a:bodyPr>
          <a:lstStyle/>
          <a:p>
            <a:pPr algn="ctr"/>
            <a:r>
              <a:rPr lang="en-US" altLang="en-US" sz="2600" dirty="0"/>
              <a:t>Timely, Immediate</a:t>
            </a:r>
          </a:p>
          <a:p>
            <a:pPr algn="ctr"/>
            <a:r>
              <a:rPr lang="en-US" altLang="en-US" sz="2600" dirty="0"/>
              <a:t>Informal</a:t>
            </a:r>
          </a:p>
          <a:p>
            <a:pPr algn="ctr"/>
            <a:r>
              <a:rPr lang="en-US" altLang="en-US" sz="2600" dirty="0"/>
              <a:t>Specific Actions</a:t>
            </a:r>
          </a:p>
          <a:p>
            <a:pPr algn="ctr"/>
            <a:r>
              <a:rPr lang="en-US" altLang="en-US" sz="2600" dirty="0"/>
              <a:t>Objective Content (specific behaviors observed)</a:t>
            </a:r>
          </a:p>
          <a:p>
            <a:pPr algn="ctr"/>
            <a:r>
              <a:rPr lang="en-US" altLang="en-US" sz="2600" dirty="0"/>
              <a:t>Subjective (descriptive feedback)</a:t>
            </a:r>
          </a:p>
          <a:p>
            <a:pPr algn="ctr"/>
            <a:r>
              <a:rPr lang="en-US" altLang="en-US" sz="2600" dirty="0"/>
              <a:t>Purpose: improvement, strengths and weaknesses, planning</a:t>
            </a:r>
          </a:p>
        </p:txBody>
      </p:sp>
      <p:sp>
        <p:nvSpPr>
          <p:cNvPr id="3" name="Text Placeholder 2"/>
          <p:cNvSpPr>
            <a:spLocks noGrp="1"/>
          </p:cNvSpPr>
          <p:nvPr>
            <p:ph type="body" sz="quarter" idx="3"/>
          </p:nvPr>
        </p:nvSpPr>
        <p:spPr/>
        <p:txBody>
          <a:bodyPr/>
          <a:lstStyle/>
          <a:p>
            <a:pPr algn="ctr"/>
            <a:r>
              <a:rPr lang="en-US" sz="3200" dirty="0"/>
              <a:t>Evaluation (Summative)</a:t>
            </a:r>
            <a:endParaRPr lang="en-US" dirty="0"/>
          </a:p>
        </p:txBody>
      </p:sp>
      <p:sp>
        <p:nvSpPr>
          <p:cNvPr id="61444" name="Content Placeholder 5"/>
          <p:cNvSpPr>
            <a:spLocks noGrp="1"/>
          </p:cNvSpPr>
          <p:nvPr>
            <p:ph sz="quarter" idx="4"/>
          </p:nvPr>
        </p:nvSpPr>
        <p:spPr/>
        <p:txBody>
          <a:bodyPr>
            <a:normAutofit fontScale="92500"/>
          </a:bodyPr>
          <a:lstStyle/>
          <a:p>
            <a:pPr algn="ctr"/>
            <a:r>
              <a:rPr lang="en-US" altLang="en-US" dirty="0"/>
              <a:t>Scheduled, Usually End</a:t>
            </a:r>
          </a:p>
          <a:p>
            <a:pPr algn="ctr"/>
            <a:r>
              <a:rPr lang="en-US" altLang="en-US" dirty="0"/>
              <a:t>Formal</a:t>
            </a:r>
          </a:p>
          <a:p>
            <a:pPr algn="ctr"/>
            <a:r>
              <a:rPr lang="en-US" altLang="en-US" dirty="0"/>
              <a:t>Global Impression</a:t>
            </a:r>
          </a:p>
          <a:p>
            <a:pPr algn="ctr"/>
            <a:r>
              <a:rPr lang="en-US" altLang="en-US" dirty="0"/>
              <a:t>Objective Content (global)</a:t>
            </a:r>
          </a:p>
          <a:p>
            <a:pPr algn="ctr"/>
            <a:r>
              <a:rPr lang="en-US" altLang="en-US" dirty="0"/>
              <a:t>Subjective (descriptive evaluation)</a:t>
            </a:r>
          </a:p>
          <a:p>
            <a:pPr algn="ctr"/>
            <a:r>
              <a:rPr lang="en-US" altLang="en-US" dirty="0"/>
              <a:t>Purpose: improvement and grading, competence determinations</a:t>
            </a:r>
          </a:p>
        </p:txBody>
      </p:sp>
    </p:spTree>
    <p:extLst>
      <p:ext uri="{BB962C8B-B14F-4D97-AF65-F5344CB8AC3E}">
        <p14:creationId xmlns:p14="http://schemas.microsoft.com/office/powerpoint/2010/main" val="76469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57400" y="152400"/>
            <a:ext cx="8077200" cy="1143000"/>
          </a:xfrm>
        </p:spPr>
        <p:txBody>
          <a:bodyPr/>
          <a:lstStyle/>
          <a:p>
            <a:pPr eaLnBrk="1" hangingPunct="1">
              <a:defRPr/>
            </a:pPr>
            <a:r>
              <a:rPr lang="en-US" b="1"/>
              <a:t>Feedback: Specific Examples</a:t>
            </a:r>
          </a:p>
        </p:txBody>
      </p:sp>
      <p:sp>
        <p:nvSpPr>
          <p:cNvPr id="10243" name="Rectangle 3"/>
          <p:cNvSpPr>
            <a:spLocks noGrp="1" noChangeArrowheads="1"/>
          </p:cNvSpPr>
          <p:nvPr>
            <p:ph sz="half" idx="1"/>
          </p:nvPr>
        </p:nvSpPr>
        <p:spPr>
          <a:xfrm>
            <a:off x="6172200" y="1371600"/>
            <a:ext cx="4191000" cy="4191000"/>
          </a:xfrm>
          <a:ln>
            <a:solidFill>
              <a:srgbClr val="000000"/>
            </a:solidFill>
          </a:ln>
        </p:spPr>
        <p:txBody>
          <a:bodyPr/>
          <a:lstStyle/>
          <a:p>
            <a:pPr marL="0" indent="0">
              <a:buNone/>
              <a:defRPr/>
            </a:pPr>
            <a:r>
              <a:rPr lang="en-US" dirty="0"/>
              <a:t>              </a:t>
            </a:r>
            <a:r>
              <a:rPr lang="en-US" u="sng" dirty="0"/>
              <a:t>Good</a:t>
            </a:r>
            <a:endParaRPr lang="en-US" sz="2400" dirty="0"/>
          </a:p>
          <a:p>
            <a:pPr eaLnBrk="1" hangingPunct="1">
              <a:lnSpc>
                <a:spcPct val="90000"/>
              </a:lnSpc>
              <a:defRPr/>
            </a:pPr>
            <a:r>
              <a:rPr lang="en-US" b="1" dirty="0"/>
              <a:t>Specific</a:t>
            </a:r>
            <a:r>
              <a:rPr lang="en-US" dirty="0"/>
              <a:t> (</a:t>
            </a:r>
            <a:r>
              <a:rPr lang="ja-JP" altLang="en-US" dirty="0"/>
              <a:t>“</a:t>
            </a:r>
            <a:r>
              <a:rPr lang="en-US" dirty="0"/>
              <a:t>you could improve your reflex exam by…</a:t>
            </a:r>
            <a:r>
              <a:rPr lang="ja-JP" altLang="en-US" dirty="0"/>
              <a:t>”</a:t>
            </a:r>
            <a:r>
              <a:rPr lang="en-US" dirty="0"/>
              <a:t>)</a:t>
            </a:r>
          </a:p>
          <a:p>
            <a:pPr eaLnBrk="1" hangingPunct="1">
              <a:lnSpc>
                <a:spcPct val="90000"/>
              </a:lnSpc>
              <a:defRPr/>
            </a:pPr>
            <a:r>
              <a:rPr lang="en-US" b="1" dirty="0"/>
              <a:t>Objective</a:t>
            </a:r>
            <a:r>
              <a:rPr lang="en-US" dirty="0"/>
              <a:t> (</a:t>
            </a:r>
            <a:r>
              <a:rPr lang="ja-JP" altLang="en-US" dirty="0"/>
              <a:t>“</a:t>
            </a:r>
            <a:r>
              <a:rPr lang="en-US" dirty="0"/>
              <a:t>your presentation was too long and not focused on CC</a:t>
            </a:r>
            <a:r>
              <a:rPr lang="ja-JP" altLang="en-US" dirty="0"/>
              <a:t>”</a:t>
            </a:r>
            <a:r>
              <a:rPr lang="en-US" dirty="0"/>
              <a:t>)</a:t>
            </a:r>
          </a:p>
          <a:p>
            <a:pPr eaLnBrk="1" hangingPunct="1">
              <a:lnSpc>
                <a:spcPct val="90000"/>
              </a:lnSpc>
              <a:defRPr/>
            </a:pPr>
            <a:r>
              <a:rPr lang="en-US" b="1" dirty="0"/>
              <a:t>Behavior </a:t>
            </a:r>
            <a:r>
              <a:rPr lang="en-US" dirty="0"/>
              <a:t>(yesterday, you forgot to dictate…)</a:t>
            </a:r>
            <a:r>
              <a:rPr lang="en-US" sz="2400" dirty="0"/>
              <a:t> 	</a:t>
            </a:r>
          </a:p>
        </p:txBody>
      </p:sp>
      <p:sp>
        <p:nvSpPr>
          <p:cNvPr id="10244" name="Rectangle 4"/>
          <p:cNvSpPr>
            <a:spLocks noGrp="1" noChangeArrowheads="1"/>
          </p:cNvSpPr>
          <p:nvPr>
            <p:ph sz="half" idx="2"/>
          </p:nvPr>
        </p:nvSpPr>
        <p:spPr>
          <a:xfrm>
            <a:off x="1828800" y="1371600"/>
            <a:ext cx="4267200" cy="4191000"/>
          </a:xfrm>
          <a:ln>
            <a:solidFill>
              <a:schemeClr val="tx1"/>
            </a:solidFill>
          </a:ln>
        </p:spPr>
        <p:txBody>
          <a:bodyPr/>
          <a:lstStyle/>
          <a:p>
            <a:pPr marL="0" indent="0">
              <a:buNone/>
              <a:defRPr/>
            </a:pPr>
            <a:r>
              <a:rPr lang="en-US" sz="3200" dirty="0"/>
              <a:t>              </a:t>
            </a:r>
            <a:r>
              <a:rPr lang="en-US" sz="3200" u="sng" dirty="0"/>
              <a:t>Bad</a:t>
            </a:r>
            <a:endParaRPr lang="en-US" sz="3200" dirty="0"/>
          </a:p>
          <a:p>
            <a:pPr eaLnBrk="1" hangingPunct="1">
              <a:defRPr/>
            </a:pPr>
            <a:r>
              <a:rPr lang="en-US" b="1" dirty="0"/>
              <a:t>Too general </a:t>
            </a:r>
            <a:r>
              <a:rPr lang="en-US" dirty="0"/>
              <a:t>(</a:t>
            </a:r>
            <a:r>
              <a:rPr lang="ja-JP" altLang="en-US" dirty="0"/>
              <a:t>“</a:t>
            </a:r>
            <a:r>
              <a:rPr lang="en-US" dirty="0"/>
              <a:t>you</a:t>
            </a:r>
            <a:r>
              <a:rPr lang="ja-JP" altLang="en-US" dirty="0"/>
              <a:t>’</a:t>
            </a:r>
            <a:r>
              <a:rPr lang="en-US" dirty="0"/>
              <a:t>re not doing it right</a:t>
            </a:r>
            <a:r>
              <a:rPr lang="ja-JP" altLang="en-US" dirty="0"/>
              <a:t>”</a:t>
            </a:r>
            <a:r>
              <a:rPr lang="en-US" dirty="0"/>
              <a:t>)</a:t>
            </a:r>
          </a:p>
          <a:p>
            <a:pPr eaLnBrk="1" hangingPunct="1">
              <a:defRPr/>
            </a:pPr>
            <a:r>
              <a:rPr lang="en-US" b="1" dirty="0"/>
              <a:t>Subjective/ judgmental</a:t>
            </a:r>
            <a:r>
              <a:rPr lang="en-US" dirty="0"/>
              <a:t> (</a:t>
            </a:r>
            <a:r>
              <a:rPr lang="ja-JP" altLang="en-US" dirty="0"/>
              <a:t>“</a:t>
            </a:r>
            <a:r>
              <a:rPr lang="en-US" dirty="0"/>
              <a:t>your presentation was terrible</a:t>
            </a:r>
            <a:r>
              <a:rPr lang="ja-JP" altLang="en-US" dirty="0"/>
              <a:t>”</a:t>
            </a:r>
            <a:r>
              <a:rPr lang="en-US" dirty="0"/>
              <a:t>)</a:t>
            </a:r>
          </a:p>
          <a:p>
            <a:pPr eaLnBrk="1" hangingPunct="1">
              <a:defRPr/>
            </a:pPr>
            <a:r>
              <a:rPr lang="en-US" b="1" dirty="0"/>
              <a:t>Personal </a:t>
            </a:r>
            <a:r>
              <a:rPr lang="en-US" dirty="0"/>
              <a:t>(</a:t>
            </a:r>
            <a:r>
              <a:rPr lang="ja-JP" altLang="en-US" dirty="0"/>
              <a:t>“</a:t>
            </a:r>
            <a:r>
              <a:rPr lang="en-US" dirty="0"/>
              <a:t>you are just not reliable</a:t>
            </a:r>
            <a:r>
              <a:rPr lang="ja-JP" altLang="en-US" dirty="0"/>
              <a:t>”</a:t>
            </a:r>
            <a:r>
              <a:rPr lang="en-US" dirty="0"/>
              <a:t>)</a:t>
            </a:r>
          </a:p>
          <a:p>
            <a:pPr eaLnBrk="1" hangingPunct="1">
              <a:defRPr/>
            </a:pPr>
            <a:endParaRPr lang="en-US" dirty="0"/>
          </a:p>
        </p:txBody>
      </p:sp>
    </p:spTree>
    <p:extLst>
      <p:ext uri="{BB962C8B-B14F-4D97-AF65-F5344CB8AC3E}">
        <p14:creationId xmlns:p14="http://schemas.microsoft.com/office/powerpoint/2010/main" val="907968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Compliment vs Positive Feedback</a:t>
            </a:r>
          </a:p>
        </p:txBody>
      </p:sp>
      <p:sp>
        <p:nvSpPr>
          <p:cNvPr id="3" name="Text Placeholder 2"/>
          <p:cNvSpPr>
            <a:spLocks noGrp="1"/>
          </p:cNvSpPr>
          <p:nvPr>
            <p:ph type="body" idx="1"/>
          </p:nvPr>
        </p:nvSpPr>
        <p:spPr/>
        <p:txBody>
          <a:bodyPr>
            <a:normAutofit/>
          </a:bodyPr>
          <a:lstStyle/>
          <a:p>
            <a:r>
              <a:rPr lang="en-US" sz="4000" dirty="0"/>
              <a:t>Compliment</a:t>
            </a:r>
          </a:p>
        </p:txBody>
      </p:sp>
      <p:sp>
        <p:nvSpPr>
          <p:cNvPr id="4" name="Content Placeholder 3"/>
          <p:cNvSpPr>
            <a:spLocks noGrp="1"/>
          </p:cNvSpPr>
          <p:nvPr>
            <p:ph sz="half" idx="2"/>
          </p:nvPr>
        </p:nvSpPr>
        <p:spPr/>
        <p:txBody>
          <a:bodyPr/>
          <a:lstStyle/>
          <a:p>
            <a:r>
              <a:rPr lang="en-US" dirty="0"/>
              <a:t>Makes someone feel good</a:t>
            </a:r>
          </a:p>
          <a:p>
            <a:r>
              <a:rPr lang="en-US" dirty="0"/>
              <a:t>You are doing a great job</a:t>
            </a:r>
          </a:p>
        </p:txBody>
      </p:sp>
      <p:sp>
        <p:nvSpPr>
          <p:cNvPr id="5" name="Text Placeholder 4"/>
          <p:cNvSpPr>
            <a:spLocks noGrp="1"/>
          </p:cNvSpPr>
          <p:nvPr>
            <p:ph type="body" sz="quarter" idx="3"/>
          </p:nvPr>
        </p:nvSpPr>
        <p:spPr/>
        <p:txBody>
          <a:bodyPr>
            <a:normAutofit/>
          </a:bodyPr>
          <a:lstStyle/>
          <a:p>
            <a:r>
              <a:rPr lang="en-US" sz="4000" dirty="0"/>
              <a:t>Positive Feedback </a:t>
            </a:r>
          </a:p>
        </p:txBody>
      </p:sp>
      <p:sp>
        <p:nvSpPr>
          <p:cNvPr id="6" name="Content Placeholder 5"/>
          <p:cNvSpPr>
            <a:spLocks noGrp="1"/>
          </p:cNvSpPr>
          <p:nvPr>
            <p:ph sz="quarter" idx="4"/>
          </p:nvPr>
        </p:nvSpPr>
        <p:spPr/>
        <p:txBody>
          <a:bodyPr/>
          <a:lstStyle/>
          <a:p>
            <a:r>
              <a:rPr lang="en-US" dirty="0"/>
              <a:t>Aimed at encouraging good performance</a:t>
            </a:r>
          </a:p>
          <a:p>
            <a:r>
              <a:rPr lang="en-US" dirty="0"/>
              <a:t>“That case presentation gave me detailed, useful information on how to diagnose and treat otitis media”</a:t>
            </a:r>
          </a:p>
          <a:p>
            <a:endParaRPr lang="en-US" dirty="0"/>
          </a:p>
        </p:txBody>
      </p:sp>
    </p:spTree>
    <p:extLst>
      <p:ext uri="{BB962C8B-B14F-4D97-AF65-F5344CB8AC3E}">
        <p14:creationId xmlns:p14="http://schemas.microsoft.com/office/powerpoint/2010/main" val="270453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Discuss generational differences in evaluators and evaluated</a:t>
            </a:r>
          </a:p>
          <a:p>
            <a:r>
              <a:rPr lang="en-US" dirty="0"/>
              <a:t>Define Feedback</a:t>
            </a:r>
          </a:p>
          <a:p>
            <a:r>
              <a:rPr lang="en-US" dirty="0"/>
              <a:t>Explain the various types of feedback common in clinical education settings </a:t>
            </a:r>
          </a:p>
          <a:p>
            <a:r>
              <a:rPr lang="en-US" dirty="0"/>
              <a:t>Improve upon the use of effective feedback in daily medical educational practice</a:t>
            </a:r>
          </a:p>
          <a:p>
            <a:r>
              <a:rPr lang="en-US" dirty="0"/>
              <a:t>Tips for giving effective feedback in a busy clinical settings</a:t>
            </a:r>
          </a:p>
          <a:p>
            <a:endParaRPr lang="en-US" dirty="0"/>
          </a:p>
          <a:p>
            <a:endParaRPr lang="en-US" dirty="0"/>
          </a:p>
        </p:txBody>
      </p:sp>
    </p:spTree>
    <p:extLst>
      <p:ext uri="{BB962C8B-B14F-4D97-AF65-F5344CB8AC3E}">
        <p14:creationId xmlns:p14="http://schemas.microsoft.com/office/powerpoint/2010/main" val="278936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 versus Constructive Feedback </a:t>
            </a:r>
          </a:p>
        </p:txBody>
      </p:sp>
      <p:sp>
        <p:nvSpPr>
          <p:cNvPr id="3" name="Content Placeholder 2"/>
          <p:cNvSpPr>
            <a:spLocks noGrp="1"/>
          </p:cNvSpPr>
          <p:nvPr>
            <p:ph sz="half" idx="1"/>
          </p:nvPr>
        </p:nvSpPr>
        <p:spPr/>
        <p:txBody>
          <a:bodyPr>
            <a:normAutofit/>
          </a:bodyPr>
          <a:lstStyle/>
          <a:p>
            <a:pPr marL="0" indent="0">
              <a:buNone/>
            </a:pPr>
            <a:r>
              <a:rPr lang="en-US" sz="4000" b="1" dirty="0"/>
              <a:t>Criticism</a:t>
            </a:r>
          </a:p>
          <a:p>
            <a:r>
              <a:rPr lang="en-US" dirty="0"/>
              <a:t>Demeaning or belittling</a:t>
            </a:r>
          </a:p>
          <a:p>
            <a:r>
              <a:rPr lang="en-US" dirty="0"/>
              <a:t>“It’s annoying when you are late”</a:t>
            </a:r>
          </a:p>
          <a:p>
            <a:r>
              <a:rPr lang="en-US" dirty="0"/>
              <a:t>“You are too shy”</a:t>
            </a:r>
          </a:p>
          <a:p>
            <a:r>
              <a:rPr lang="en-US" dirty="0"/>
              <a:t>“You are disorganized”</a:t>
            </a:r>
          </a:p>
          <a:p>
            <a:r>
              <a:rPr lang="en-US" dirty="0"/>
              <a:t>“Your differential diagnosis was inadequate”</a:t>
            </a:r>
          </a:p>
          <a:p>
            <a:endParaRPr lang="en-US" dirty="0"/>
          </a:p>
        </p:txBody>
      </p:sp>
      <p:sp>
        <p:nvSpPr>
          <p:cNvPr id="4" name="Content Placeholder 3"/>
          <p:cNvSpPr>
            <a:spLocks noGrp="1"/>
          </p:cNvSpPr>
          <p:nvPr>
            <p:ph sz="half" idx="2"/>
          </p:nvPr>
        </p:nvSpPr>
        <p:spPr>
          <a:xfrm>
            <a:off x="6172199" y="1825625"/>
            <a:ext cx="5493619" cy="4351338"/>
          </a:xfrm>
        </p:spPr>
        <p:txBody>
          <a:bodyPr>
            <a:normAutofit/>
          </a:bodyPr>
          <a:lstStyle/>
          <a:p>
            <a:pPr marL="0" indent="0">
              <a:buNone/>
            </a:pPr>
            <a:r>
              <a:rPr lang="en-US" sz="4000" b="1" dirty="0"/>
              <a:t>Constructive Feedback</a:t>
            </a:r>
          </a:p>
          <a:p>
            <a:r>
              <a:rPr lang="en-US" dirty="0"/>
              <a:t>Aimed at improving performance</a:t>
            </a:r>
          </a:p>
          <a:p>
            <a:r>
              <a:rPr lang="en-US" dirty="0"/>
              <a:t>“You are often late”</a:t>
            </a:r>
          </a:p>
          <a:p>
            <a:r>
              <a:rPr lang="en-US" dirty="0"/>
              <a:t>“ I asked you for input you did not respond”</a:t>
            </a:r>
          </a:p>
          <a:p>
            <a:r>
              <a:rPr lang="en-US" dirty="0"/>
              <a:t>“You included physical exam findings in your HPI”</a:t>
            </a:r>
          </a:p>
          <a:p>
            <a:r>
              <a:rPr lang="en-US" dirty="0"/>
              <a:t>“Your differential diagnosis did not include hypothyroidism” </a:t>
            </a:r>
          </a:p>
          <a:p>
            <a:endParaRPr lang="en-US" dirty="0"/>
          </a:p>
        </p:txBody>
      </p:sp>
    </p:spTree>
    <p:extLst>
      <p:ext uri="{BB962C8B-B14F-4D97-AF65-F5344CB8AC3E}">
        <p14:creationId xmlns:p14="http://schemas.microsoft.com/office/powerpoint/2010/main" val="84408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Potential Problems with Feedback/Evaluation</a:t>
            </a:r>
          </a:p>
        </p:txBody>
      </p:sp>
      <p:sp>
        <p:nvSpPr>
          <p:cNvPr id="68611" name="Content Placeholder 2"/>
          <p:cNvSpPr>
            <a:spLocks noGrp="1"/>
          </p:cNvSpPr>
          <p:nvPr>
            <p:ph idx="1"/>
          </p:nvPr>
        </p:nvSpPr>
        <p:spPr/>
        <p:txBody>
          <a:bodyPr/>
          <a:lstStyle/>
          <a:p>
            <a:r>
              <a:rPr lang="en-US" altLang="en-US" dirty="0"/>
              <a:t>“Halo Effect”</a:t>
            </a:r>
          </a:p>
          <a:p>
            <a:r>
              <a:rPr lang="en-US" altLang="en-US" dirty="0"/>
              <a:t>“Oops”-Insufficient Evidence</a:t>
            </a:r>
          </a:p>
          <a:p>
            <a:r>
              <a:rPr lang="en-US" altLang="en-US" dirty="0"/>
              <a:t>“You never told me that!”</a:t>
            </a:r>
          </a:p>
          <a:p>
            <a:r>
              <a:rPr lang="en-US" altLang="en-US" dirty="0"/>
              <a:t>“But I NEED Honors!”</a:t>
            </a:r>
          </a:p>
          <a:p>
            <a:r>
              <a:rPr lang="en-US" altLang="en-US" dirty="0"/>
              <a:t>“Uh-Oh”-Should they pass?</a:t>
            </a:r>
          </a:p>
          <a:p>
            <a:r>
              <a:rPr lang="en-US" altLang="en-US" dirty="0"/>
              <a:t>“Lake </a:t>
            </a:r>
            <a:r>
              <a:rPr lang="en-US" altLang="en-US" dirty="0" err="1"/>
              <a:t>Wobegon</a:t>
            </a:r>
            <a:r>
              <a:rPr lang="en-US" altLang="en-US" dirty="0"/>
              <a:t>” Effect</a:t>
            </a:r>
          </a:p>
          <a:p>
            <a:endParaRPr lang="en-US" altLang="en-US" b="1" dirty="0"/>
          </a:p>
          <a:p>
            <a:r>
              <a:rPr lang="en-US" altLang="en-US" sz="2000" b="1" dirty="0"/>
              <a:t>Southern NH AHEC. </a:t>
            </a:r>
            <a:r>
              <a:rPr lang="en-US" altLang="en-US" sz="2000" i="1" dirty="0"/>
              <a:t>Evaluation: Making it Work Monograph</a:t>
            </a:r>
            <a:endParaRPr lang="en-US" altLang="en-US" sz="2000" b="1" i="1" dirty="0"/>
          </a:p>
        </p:txBody>
      </p:sp>
    </p:spTree>
    <p:extLst>
      <p:ext uri="{BB962C8B-B14F-4D97-AF65-F5344CB8AC3E}">
        <p14:creationId xmlns:p14="http://schemas.microsoft.com/office/powerpoint/2010/main" val="3924712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Feedback </a:t>
            </a:r>
          </a:p>
        </p:txBody>
      </p:sp>
      <p:sp>
        <p:nvSpPr>
          <p:cNvPr id="3" name="Content Placeholder 2"/>
          <p:cNvSpPr>
            <a:spLocks noGrp="1"/>
          </p:cNvSpPr>
          <p:nvPr>
            <p:ph idx="1"/>
          </p:nvPr>
        </p:nvSpPr>
        <p:spPr/>
        <p:txBody>
          <a:bodyPr>
            <a:normAutofit/>
          </a:bodyPr>
          <a:lstStyle/>
          <a:p>
            <a:r>
              <a:rPr lang="en-US" sz="3200" dirty="0"/>
              <a:t>Lack of knowledge about the learner</a:t>
            </a:r>
          </a:p>
          <a:p>
            <a:endParaRPr lang="en-US" sz="3200" dirty="0"/>
          </a:p>
          <a:p>
            <a:r>
              <a:rPr lang="en-US" sz="3200" dirty="0"/>
              <a:t>Lack of skills on how to give feedback </a:t>
            </a:r>
          </a:p>
          <a:p>
            <a:endParaRPr lang="en-US" sz="3200" dirty="0"/>
          </a:p>
          <a:p>
            <a:r>
              <a:rPr lang="en-US" sz="3200" dirty="0"/>
              <a:t>Lack of motivation (busy service or meetings)</a:t>
            </a:r>
          </a:p>
          <a:p>
            <a:pPr marL="0" indent="0">
              <a:buNone/>
            </a:pPr>
            <a:endParaRPr lang="en-US" sz="3200" dirty="0"/>
          </a:p>
          <a:p>
            <a:r>
              <a:rPr lang="en-US" sz="3200" dirty="0"/>
              <a:t>Non-supportive culture </a:t>
            </a:r>
          </a:p>
          <a:p>
            <a:endParaRPr lang="en-US" dirty="0"/>
          </a:p>
        </p:txBody>
      </p:sp>
    </p:spTree>
    <p:extLst>
      <p:ext uri="{BB962C8B-B14F-4D97-AF65-F5344CB8AC3E}">
        <p14:creationId xmlns:p14="http://schemas.microsoft.com/office/powerpoint/2010/main" val="75387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to Giving Feedback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049" y="1482291"/>
            <a:ext cx="6693845" cy="4225490"/>
          </a:xfrm>
          <a:prstGeom prst="rect">
            <a:avLst/>
          </a:prstGeom>
        </p:spPr>
      </p:pic>
    </p:spTree>
    <p:extLst>
      <p:ext uri="{BB962C8B-B14F-4D97-AF65-F5344CB8AC3E}">
        <p14:creationId xmlns:p14="http://schemas.microsoft.com/office/powerpoint/2010/main" val="337960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to Giving Feedback </a:t>
            </a:r>
          </a:p>
        </p:txBody>
      </p:sp>
      <p:sp>
        <p:nvSpPr>
          <p:cNvPr id="3" name="Content Placeholder 2"/>
          <p:cNvSpPr>
            <a:spLocks noGrp="1"/>
          </p:cNvSpPr>
          <p:nvPr>
            <p:ph idx="1"/>
          </p:nvPr>
        </p:nvSpPr>
        <p:spPr/>
        <p:txBody>
          <a:bodyPr>
            <a:normAutofit/>
          </a:bodyPr>
          <a:lstStyle/>
          <a:p>
            <a:pPr marL="0" indent="0">
              <a:buNone/>
            </a:pPr>
            <a:r>
              <a:rPr lang="en-US" sz="3600" b="1" u="sng" dirty="0"/>
              <a:t>Step 1 – Preparing the Learner</a:t>
            </a:r>
          </a:p>
          <a:p>
            <a:r>
              <a:rPr lang="en-US" dirty="0"/>
              <a:t>Outline the expectations for the learner</a:t>
            </a:r>
          </a:p>
          <a:p>
            <a:r>
              <a:rPr lang="en-US" dirty="0"/>
              <a:t>Establish an effective learning climate</a:t>
            </a:r>
          </a:p>
          <a:p>
            <a:r>
              <a:rPr lang="en-US" dirty="0"/>
              <a:t>Clarify expectations the first day</a:t>
            </a:r>
          </a:p>
          <a:p>
            <a:r>
              <a:rPr lang="en-US" dirty="0"/>
              <a:t>Communicate and share goals for the learning experience</a:t>
            </a:r>
          </a:p>
          <a:p>
            <a:r>
              <a:rPr lang="en-US" dirty="0"/>
              <a:t>Review schedule </a:t>
            </a:r>
          </a:p>
          <a:p>
            <a:r>
              <a:rPr lang="en-US" dirty="0"/>
              <a:t>Promote self-directed learning</a:t>
            </a:r>
          </a:p>
          <a:p>
            <a:r>
              <a:rPr lang="en-US" dirty="0"/>
              <a:t>Alert learners to the use and not use of the “Feedback” word</a:t>
            </a:r>
          </a:p>
          <a:p>
            <a:endParaRPr lang="en-US" dirty="0"/>
          </a:p>
        </p:txBody>
      </p:sp>
    </p:spTree>
    <p:extLst>
      <p:ext uri="{BB962C8B-B14F-4D97-AF65-F5344CB8AC3E}">
        <p14:creationId xmlns:p14="http://schemas.microsoft.com/office/powerpoint/2010/main" val="175462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to Giving Feedback</a:t>
            </a:r>
          </a:p>
        </p:txBody>
      </p:sp>
      <p:sp>
        <p:nvSpPr>
          <p:cNvPr id="3" name="Content Placeholder 2"/>
          <p:cNvSpPr>
            <a:spLocks noGrp="1"/>
          </p:cNvSpPr>
          <p:nvPr>
            <p:ph idx="1"/>
          </p:nvPr>
        </p:nvSpPr>
        <p:spPr/>
        <p:txBody>
          <a:bodyPr/>
          <a:lstStyle/>
          <a:p>
            <a:pPr marL="0" indent="0">
              <a:buNone/>
            </a:pPr>
            <a:r>
              <a:rPr lang="en-US" sz="3600" b="1" u="sng" dirty="0"/>
              <a:t>Step 2 – Timing </a:t>
            </a:r>
          </a:p>
          <a:p>
            <a:r>
              <a:rPr lang="en-US" dirty="0"/>
              <a:t>Prepare the learner to receive feedback</a:t>
            </a:r>
          </a:p>
          <a:p>
            <a:r>
              <a:rPr lang="en-US" dirty="0"/>
              <a:t>Make it private</a:t>
            </a:r>
          </a:p>
          <a:p>
            <a:r>
              <a:rPr lang="en-US" dirty="0"/>
              <a:t>Make it timely</a:t>
            </a:r>
          </a:p>
          <a:p>
            <a:r>
              <a:rPr lang="en-US" dirty="0"/>
              <a:t>Actually say the word “Feedback”</a:t>
            </a:r>
          </a:p>
          <a:p>
            <a:endParaRPr lang="en-US" dirty="0"/>
          </a:p>
        </p:txBody>
      </p:sp>
    </p:spTree>
    <p:extLst>
      <p:ext uri="{BB962C8B-B14F-4D97-AF65-F5344CB8AC3E}">
        <p14:creationId xmlns:p14="http://schemas.microsoft.com/office/powerpoint/2010/main" val="1167122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to Giving Feedback </a:t>
            </a:r>
          </a:p>
        </p:txBody>
      </p:sp>
      <p:sp>
        <p:nvSpPr>
          <p:cNvPr id="3" name="Content Placeholder 2"/>
          <p:cNvSpPr>
            <a:spLocks noGrp="1"/>
          </p:cNvSpPr>
          <p:nvPr>
            <p:ph idx="1"/>
          </p:nvPr>
        </p:nvSpPr>
        <p:spPr/>
        <p:txBody>
          <a:bodyPr>
            <a:normAutofit fontScale="47500" lnSpcReduction="20000"/>
          </a:bodyPr>
          <a:lstStyle/>
          <a:p>
            <a:pPr marL="0" indent="0">
              <a:buNone/>
            </a:pPr>
            <a:r>
              <a:rPr lang="en-US" sz="5800" b="1" u="sng" dirty="0"/>
              <a:t>Step 3 – Actually Stop and Give Feedback </a:t>
            </a:r>
          </a:p>
          <a:p>
            <a:pPr marL="0" indent="0">
              <a:buNone/>
            </a:pPr>
            <a:endParaRPr lang="en-US" sz="4600" dirty="0"/>
          </a:p>
          <a:p>
            <a:pPr marL="0" indent="0">
              <a:buNone/>
            </a:pPr>
            <a:r>
              <a:rPr lang="en-US" sz="6700" b="1" dirty="0">
                <a:solidFill>
                  <a:srgbClr val="FF0000"/>
                </a:solidFill>
              </a:rPr>
              <a:t>STOP</a:t>
            </a:r>
            <a:r>
              <a:rPr lang="en-US" sz="4600" dirty="0"/>
              <a:t> and Give Feedback</a:t>
            </a:r>
          </a:p>
          <a:p>
            <a:pPr marL="0" indent="0">
              <a:buNone/>
            </a:pPr>
            <a:endParaRPr lang="en-US" sz="4600" dirty="0"/>
          </a:p>
          <a:p>
            <a:pPr marL="0" indent="0">
              <a:buNone/>
            </a:pPr>
            <a:r>
              <a:rPr lang="en-US" sz="5900" b="1" dirty="0">
                <a:solidFill>
                  <a:srgbClr val="FF0000"/>
                </a:solidFill>
              </a:rPr>
              <a:t>S</a:t>
            </a:r>
            <a:r>
              <a:rPr lang="en-US" sz="4600" dirty="0"/>
              <a:t>=Specific</a:t>
            </a:r>
          </a:p>
          <a:p>
            <a:pPr marL="0" indent="0">
              <a:buNone/>
            </a:pPr>
            <a:r>
              <a:rPr lang="en-US" sz="5900" b="1" dirty="0">
                <a:solidFill>
                  <a:srgbClr val="FF0000"/>
                </a:solidFill>
              </a:rPr>
              <a:t>T</a:t>
            </a:r>
            <a:r>
              <a:rPr lang="en-US" sz="4600" dirty="0"/>
              <a:t>=Timely</a:t>
            </a:r>
          </a:p>
          <a:p>
            <a:pPr marL="0" indent="0">
              <a:buNone/>
            </a:pPr>
            <a:r>
              <a:rPr lang="en-US" sz="5900" b="1" dirty="0">
                <a:solidFill>
                  <a:srgbClr val="FF0000"/>
                </a:solidFill>
              </a:rPr>
              <a:t>O</a:t>
            </a:r>
            <a:r>
              <a:rPr lang="en-US" sz="4600" dirty="0"/>
              <a:t>=Observed behaviors</a:t>
            </a:r>
          </a:p>
          <a:p>
            <a:pPr marL="0" indent="0">
              <a:buNone/>
            </a:pPr>
            <a:r>
              <a:rPr lang="en-US" sz="5900" b="1" dirty="0">
                <a:solidFill>
                  <a:srgbClr val="FF0000"/>
                </a:solidFill>
              </a:rPr>
              <a:t>P</a:t>
            </a:r>
            <a:r>
              <a:rPr lang="en-US" sz="4600" dirty="0"/>
              <a:t>=Plan for action </a:t>
            </a:r>
          </a:p>
          <a:p>
            <a:pPr marL="0" indent="0">
              <a:buNone/>
            </a:pPr>
            <a:endParaRPr lang="en-US" dirty="0"/>
          </a:p>
          <a:p>
            <a:pPr marL="0" indent="0">
              <a:buNone/>
            </a:pPr>
            <a:endParaRPr lang="en-US" dirty="0"/>
          </a:p>
          <a:p>
            <a:pPr marL="0" indent="0">
              <a:buNone/>
            </a:pPr>
            <a:r>
              <a:rPr lang="en-US" dirty="0">
                <a:solidFill>
                  <a:schemeClr val="bg1"/>
                </a:solidFill>
              </a:rPr>
              <a:t>.\\beyond “good job”: How to give effective feedback.  </a:t>
            </a:r>
            <a:r>
              <a:rPr lang="en-US" i="1" dirty="0">
                <a:solidFill>
                  <a:schemeClr val="bg1"/>
                </a:solidFill>
              </a:rPr>
              <a:t>Pediatrics</a:t>
            </a:r>
            <a:r>
              <a:rPr lang="en-US" dirty="0">
                <a:solidFill>
                  <a:schemeClr val="bg1"/>
                </a:solidFill>
              </a:rPr>
              <a:t>. M, Sa11 Feb;127(s):205-7.</a:t>
            </a:r>
          </a:p>
          <a:p>
            <a:pPr marL="0" indent="0">
              <a:buNone/>
            </a:pPr>
            <a:r>
              <a:rPr lang="en-US" dirty="0">
                <a:solidFill>
                  <a:schemeClr val="bg1"/>
                </a:solidFill>
              </a:rPr>
              <a:t>eb;127(s):205-7.</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389" y="2236520"/>
            <a:ext cx="4876800" cy="2943225"/>
          </a:xfrm>
          <a:prstGeom prst="rect">
            <a:avLst/>
          </a:prstGeom>
        </p:spPr>
      </p:pic>
    </p:spTree>
    <p:extLst>
      <p:ext uri="{BB962C8B-B14F-4D97-AF65-F5344CB8AC3E}">
        <p14:creationId xmlns:p14="http://schemas.microsoft.com/office/powerpoint/2010/main" val="21202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Giving Feedback </a:t>
            </a:r>
          </a:p>
        </p:txBody>
      </p:sp>
      <p:sp>
        <p:nvSpPr>
          <p:cNvPr id="3" name="Content Placeholder 2"/>
          <p:cNvSpPr>
            <a:spLocks noGrp="1"/>
          </p:cNvSpPr>
          <p:nvPr>
            <p:ph idx="1"/>
          </p:nvPr>
        </p:nvSpPr>
        <p:spPr/>
        <p:txBody>
          <a:bodyPr/>
          <a:lstStyle/>
          <a:p>
            <a:pPr marL="0" indent="0">
              <a:buNone/>
            </a:pPr>
            <a:r>
              <a:rPr lang="en-US" sz="3600" b="1" u="sng" dirty="0"/>
              <a:t>Step 4 – Confirm Feedback Received</a:t>
            </a:r>
          </a:p>
          <a:p>
            <a:endParaRPr lang="en-US" dirty="0"/>
          </a:p>
          <a:p>
            <a:r>
              <a:rPr lang="en-US" dirty="0"/>
              <a:t>Understanding is confirmed to ensure clear communication</a:t>
            </a:r>
          </a:p>
          <a:p>
            <a:r>
              <a:rPr lang="en-US" dirty="0"/>
              <a:t>Make sure it is understood (teach back or repeat back)</a:t>
            </a:r>
          </a:p>
          <a:p>
            <a:r>
              <a:rPr lang="en-US" dirty="0"/>
              <a:t>One approach is to say to the learner, “As a result of our meeting, tell me what you will do differently.”</a:t>
            </a:r>
          </a:p>
          <a:p>
            <a:endParaRPr lang="en-US" dirty="0"/>
          </a:p>
        </p:txBody>
      </p:sp>
    </p:spTree>
    <p:extLst>
      <p:ext uri="{BB962C8B-B14F-4D97-AF65-F5344CB8AC3E}">
        <p14:creationId xmlns:p14="http://schemas.microsoft.com/office/powerpoint/2010/main" val="1745768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Feedback Methods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332" y="2008538"/>
            <a:ext cx="5715459" cy="4199757"/>
          </a:xfrm>
          <a:prstGeom prst="rect">
            <a:avLst/>
          </a:prstGeom>
        </p:spPr>
      </p:pic>
    </p:spTree>
    <p:extLst>
      <p:ext uri="{BB962C8B-B14F-4D97-AF65-F5344CB8AC3E}">
        <p14:creationId xmlns:p14="http://schemas.microsoft.com/office/powerpoint/2010/main" val="256338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3315" name="Picture 3"/>
          <p:cNvPicPr>
            <a:picLocks noChangeAspect="1"/>
          </p:cNvPicPr>
          <p:nvPr/>
        </p:nvPicPr>
        <p:blipFill>
          <a:blip r:embed="rId3" cstate="print">
            <a:extLst>
              <a:ext uri="{28A0092B-C50C-407E-A947-70E740481C1C}">
                <a14:useLocalDpi xmlns:a14="http://schemas.microsoft.com/office/drawing/2010/main" val="0"/>
              </a:ext>
            </a:extLst>
          </a:blip>
          <a:srcRect b="56801"/>
          <a:stretch>
            <a:fillRect/>
          </a:stretch>
        </p:blipFill>
        <p:spPr bwMode="auto">
          <a:xfrm>
            <a:off x="2804160" y="1577340"/>
            <a:ext cx="6377940" cy="2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p:cNvPicPr>
          <p:nvPr/>
        </p:nvPicPr>
        <p:blipFill>
          <a:blip r:embed="rId3" cstate="print">
            <a:extLst>
              <a:ext uri="{28A0092B-C50C-407E-A947-70E740481C1C}">
                <a14:useLocalDpi xmlns:a14="http://schemas.microsoft.com/office/drawing/2010/main" val="0"/>
              </a:ext>
            </a:extLst>
          </a:blip>
          <a:srcRect t="74809"/>
          <a:stretch>
            <a:fillRect/>
          </a:stretch>
        </p:blipFill>
        <p:spPr bwMode="auto">
          <a:xfrm>
            <a:off x="2804160" y="4937760"/>
            <a:ext cx="6377940" cy="117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p:cNvPicPr>
          <p:nvPr/>
        </p:nvPicPr>
        <p:blipFill>
          <a:blip r:embed="rId3" cstate="print">
            <a:extLst>
              <a:ext uri="{28A0092B-C50C-407E-A947-70E740481C1C}">
                <a14:useLocalDpi xmlns:a14="http://schemas.microsoft.com/office/drawing/2010/main" val="0"/>
              </a:ext>
            </a:extLst>
          </a:blip>
          <a:srcRect t="44206" b="25191"/>
          <a:stretch>
            <a:fillRect/>
          </a:stretch>
        </p:blipFill>
        <p:spPr bwMode="auto">
          <a:xfrm>
            <a:off x="2804160" y="3566160"/>
            <a:ext cx="632936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0"/>
          <p:cNvSpPr txBox="1">
            <a:spLocks noChangeArrowheads="1"/>
          </p:cNvSpPr>
          <p:nvPr/>
        </p:nvSpPr>
        <p:spPr bwMode="auto">
          <a:xfrm>
            <a:off x="4107180" y="2331720"/>
            <a:ext cx="3703320" cy="701729"/>
          </a:xfrm>
          <a:prstGeom prst="rect">
            <a:avLst/>
          </a:prstGeom>
          <a:noFill/>
          <a:ln w="9525">
            <a:noFill/>
            <a:miter lim="800000"/>
            <a:headEnd/>
            <a:tailEnd/>
          </a:ln>
        </p:spPr>
        <p:txBody>
          <a:bodyPr lIns="91439" tIns="45719" rIns="91439" bIns="45719">
            <a:spAutoFit/>
          </a:bodyPr>
          <a:lstStyle/>
          <a:p>
            <a:pPr algn="ctr" defTabSz="457200">
              <a:defRPr/>
            </a:pPr>
            <a:r>
              <a:rPr lang="en-US" sz="3960" b="1">
                <a:effectLst>
                  <a:outerShdw blurRad="38100" dist="38100" dir="2700000" algn="tl">
                    <a:srgbClr val="FFFFFF"/>
                  </a:outerShdw>
                </a:effectLst>
                <a:latin typeface="Calibri" pitchFamily="34" charset="0"/>
              </a:rPr>
              <a:t>Reinforcement</a:t>
            </a:r>
          </a:p>
        </p:txBody>
      </p:sp>
      <p:sp>
        <p:nvSpPr>
          <p:cNvPr id="13319" name="TextBox 11"/>
          <p:cNvSpPr txBox="1">
            <a:spLocks noChangeArrowheads="1"/>
          </p:cNvSpPr>
          <p:nvPr/>
        </p:nvSpPr>
        <p:spPr bwMode="auto">
          <a:xfrm>
            <a:off x="3558540" y="3771900"/>
            <a:ext cx="4937760" cy="646329"/>
          </a:xfrm>
          <a:prstGeom prst="rect">
            <a:avLst/>
          </a:prstGeom>
          <a:noFill/>
          <a:ln w="9525">
            <a:noFill/>
            <a:miter lim="800000"/>
            <a:headEnd/>
            <a:tailEnd/>
          </a:ln>
        </p:spPr>
        <p:txBody>
          <a:bodyPr lIns="91439" tIns="45719" rIns="91439" bIns="45719">
            <a:spAutoFit/>
          </a:bodyPr>
          <a:lstStyle/>
          <a:p>
            <a:pPr algn="ctr" defTabSz="457200">
              <a:defRPr/>
            </a:pPr>
            <a:r>
              <a:rPr lang="en-US" sz="3600" b="1">
                <a:solidFill>
                  <a:schemeClr val="bg1"/>
                </a:solidFill>
                <a:effectLst>
                  <a:outerShdw blurRad="38100" dist="38100" dir="2700000" algn="tl">
                    <a:srgbClr val="000000"/>
                  </a:outerShdw>
                </a:effectLst>
                <a:latin typeface="Calibri" pitchFamily="34" charset="0"/>
              </a:rPr>
              <a:t>Constructive Comments</a:t>
            </a:r>
          </a:p>
        </p:txBody>
      </p:sp>
      <p:sp>
        <p:nvSpPr>
          <p:cNvPr id="13320" name="TextBox 12"/>
          <p:cNvSpPr txBox="1">
            <a:spLocks noChangeArrowheads="1"/>
          </p:cNvSpPr>
          <p:nvPr/>
        </p:nvSpPr>
        <p:spPr bwMode="auto">
          <a:xfrm>
            <a:off x="3970020" y="5143500"/>
            <a:ext cx="3977640" cy="701729"/>
          </a:xfrm>
          <a:prstGeom prst="rect">
            <a:avLst/>
          </a:prstGeom>
          <a:noFill/>
          <a:ln w="9525">
            <a:noFill/>
            <a:miter lim="800000"/>
            <a:headEnd/>
            <a:tailEnd/>
          </a:ln>
        </p:spPr>
        <p:txBody>
          <a:bodyPr lIns="91439" tIns="45719" rIns="91439" bIns="45719">
            <a:spAutoFit/>
          </a:bodyPr>
          <a:lstStyle/>
          <a:p>
            <a:pPr algn="ctr" defTabSz="457200">
              <a:defRPr/>
            </a:pPr>
            <a:r>
              <a:rPr lang="en-US" sz="3960" b="1">
                <a:effectLst>
                  <a:outerShdw blurRad="38100" dist="38100" dir="2700000" algn="tl">
                    <a:srgbClr val="FFFFFF"/>
                  </a:outerShdw>
                </a:effectLst>
                <a:latin typeface="Calibri" pitchFamily="34" charset="0"/>
              </a:rPr>
              <a:t>Reinforcement</a:t>
            </a:r>
          </a:p>
        </p:txBody>
      </p:sp>
      <p:sp>
        <p:nvSpPr>
          <p:cNvPr id="9" name="Title 1"/>
          <p:cNvSpPr txBox="1">
            <a:spLocks/>
          </p:cNvSpPr>
          <p:nvPr/>
        </p:nvSpPr>
        <p:spPr bwMode="auto">
          <a:xfrm>
            <a:off x="2049780" y="37583"/>
            <a:ext cx="8161020" cy="1144429"/>
          </a:xfrm>
          <a:prstGeom prst="rect">
            <a:avLst/>
          </a:prstGeom>
          <a:noFill/>
          <a:ln w="9525">
            <a:noFill/>
            <a:miter lim="800000"/>
            <a:headEnd/>
            <a:tailEnd/>
          </a:ln>
        </p:spPr>
        <p:txBody>
          <a:bodyPr anchor="ctr"/>
          <a:lstStyle/>
          <a:p>
            <a:pPr algn="ctr" eaLnBrk="0" hangingPunct="0">
              <a:defRPr/>
            </a:pPr>
            <a:r>
              <a:rPr lang="en-US" sz="3600" kern="0" dirty="0">
                <a:solidFill>
                  <a:srgbClr val="FF0000"/>
                </a:solidFill>
                <a:latin typeface="Arial" charset="0"/>
                <a:cs typeface="Arial" charset="0"/>
              </a:rPr>
              <a:t>FEEDBACK SANDWICH</a:t>
            </a:r>
          </a:p>
        </p:txBody>
      </p:sp>
    </p:spTree>
    <p:extLst>
      <p:ext uri="{BB962C8B-B14F-4D97-AF65-F5344CB8AC3E}">
        <p14:creationId xmlns:p14="http://schemas.microsoft.com/office/powerpoint/2010/main" val="2758945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dissolve">
                                      <p:cBhvr>
                                        <p:cTn id="16" dur="500"/>
                                        <p:tgtEl>
                                          <p:spTgt spid="133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dissolve">
                                      <p:cBhvr>
                                        <p:cTn id="25" dur="500"/>
                                        <p:tgtEl>
                                          <p:spTgt spid="133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rot="-5400000">
            <a:off x="565944" y="3156744"/>
            <a:ext cx="3948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400" dirty="0">
                <a:solidFill>
                  <a:srgbClr val="969696"/>
                </a:solidFill>
                <a:latin typeface="Arial" panose="020B0604020202020204" pitchFamily="34" charset="0"/>
              </a:rPr>
              <a:t>Births (in millions)</a:t>
            </a:r>
          </a:p>
        </p:txBody>
      </p:sp>
      <p:sp>
        <p:nvSpPr>
          <p:cNvPr id="14339" name="Text Box 7"/>
          <p:cNvSpPr txBox="1">
            <a:spLocks noChangeArrowheads="1"/>
          </p:cNvSpPr>
          <p:nvPr/>
        </p:nvSpPr>
        <p:spPr bwMode="auto">
          <a:xfrm>
            <a:off x="4343401" y="6400800"/>
            <a:ext cx="3948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50000"/>
              </a:spcBef>
              <a:buClrTx/>
              <a:buSzTx/>
              <a:buFontTx/>
              <a:buNone/>
            </a:pPr>
            <a:r>
              <a:rPr lang="en-US" altLang="en-US" sz="2400">
                <a:solidFill>
                  <a:srgbClr val="969696"/>
                </a:solidFill>
                <a:latin typeface="Arial" panose="020B0604020202020204" pitchFamily="34" charset="0"/>
              </a:rPr>
              <a:t>Birth Year</a:t>
            </a:r>
          </a:p>
        </p:txBody>
      </p:sp>
      <p:sp>
        <p:nvSpPr>
          <p:cNvPr id="20490" name="Text Box 12"/>
          <p:cNvSpPr txBox="1">
            <a:spLocks noChangeArrowheads="1"/>
          </p:cNvSpPr>
          <p:nvPr/>
        </p:nvSpPr>
        <p:spPr bwMode="auto">
          <a:xfrm>
            <a:off x="5247082" y="424642"/>
            <a:ext cx="1066800" cy="523875"/>
          </a:xfrm>
          <a:prstGeom prst="rect">
            <a:avLst/>
          </a:prstGeom>
          <a:noFill/>
          <a:ln w="9525">
            <a:noFill/>
            <a:miter lim="800000"/>
            <a:headEnd/>
            <a:tailEnd/>
          </a:ln>
        </p:spPr>
        <p:txBody>
          <a:bodyPr>
            <a:spAutoFit/>
          </a:bodyPr>
          <a:lstStyle/>
          <a:p>
            <a:pPr algn="ctr" eaLnBrk="1" hangingPunct="1">
              <a:spcBef>
                <a:spcPct val="50000"/>
              </a:spcBef>
              <a:defRPr/>
            </a:pPr>
            <a:r>
              <a:rPr lang="en-US" sz="1400" b="1" dirty="0">
                <a:solidFill>
                  <a:schemeClr val="bg2">
                    <a:lumMod val="50000"/>
                  </a:schemeClr>
                </a:solidFill>
                <a:latin typeface="Arial" charset="0"/>
                <a:ea typeface="ＭＳ Ｐゴシック" pitchFamily="-1" charset="-128"/>
              </a:rPr>
              <a:t>Baby Boomers</a:t>
            </a:r>
          </a:p>
        </p:txBody>
      </p:sp>
      <p:sp>
        <p:nvSpPr>
          <p:cNvPr id="20491" name="Text Box 13"/>
          <p:cNvSpPr txBox="1">
            <a:spLocks noChangeArrowheads="1"/>
          </p:cNvSpPr>
          <p:nvPr/>
        </p:nvSpPr>
        <p:spPr bwMode="auto">
          <a:xfrm>
            <a:off x="6910383" y="621858"/>
            <a:ext cx="838200" cy="307975"/>
          </a:xfrm>
          <a:prstGeom prst="rect">
            <a:avLst/>
          </a:prstGeom>
          <a:noFill/>
          <a:ln w="9525">
            <a:noFill/>
            <a:miter lim="800000"/>
            <a:headEnd/>
            <a:tailEnd/>
          </a:ln>
        </p:spPr>
        <p:txBody>
          <a:bodyPr>
            <a:spAutoFit/>
          </a:bodyPr>
          <a:lstStyle/>
          <a:p>
            <a:pPr algn="ctr" eaLnBrk="1" hangingPunct="1">
              <a:spcBef>
                <a:spcPct val="50000"/>
              </a:spcBef>
              <a:defRPr/>
            </a:pPr>
            <a:r>
              <a:rPr lang="en-US" sz="1400" b="1" dirty="0">
                <a:solidFill>
                  <a:schemeClr val="accent3">
                    <a:lumMod val="75000"/>
                  </a:schemeClr>
                </a:solidFill>
                <a:latin typeface="Arial" charset="0"/>
                <a:ea typeface="ＭＳ Ｐゴシック" pitchFamily="-1" charset="-128"/>
              </a:rPr>
              <a:t>Gen Y</a:t>
            </a:r>
          </a:p>
        </p:txBody>
      </p:sp>
      <p:sp>
        <p:nvSpPr>
          <p:cNvPr id="20492" name="Text Box 14"/>
          <p:cNvSpPr txBox="1">
            <a:spLocks noChangeArrowheads="1"/>
          </p:cNvSpPr>
          <p:nvPr/>
        </p:nvSpPr>
        <p:spPr bwMode="auto">
          <a:xfrm>
            <a:off x="6196816" y="901412"/>
            <a:ext cx="852488" cy="307975"/>
          </a:xfrm>
          <a:prstGeom prst="rect">
            <a:avLst/>
          </a:prstGeom>
          <a:noFill/>
          <a:ln w="9525">
            <a:noFill/>
            <a:miter lim="800000"/>
            <a:headEnd/>
            <a:tailEnd/>
          </a:ln>
        </p:spPr>
        <p:txBody>
          <a:bodyPr>
            <a:spAutoFit/>
          </a:bodyPr>
          <a:lstStyle/>
          <a:p>
            <a:pPr algn="ctr" eaLnBrk="1" hangingPunct="1">
              <a:spcBef>
                <a:spcPct val="50000"/>
              </a:spcBef>
              <a:defRPr/>
            </a:pPr>
            <a:r>
              <a:rPr lang="en-US" sz="1400" b="1" dirty="0">
                <a:solidFill>
                  <a:schemeClr val="accent1">
                    <a:lumMod val="50000"/>
                  </a:schemeClr>
                </a:solidFill>
                <a:latin typeface="Arial" charset="0"/>
                <a:ea typeface="ＭＳ Ｐゴシック" pitchFamily="-1" charset="-128"/>
              </a:rPr>
              <a:t>Gen X</a:t>
            </a:r>
          </a:p>
        </p:txBody>
      </p:sp>
      <p:sp>
        <p:nvSpPr>
          <p:cNvPr id="15" name="TextBox 14"/>
          <p:cNvSpPr txBox="1"/>
          <p:nvPr/>
        </p:nvSpPr>
        <p:spPr>
          <a:xfrm>
            <a:off x="4298152" y="774256"/>
            <a:ext cx="1295400" cy="461665"/>
          </a:xfrm>
          <a:prstGeom prst="rect">
            <a:avLst/>
          </a:prstGeom>
          <a:noFill/>
        </p:spPr>
        <p:txBody>
          <a:bodyPr>
            <a:spAutoFit/>
          </a:bodyPr>
          <a:lstStyle/>
          <a:p>
            <a:pPr algn="ctr">
              <a:defRPr/>
            </a:pPr>
            <a:r>
              <a:rPr lang="en-US" sz="1200" dirty="0">
                <a:solidFill>
                  <a:schemeClr val="tx1">
                    <a:lumMod val="65000"/>
                    <a:lumOff val="35000"/>
                  </a:schemeClr>
                </a:solidFill>
                <a:latin typeface="Arial" charset="0"/>
                <a:ea typeface="ＭＳ Ｐゴシック" pitchFamily="-1" charset="-128"/>
              </a:rPr>
              <a:t>Silent Generation</a:t>
            </a:r>
          </a:p>
        </p:txBody>
      </p:sp>
      <p:sp>
        <p:nvSpPr>
          <p:cNvPr id="17" name="Rectangle 23"/>
          <p:cNvSpPr>
            <a:spLocks noChangeArrowheads="1"/>
          </p:cNvSpPr>
          <p:nvPr/>
        </p:nvSpPr>
        <p:spPr bwMode="auto">
          <a:xfrm>
            <a:off x="8077200" y="1524000"/>
            <a:ext cx="990600" cy="4394200"/>
          </a:xfrm>
          <a:prstGeom prst="rect">
            <a:avLst/>
          </a:prstGeom>
          <a:gradFill rotWithShape="1">
            <a:gsLst>
              <a:gs pos="0">
                <a:schemeClr val="bg1"/>
              </a:gs>
              <a:gs pos="100000">
                <a:srgbClr val="FF0000"/>
              </a:gs>
            </a:gsLst>
            <a:lin ang="5400000" scaled="1"/>
          </a:gradFill>
          <a:ln w="9525">
            <a:noFill/>
            <a:miter lim="800000"/>
            <a:headEnd/>
            <a:tailEnd/>
          </a:ln>
          <a:effectLst/>
        </p:spPr>
        <p:txBody>
          <a:bodyPr wrap="none" anchor="ctr"/>
          <a:lstStyle/>
          <a:p>
            <a:pPr>
              <a:defRPr/>
            </a:pPr>
            <a:endParaRPr lang="en-US">
              <a:latin typeface="Arial" pitchFamily="-1" charset="0"/>
            </a:endParaRPr>
          </a:p>
        </p:txBody>
      </p:sp>
      <p:sp>
        <p:nvSpPr>
          <p:cNvPr id="18" name="Rectangle 24"/>
          <p:cNvSpPr>
            <a:spLocks noChangeArrowheads="1"/>
          </p:cNvSpPr>
          <p:nvPr/>
        </p:nvSpPr>
        <p:spPr bwMode="auto">
          <a:xfrm>
            <a:off x="7467600" y="1524000"/>
            <a:ext cx="647700" cy="4394200"/>
          </a:xfrm>
          <a:prstGeom prst="rect">
            <a:avLst/>
          </a:prstGeom>
          <a:gradFill rotWithShape="1">
            <a:gsLst>
              <a:gs pos="0">
                <a:schemeClr val="bg1"/>
              </a:gs>
              <a:gs pos="100000">
                <a:srgbClr val="93ED97"/>
              </a:gs>
            </a:gsLst>
            <a:lin ang="5400000" scaled="1"/>
          </a:gradFill>
          <a:ln w="9525">
            <a:noFill/>
            <a:miter lim="800000"/>
            <a:headEnd/>
            <a:tailEnd/>
          </a:ln>
          <a:effectLst/>
        </p:spPr>
        <p:txBody>
          <a:bodyPr wrap="none" anchor="ctr"/>
          <a:lstStyle/>
          <a:p>
            <a:pPr>
              <a:defRPr/>
            </a:pPr>
            <a:endParaRPr lang="en-US">
              <a:latin typeface="Arial" pitchFamily="-1" charset="0"/>
            </a:endParaRPr>
          </a:p>
        </p:txBody>
      </p:sp>
      <p:sp>
        <p:nvSpPr>
          <p:cNvPr id="19" name="Rectangle 21"/>
          <p:cNvSpPr>
            <a:spLocks noChangeArrowheads="1"/>
          </p:cNvSpPr>
          <p:nvPr/>
        </p:nvSpPr>
        <p:spPr bwMode="auto">
          <a:xfrm>
            <a:off x="6400800" y="1524000"/>
            <a:ext cx="1104900" cy="4394200"/>
          </a:xfrm>
          <a:prstGeom prst="rect">
            <a:avLst/>
          </a:prstGeom>
          <a:gradFill rotWithShape="1">
            <a:gsLst>
              <a:gs pos="0">
                <a:schemeClr val="bg1"/>
              </a:gs>
              <a:gs pos="100000">
                <a:schemeClr val="accent1"/>
              </a:gs>
            </a:gsLst>
            <a:lin ang="5400000" scaled="1"/>
          </a:gradFill>
          <a:ln w="9525">
            <a:noFill/>
            <a:miter lim="800000"/>
            <a:headEnd/>
            <a:tailEnd/>
          </a:ln>
          <a:effectLst/>
        </p:spPr>
        <p:txBody>
          <a:bodyPr wrap="none" anchor="ctr"/>
          <a:lstStyle/>
          <a:p>
            <a:pPr>
              <a:defRPr/>
            </a:pPr>
            <a:endParaRPr lang="en-US">
              <a:latin typeface="Arial" pitchFamily="-1" charset="0"/>
            </a:endParaRPr>
          </a:p>
        </p:txBody>
      </p:sp>
      <p:graphicFrame>
        <p:nvGraphicFramePr>
          <p:cNvPr id="2" name="Object 2"/>
          <p:cNvGraphicFramePr>
            <a:graphicFrameLocks noChangeAspect="1"/>
          </p:cNvGraphicFramePr>
          <p:nvPr>
            <p:extLst>
              <p:ext uri="{D42A27DB-BD31-4B8C-83A1-F6EECF244321}">
                <p14:modId xmlns:p14="http://schemas.microsoft.com/office/powerpoint/2010/main" val="42728830"/>
              </p:ext>
            </p:extLst>
          </p:nvPr>
        </p:nvGraphicFramePr>
        <p:xfrm>
          <a:off x="2821781" y="1202748"/>
          <a:ext cx="6700838" cy="5237163"/>
        </p:xfrm>
        <a:graphic>
          <a:graphicData uri="http://schemas.openxmlformats.org/drawingml/2006/chart">
            <c:chart xmlns:c="http://schemas.openxmlformats.org/drawingml/2006/chart" xmlns:r="http://schemas.openxmlformats.org/officeDocument/2006/relationships" r:id="rId3"/>
          </a:graphicData>
        </a:graphic>
      </p:graphicFrame>
      <p:sp>
        <p:nvSpPr>
          <p:cNvPr id="14352" name="Line 11"/>
          <p:cNvSpPr>
            <a:spLocks noChangeShapeType="1"/>
          </p:cNvSpPr>
          <p:nvPr/>
        </p:nvSpPr>
        <p:spPr bwMode="auto">
          <a:xfrm flipH="1" flipV="1">
            <a:off x="7768830" y="991213"/>
            <a:ext cx="15080" cy="5106195"/>
          </a:xfrm>
          <a:prstGeom prst="line">
            <a:avLst/>
          </a:prstGeom>
          <a:noFill/>
          <a:ln w="9525">
            <a:solidFill>
              <a:srgbClr val="FF6600"/>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4353" name="TextBox 19"/>
          <p:cNvSpPr txBox="1">
            <a:spLocks noChangeArrowheads="1"/>
          </p:cNvSpPr>
          <p:nvPr/>
        </p:nvSpPr>
        <p:spPr bwMode="auto">
          <a:xfrm>
            <a:off x="8686800" y="6477001"/>
            <a:ext cx="3386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en-US" altLang="en-US" sz="1400" dirty="0">
                <a:solidFill>
                  <a:schemeClr val="tx1"/>
                </a:solidFill>
                <a:latin typeface="Arial" panose="020B0604020202020204" pitchFamily="34" charset="0"/>
              </a:rPr>
              <a:t>Modified from NASA and CDC Data</a:t>
            </a:r>
          </a:p>
        </p:txBody>
      </p:sp>
      <p:sp>
        <p:nvSpPr>
          <p:cNvPr id="14344" name="Line 8"/>
          <p:cNvSpPr>
            <a:spLocks noChangeShapeType="1"/>
          </p:cNvSpPr>
          <p:nvPr/>
        </p:nvSpPr>
        <p:spPr bwMode="auto">
          <a:xfrm flipV="1">
            <a:off x="4557712" y="914401"/>
            <a:ext cx="0" cy="5210175"/>
          </a:xfrm>
          <a:prstGeom prst="line">
            <a:avLst/>
          </a:prstGeom>
          <a:noFill/>
          <a:ln w="9525">
            <a:solidFill>
              <a:srgbClr val="FF6600"/>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6179485" y="1377008"/>
            <a:ext cx="773301" cy="4620637"/>
          </a:xfrm>
          <a:prstGeom prst="rect">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31465" y="2147758"/>
            <a:ext cx="2473069" cy="2554545"/>
          </a:xfrm>
          <a:prstGeom prst="rect">
            <a:avLst/>
          </a:prstGeom>
          <a:noFill/>
        </p:spPr>
        <p:txBody>
          <a:bodyPr wrap="square" rtlCol="0">
            <a:spAutoFit/>
          </a:bodyPr>
          <a:lstStyle/>
          <a:p>
            <a:r>
              <a:rPr lang="en-US" sz="3200" u="sng" dirty="0"/>
              <a:t>Generational Approach to Evaluators and the Evaluated</a:t>
            </a:r>
          </a:p>
        </p:txBody>
      </p:sp>
      <p:sp>
        <p:nvSpPr>
          <p:cNvPr id="5" name="Rectangle 4"/>
          <p:cNvSpPr/>
          <p:nvPr/>
        </p:nvSpPr>
        <p:spPr>
          <a:xfrm>
            <a:off x="5343041" y="1377008"/>
            <a:ext cx="836444" cy="4620637"/>
          </a:xfrm>
          <a:prstGeom prst="rect">
            <a:avLst/>
          </a:prstGeom>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85962" y="1377008"/>
            <a:ext cx="782868" cy="4620637"/>
          </a:xfrm>
          <a:prstGeom prst="rect">
            <a:avLst/>
          </a:prstGeom>
          <a:gradFill flip="none" rotWithShape="1">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Line 8"/>
          <p:cNvSpPr>
            <a:spLocks noChangeShapeType="1"/>
          </p:cNvSpPr>
          <p:nvPr/>
        </p:nvSpPr>
        <p:spPr bwMode="auto">
          <a:xfrm flipV="1">
            <a:off x="5343041" y="930492"/>
            <a:ext cx="0" cy="5286375"/>
          </a:xfrm>
          <a:prstGeom prst="line">
            <a:avLst/>
          </a:prstGeom>
          <a:noFill/>
          <a:ln w="9525">
            <a:solidFill>
              <a:srgbClr val="FF6600"/>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4349" name="Line 9"/>
          <p:cNvSpPr>
            <a:spLocks noChangeShapeType="1"/>
          </p:cNvSpPr>
          <p:nvPr/>
        </p:nvSpPr>
        <p:spPr bwMode="auto">
          <a:xfrm flipV="1">
            <a:off x="6179949" y="930492"/>
            <a:ext cx="0" cy="5227638"/>
          </a:xfrm>
          <a:prstGeom prst="line">
            <a:avLst/>
          </a:prstGeom>
          <a:noFill/>
          <a:ln w="9525">
            <a:solidFill>
              <a:srgbClr val="FF6600"/>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4351" name="Line 10"/>
          <p:cNvSpPr>
            <a:spLocks noChangeShapeType="1"/>
          </p:cNvSpPr>
          <p:nvPr/>
        </p:nvSpPr>
        <p:spPr bwMode="auto">
          <a:xfrm flipV="1">
            <a:off x="6952786" y="991213"/>
            <a:ext cx="0" cy="5281613"/>
          </a:xfrm>
          <a:prstGeom prst="line">
            <a:avLst/>
          </a:prstGeom>
          <a:noFill/>
          <a:ln w="9525">
            <a:solidFill>
              <a:srgbClr val="FF6600"/>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828057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4514" name="Rectangle 2"/>
          <p:cNvSpPr txBox="1">
            <a:spLocks noChangeArrowheads="1"/>
          </p:cNvSpPr>
          <p:nvPr/>
        </p:nvSpPr>
        <p:spPr bwMode="auto">
          <a:xfrm>
            <a:off x="2208213" y="304800"/>
            <a:ext cx="7924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0"/>
              </a:spcBef>
              <a:buClrTx/>
              <a:buSzTx/>
              <a:buFontTx/>
              <a:buNone/>
            </a:pPr>
            <a:r>
              <a:rPr lang="es-MX" altLang="en-US" sz="4400" b="1">
                <a:solidFill>
                  <a:srgbClr val="000000"/>
                </a:solidFill>
                <a:latin typeface="Arial" panose="020B0604020202020204" pitchFamily="34" charset="0"/>
              </a:rPr>
              <a:t>The “Feedback Sandwich”</a:t>
            </a:r>
          </a:p>
        </p:txBody>
      </p:sp>
      <p:sp>
        <p:nvSpPr>
          <p:cNvPr id="64515" name="Rectangle 3"/>
          <p:cNvSpPr txBox="1">
            <a:spLocks noChangeArrowheads="1"/>
          </p:cNvSpPr>
          <p:nvPr/>
        </p:nvSpPr>
        <p:spPr bwMode="auto">
          <a:xfrm>
            <a:off x="1847851" y="1628775"/>
            <a:ext cx="769461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nSpc>
                <a:spcPct val="80000"/>
              </a:lnSpc>
              <a:buClrTx/>
              <a:buSzTx/>
              <a:buFontTx/>
              <a:buChar char="•"/>
            </a:pPr>
            <a:r>
              <a:rPr lang="es-MX" altLang="en-US" sz="2400">
                <a:solidFill>
                  <a:schemeClr val="tx1"/>
                </a:solidFill>
                <a:latin typeface="Arial" panose="020B0604020202020204" pitchFamily="34" charset="0"/>
              </a:rPr>
              <a:t>NEGATIVE </a:t>
            </a:r>
            <a:r>
              <a:rPr lang="es-MX" altLang="en-US" sz="2800">
                <a:solidFill>
                  <a:schemeClr val="tx1"/>
                </a:solidFill>
                <a:latin typeface="Arial" panose="020B0604020202020204" pitchFamily="34" charset="0"/>
              </a:rPr>
              <a:t> between </a:t>
            </a:r>
            <a:r>
              <a:rPr lang="es-MX" altLang="en-US" sz="4000">
                <a:solidFill>
                  <a:schemeClr val="tx1"/>
                </a:solidFill>
                <a:latin typeface="Arial" panose="020B0604020202020204" pitchFamily="34" charset="0"/>
              </a:rPr>
              <a:t>POSITIVES</a:t>
            </a:r>
          </a:p>
          <a:p>
            <a:pPr>
              <a:lnSpc>
                <a:spcPct val="80000"/>
              </a:lnSpc>
              <a:buClrTx/>
              <a:buSzTx/>
              <a:buFontTx/>
              <a:buChar char="•"/>
            </a:pPr>
            <a:r>
              <a:rPr lang="es-MX" altLang="en-US" sz="2800">
                <a:solidFill>
                  <a:schemeClr val="tx1"/>
                </a:solidFill>
                <a:latin typeface="Arial" panose="020B0604020202020204" pitchFamily="34" charset="0"/>
              </a:rPr>
              <a:t>Begin </a:t>
            </a:r>
            <a:r>
              <a:rPr lang="es-MX" altLang="en-US" sz="4000">
                <a:solidFill>
                  <a:schemeClr val="tx1"/>
                </a:solidFill>
                <a:latin typeface="Arial" panose="020B0604020202020204" pitchFamily="34" charset="0"/>
              </a:rPr>
              <a:t>positive</a:t>
            </a:r>
            <a:r>
              <a:rPr lang="es-MX" altLang="en-US" sz="2800">
                <a:solidFill>
                  <a:schemeClr val="tx1"/>
                </a:solidFill>
                <a:latin typeface="Arial" panose="020B0604020202020204" pitchFamily="34" charset="0"/>
              </a:rPr>
              <a:t>: ‘This is what you’re doing right!’</a:t>
            </a:r>
          </a:p>
          <a:p>
            <a:pPr>
              <a:lnSpc>
                <a:spcPct val="80000"/>
              </a:lnSpc>
              <a:buClrTx/>
              <a:buSzTx/>
              <a:buFontTx/>
              <a:buChar char="•"/>
            </a:pPr>
            <a:r>
              <a:rPr lang="es-MX" altLang="en-US" sz="2800">
                <a:solidFill>
                  <a:schemeClr val="tx1"/>
                </a:solidFill>
                <a:latin typeface="Arial" panose="020B0604020202020204" pitchFamily="34" charset="0"/>
              </a:rPr>
              <a:t>Insert small </a:t>
            </a:r>
            <a:r>
              <a:rPr lang="es-MX" altLang="en-US" sz="2400">
                <a:solidFill>
                  <a:schemeClr val="tx1"/>
                </a:solidFill>
                <a:latin typeface="Arial" panose="020B0604020202020204" pitchFamily="34" charset="0"/>
              </a:rPr>
              <a:t>negative</a:t>
            </a:r>
            <a:r>
              <a:rPr lang="es-MX" altLang="en-US" sz="2800">
                <a:solidFill>
                  <a:schemeClr val="tx1"/>
                </a:solidFill>
                <a:latin typeface="Arial" panose="020B0604020202020204" pitchFamily="34" charset="0"/>
              </a:rPr>
              <a:t>: ‘These are some areas to improve…’</a:t>
            </a:r>
          </a:p>
          <a:p>
            <a:pPr>
              <a:lnSpc>
                <a:spcPct val="80000"/>
              </a:lnSpc>
              <a:buClrTx/>
              <a:buSzTx/>
              <a:buFontTx/>
              <a:buChar char="•"/>
            </a:pPr>
            <a:r>
              <a:rPr lang="es-MX" altLang="en-US" sz="2800">
                <a:solidFill>
                  <a:schemeClr val="tx1"/>
                </a:solidFill>
                <a:latin typeface="Arial" panose="020B0604020202020204" pitchFamily="34" charset="0"/>
              </a:rPr>
              <a:t>End with </a:t>
            </a:r>
            <a:r>
              <a:rPr lang="es-MX" altLang="en-US" sz="4000">
                <a:solidFill>
                  <a:schemeClr val="tx1"/>
                </a:solidFill>
                <a:latin typeface="Arial" panose="020B0604020202020204" pitchFamily="34" charset="0"/>
              </a:rPr>
              <a:t>positive</a:t>
            </a:r>
            <a:r>
              <a:rPr lang="es-MX" altLang="en-US" sz="2800">
                <a:solidFill>
                  <a:schemeClr val="tx1"/>
                </a:solidFill>
                <a:latin typeface="Arial" panose="020B0604020202020204" pitchFamily="34" charset="0"/>
              </a:rPr>
              <a:t>: ‘I’m very pleased with…’</a:t>
            </a:r>
          </a:p>
          <a:p>
            <a:pPr>
              <a:lnSpc>
                <a:spcPct val="80000"/>
              </a:lnSpc>
              <a:buClrTx/>
              <a:buSzTx/>
              <a:buFontTx/>
              <a:buChar char="•"/>
            </a:pPr>
            <a:endParaRPr lang="es-MX" altLang="en-US" sz="2800">
              <a:solidFill>
                <a:schemeClr val="tx1"/>
              </a:solidFill>
              <a:latin typeface="Arial" panose="020B0604020202020204" pitchFamily="34" charset="0"/>
            </a:endParaRPr>
          </a:p>
          <a:p>
            <a:pPr>
              <a:lnSpc>
                <a:spcPct val="80000"/>
              </a:lnSpc>
              <a:buClrTx/>
              <a:buSzTx/>
              <a:buFont typeface="Wingdings" panose="05000000000000000000" pitchFamily="2" charset="2"/>
              <a:buNone/>
            </a:pPr>
            <a:r>
              <a:rPr lang="es-MX" altLang="en-US" sz="2400">
                <a:solidFill>
                  <a:schemeClr val="tx1"/>
                </a:solidFill>
                <a:latin typeface="Arial" panose="020B0604020202020204" pitchFamily="34" charset="0"/>
              </a:rPr>
              <a:t>Lang et al. Acad Med 2000; 1222-8.</a:t>
            </a:r>
            <a:endParaRPr lang="es-MX" altLang="en-US" sz="2800">
              <a:solidFill>
                <a:schemeClr val="tx1"/>
              </a:solidFill>
              <a:latin typeface="Arial" panose="020B0604020202020204" pitchFamily="34" charset="0"/>
            </a:endParaRPr>
          </a:p>
        </p:txBody>
      </p:sp>
      <p:pic>
        <p:nvPicPr>
          <p:cNvPr id="7" name="Picture 6" descr="bigm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6138" y="4514850"/>
            <a:ext cx="34718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76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6321" name="Picture 3"/>
          <p:cNvPicPr>
            <a:picLocks noChangeAspect="1"/>
          </p:cNvPicPr>
          <p:nvPr/>
        </p:nvPicPr>
        <p:blipFill>
          <a:blip r:embed="rId3" cstate="print">
            <a:extLst>
              <a:ext uri="{28A0092B-C50C-407E-A947-70E740481C1C}">
                <a14:useLocalDpi xmlns:a14="http://schemas.microsoft.com/office/drawing/2010/main" val="0"/>
              </a:ext>
            </a:extLst>
          </a:blip>
          <a:srcRect b="56801"/>
          <a:stretch>
            <a:fillRect/>
          </a:stretch>
        </p:blipFill>
        <p:spPr bwMode="auto">
          <a:xfrm>
            <a:off x="1828325" y="304324"/>
            <a:ext cx="6379368" cy="2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p:cNvPicPr>
            <a:picLocks noChangeAspect="1"/>
          </p:cNvPicPr>
          <p:nvPr/>
        </p:nvPicPr>
        <p:blipFill>
          <a:blip r:embed="rId3" cstate="print">
            <a:extLst>
              <a:ext uri="{28A0092B-C50C-407E-A947-70E740481C1C}">
                <a14:useLocalDpi xmlns:a14="http://schemas.microsoft.com/office/drawing/2010/main" val="0"/>
              </a:ext>
            </a:extLst>
          </a:blip>
          <a:srcRect t="74809"/>
          <a:stretch>
            <a:fillRect/>
          </a:stretch>
        </p:blipFill>
        <p:spPr bwMode="auto">
          <a:xfrm>
            <a:off x="1828324" y="3657600"/>
            <a:ext cx="6325076"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p:cNvPicPr>
            <a:picLocks noChangeAspect="1"/>
          </p:cNvPicPr>
          <p:nvPr/>
        </p:nvPicPr>
        <p:blipFill>
          <a:blip r:embed="rId3" cstate="print">
            <a:extLst>
              <a:ext uri="{28A0092B-C50C-407E-A947-70E740481C1C}">
                <a14:useLocalDpi xmlns:a14="http://schemas.microsoft.com/office/drawing/2010/main" val="0"/>
              </a:ext>
            </a:extLst>
          </a:blip>
          <a:srcRect t="44206" b="25191"/>
          <a:stretch>
            <a:fillRect/>
          </a:stretch>
        </p:blipFill>
        <p:spPr bwMode="auto">
          <a:xfrm>
            <a:off x="1828324" y="2286000"/>
            <a:ext cx="632936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0"/>
          <p:cNvSpPr txBox="1">
            <a:spLocks noChangeArrowheads="1"/>
          </p:cNvSpPr>
          <p:nvPr/>
        </p:nvSpPr>
        <p:spPr bwMode="auto">
          <a:xfrm>
            <a:off x="3048477" y="1218724"/>
            <a:ext cx="3703320" cy="701727"/>
          </a:xfrm>
          <a:prstGeom prst="rect">
            <a:avLst/>
          </a:prstGeom>
          <a:noFill/>
          <a:ln w="9525">
            <a:noFill/>
            <a:miter lim="800000"/>
            <a:headEnd/>
            <a:tailEnd/>
          </a:ln>
        </p:spPr>
        <p:txBody>
          <a:bodyPr lIns="91438" tIns="45718" rIns="91438" bIns="45718">
            <a:spAutoFit/>
          </a:bodyPr>
          <a:lstStyle/>
          <a:p>
            <a:pPr algn="ctr" defTabSz="457200">
              <a:defRPr/>
            </a:pPr>
            <a:r>
              <a:rPr lang="en-US" sz="3960" b="1">
                <a:effectLst>
                  <a:outerShdw blurRad="38100" dist="38100" dir="2700000" algn="tl">
                    <a:srgbClr val="FFFFFF"/>
                  </a:outerShdw>
                </a:effectLst>
                <a:latin typeface="Calibri" pitchFamily="34" charset="0"/>
              </a:rPr>
              <a:t>Reinforcement</a:t>
            </a:r>
          </a:p>
        </p:txBody>
      </p:sp>
      <p:sp>
        <p:nvSpPr>
          <p:cNvPr id="13319" name="TextBox 11"/>
          <p:cNvSpPr txBox="1">
            <a:spLocks noChangeArrowheads="1"/>
          </p:cNvSpPr>
          <p:nvPr/>
        </p:nvSpPr>
        <p:spPr bwMode="auto">
          <a:xfrm>
            <a:off x="2514124" y="2667477"/>
            <a:ext cx="4937760" cy="646327"/>
          </a:xfrm>
          <a:prstGeom prst="rect">
            <a:avLst/>
          </a:prstGeom>
          <a:noFill/>
          <a:ln w="9525">
            <a:noFill/>
            <a:miter lim="800000"/>
            <a:headEnd/>
            <a:tailEnd/>
          </a:ln>
        </p:spPr>
        <p:txBody>
          <a:bodyPr lIns="91438" tIns="45718" rIns="91438" bIns="45718">
            <a:spAutoFit/>
          </a:bodyPr>
          <a:lstStyle/>
          <a:p>
            <a:pPr algn="ctr" defTabSz="457200">
              <a:defRPr/>
            </a:pPr>
            <a:r>
              <a:rPr lang="en-US" sz="3600" b="1">
                <a:solidFill>
                  <a:schemeClr val="hlink"/>
                </a:solidFill>
                <a:effectLst>
                  <a:outerShdw blurRad="38100" dist="38100" dir="2700000" algn="tl">
                    <a:srgbClr val="000000"/>
                  </a:outerShdw>
                </a:effectLst>
                <a:latin typeface="Calibri" pitchFamily="34" charset="0"/>
                <a:ea typeface="ＭＳ Ｐゴシック"/>
                <a:cs typeface="ＭＳ Ｐゴシック"/>
              </a:rPr>
              <a:t>Constructive Comments</a:t>
            </a:r>
          </a:p>
        </p:txBody>
      </p:sp>
      <p:sp>
        <p:nvSpPr>
          <p:cNvPr id="13320" name="TextBox 12"/>
          <p:cNvSpPr txBox="1">
            <a:spLocks noChangeArrowheads="1"/>
          </p:cNvSpPr>
          <p:nvPr/>
        </p:nvSpPr>
        <p:spPr bwMode="auto">
          <a:xfrm>
            <a:off x="3048477" y="3733324"/>
            <a:ext cx="3976211" cy="701727"/>
          </a:xfrm>
          <a:prstGeom prst="rect">
            <a:avLst/>
          </a:prstGeom>
          <a:noFill/>
          <a:ln w="9525">
            <a:noFill/>
            <a:miter lim="800000"/>
            <a:headEnd/>
            <a:tailEnd/>
          </a:ln>
        </p:spPr>
        <p:txBody>
          <a:bodyPr lIns="91438" tIns="45718" rIns="91438" bIns="45718">
            <a:spAutoFit/>
          </a:bodyPr>
          <a:lstStyle/>
          <a:p>
            <a:pPr algn="ctr" defTabSz="457200">
              <a:defRPr/>
            </a:pPr>
            <a:r>
              <a:rPr lang="en-US" sz="3960" b="1">
                <a:effectLst>
                  <a:outerShdw blurRad="38100" dist="38100" dir="2700000" algn="tl">
                    <a:srgbClr val="FFFFFF"/>
                  </a:outerShdw>
                </a:effectLst>
                <a:latin typeface="Calibri" pitchFamily="34" charset="0"/>
              </a:rPr>
              <a:t>Reinforcement</a:t>
            </a:r>
          </a:p>
        </p:txBody>
      </p:sp>
      <p:pic>
        <p:nvPicPr>
          <p:cNvPr id="22536" name="Picture 8" descr="maxwell-williams-french-fry-cups"/>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8000" t="-1785" r="38000" b="12500"/>
          <a:stretch>
            <a:fillRect/>
          </a:stretch>
        </p:blipFill>
        <p:spPr bwMode="auto">
          <a:xfrm>
            <a:off x="8077677" y="2057400"/>
            <a:ext cx="246745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Text Box 9"/>
          <p:cNvSpPr txBox="1">
            <a:spLocks noChangeArrowheads="1"/>
          </p:cNvSpPr>
          <p:nvPr/>
        </p:nvSpPr>
        <p:spPr bwMode="auto">
          <a:xfrm>
            <a:off x="8229124" y="4647725"/>
            <a:ext cx="2057400" cy="951028"/>
          </a:xfrm>
          <a:prstGeom prst="rect">
            <a:avLst/>
          </a:prstGeom>
          <a:noFill/>
          <a:ln w="9525">
            <a:noFill/>
            <a:miter lim="800000"/>
            <a:headEnd/>
            <a:tailEnd/>
          </a:ln>
          <a:effectLst/>
        </p:spPr>
        <p:txBody>
          <a:bodyPr lIns="91439" tIns="45719" rIns="91439" bIns="45719">
            <a:spAutoFit/>
          </a:bodyPr>
          <a:lstStyle/>
          <a:p>
            <a:pPr algn="ctr">
              <a:spcBef>
                <a:spcPct val="50000"/>
              </a:spcBef>
              <a:defRPr/>
            </a:pPr>
            <a:r>
              <a:rPr lang="en-US" sz="2790" b="1" dirty="0">
                <a:effectLst>
                  <a:outerShdw blurRad="38100" dist="38100" dir="2700000" algn="tl">
                    <a:srgbClr val="FFFFFF"/>
                  </a:outerShdw>
                </a:effectLst>
                <a:latin typeface="Arial" charset="0"/>
                <a:ea typeface="ＭＳ Ｐゴシック"/>
                <a:cs typeface="ＭＳ Ｐゴシック"/>
              </a:rPr>
              <a:t>Learner Reflection</a:t>
            </a:r>
          </a:p>
        </p:txBody>
      </p:sp>
    </p:spTree>
    <p:extLst>
      <p:ext uri="{BB962C8B-B14F-4D97-AF65-F5344CB8AC3E}">
        <p14:creationId xmlns:p14="http://schemas.microsoft.com/office/powerpoint/2010/main" val="3075523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Ask – Tell – Ask … Teach</a:t>
            </a:r>
          </a:p>
        </p:txBody>
      </p:sp>
      <p:sp>
        <p:nvSpPr>
          <p:cNvPr id="3" name="Content Placeholder 2"/>
          <p:cNvSpPr>
            <a:spLocks noGrp="1"/>
          </p:cNvSpPr>
          <p:nvPr>
            <p:ph idx="1"/>
          </p:nvPr>
        </p:nvSpPr>
        <p:spPr/>
        <p:txBody>
          <a:bodyPr>
            <a:normAutofit fontScale="85000" lnSpcReduction="20000"/>
          </a:bodyPr>
          <a:lstStyle/>
          <a:p>
            <a:r>
              <a:rPr lang="en-US" sz="3800" dirty="0"/>
              <a:t>Modification of feedback sandwich</a:t>
            </a:r>
            <a:br>
              <a:rPr lang="en-US" sz="3800" dirty="0"/>
            </a:br>
            <a:endParaRPr lang="en-US" sz="3800" dirty="0"/>
          </a:p>
          <a:p>
            <a:r>
              <a:rPr lang="en-US" sz="3800" dirty="0"/>
              <a:t>Teacher’s comments are preceded by learner’s observation</a:t>
            </a:r>
            <a:br>
              <a:rPr lang="en-US" sz="3800" dirty="0"/>
            </a:br>
            <a:endParaRPr lang="en-US" sz="3800" dirty="0"/>
          </a:p>
          <a:p>
            <a:r>
              <a:rPr lang="en-US" sz="3800" dirty="0"/>
              <a:t>Allows for more detailed review than the sandwich</a:t>
            </a:r>
            <a:br>
              <a:rPr lang="en-US" sz="3800" dirty="0"/>
            </a:br>
            <a:endParaRPr lang="en-US" sz="3800" dirty="0"/>
          </a:p>
          <a:p>
            <a:r>
              <a:rPr lang="en-US" sz="3800" dirty="0"/>
              <a:t>Encourages learner to reflect on what should be maintained or developed regarding their own performance</a:t>
            </a:r>
            <a:endParaRPr lang="en-US" sz="1300" dirty="0">
              <a:latin typeface="Arial" pitchFamily="34" charset="0"/>
              <a:ea typeface="ＭＳ Ｐゴシック" pitchFamily="-65" charset="-128"/>
              <a:cs typeface="Arial" pitchFamily="34" charset="0"/>
            </a:endParaRPr>
          </a:p>
          <a:p>
            <a:pPr marL="0" indent="0">
              <a:buNone/>
            </a:pPr>
            <a:endParaRPr lang="en-US" sz="1300" dirty="0">
              <a:latin typeface="Arial" pitchFamily="34" charset="0"/>
              <a:ea typeface="ＭＳ Ｐゴシック" pitchFamily="-65" charset="-128"/>
              <a:cs typeface="Arial" pitchFamily="34" charset="0"/>
            </a:endParaRPr>
          </a:p>
          <a:p>
            <a:pPr marL="0" indent="0">
              <a:buNone/>
            </a:pPr>
            <a:endParaRPr lang="en-US" sz="1300" dirty="0">
              <a:latin typeface="Arial" pitchFamily="34" charset="0"/>
              <a:ea typeface="ＭＳ Ｐゴシック" pitchFamily="-65" charset="-128"/>
              <a:cs typeface="Arial" pitchFamily="34" charset="0"/>
            </a:endParaRPr>
          </a:p>
          <a:p>
            <a:pPr marL="0" indent="0">
              <a:buNone/>
            </a:pPr>
            <a:r>
              <a:rPr lang="en-US" sz="2100" dirty="0" err="1">
                <a:latin typeface="Arial" pitchFamily="34" charset="0"/>
                <a:ea typeface="ＭＳ Ｐゴシック" pitchFamily="-65" charset="-128"/>
                <a:cs typeface="Arial" pitchFamily="34" charset="0"/>
              </a:rPr>
              <a:t>Cantillon</a:t>
            </a:r>
            <a:r>
              <a:rPr lang="en-US" sz="2100" dirty="0">
                <a:latin typeface="Arial" pitchFamily="34" charset="0"/>
                <a:ea typeface="ＭＳ Ｐゴシック" pitchFamily="-65" charset="-128"/>
                <a:cs typeface="Arial" pitchFamily="34" charset="0"/>
              </a:rPr>
              <a:t> J, </a:t>
            </a:r>
            <a:r>
              <a:rPr lang="en-US" sz="2100" dirty="0" err="1">
                <a:latin typeface="Arial" pitchFamily="34" charset="0"/>
                <a:ea typeface="ＭＳ Ｐゴシック" pitchFamily="-65" charset="-128"/>
                <a:cs typeface="Arial" pitchFamily="34" charset="0"/>
              </a:rPr>
              <a:t>Sargeant</a:t>
            </a:r>
            <a:r>
              <a:rPr lang="en-US" sz="2100" dirty="0">
                <a:latin typeface="Arial" pitchFamily="34" charset="0"/>
                <a:ea typeface="ＭＳ Ｐゴシック" pitchFamily="-65" charset="-128"/>
                <a:cs typeface="Arial" pitchFamily="34" charset="0"/>
              </a:rPr>
              <a:t> P.  Giving Feedback in Clinical Settings.  </a:t>
            </a:r>
            <a:r>
              <a:rPr lang="en-US" sz="2100" i="1" dirty="0">
                <a:latin typeface="Arial" pitchFamily="34" charset="0"/>
                <a:ea typeface="ＭＳ Ｐゴシック" pitchFamily="-65" charset="-128"/>
                <a:cs typeface="Arial" pitchFamily="34" charset="0"/>
              </a:rPr>
              <a:t>BMJ</a:t>
            </a:r>
            <a:r>
              <a:rPr lang="en-US" sz="2100" dirty="0">
                <a:latin typeface="Arial" pitchFamily="34" charset="0"/>
                <a:ea typeface="ＭＳ Ｐゴシック" pitchFamily="-65" charset="-128"/>
                <a:cs typeface="Arial" pitchFamily="34" charset="0"/>
              </a:rPr>
              <a:t>  2008; 337:1292-1294</a:t>
            </a:r>
            <a:endParaRPr lang="en-US" sz="2100" dirty="0"/>
          </a:p>
          <a:p>
            <a:pPr marL="0" indent="0">
              <a:buNone/>
            </a:pPr>
            <a:endParaRPr lang="en-US" dirty="0"/>
          </a:p>
        </p:txBody>
      </p:sp>
      <p:pic>
        <p:nvPicPr>
          <p:cNvPr id="4" name="Picture 3"/>
          <p:cNvPicPr>
            <a:picLocks noChangeAspect="1"/>
          </p:cNvPicPr>
          <p:nvPr/>
        </p:nvPicPr>
        <p:blipFill>
          <a:blip r:embed="rId2"/>
          <a:stretch>
            <a:fillRect/>
          </a:stretch>
        </p:blipFill>
        <p:spPr>
          <a:xfrm>
            <a:off x="8989016" y="0"/>
            <a:ext cx="3202983" cy="2403740"/>
          </a:xfrm>
          <a:prstGeom prst="rect">
            <a:avLst/>
          </a:prstGeom>
        </p:spPr>
      </p:pic>
    </p:spTree>
    <p:extLst>
      <p:ext uri="{BB962C8B-B14F-4D97-AF65-F5344CB8AC3E}">
        <p14:creationId xmlns:p14="http://schemas.microsoft.com/office/powerpoint/2010/main" val="3259507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799" y="168780"/>
            <a:ext cx="8496470" cy="6376399"/>
          </a:xfrm>
          <a:prstGeom prst="rect">
            <a:avLst/>
          </a:prstGeom>
        </p:spPr>
      </p:pic>
    </p:spTree>
    <p:extLst>
      <p:ext uri="{BB962C8B-B14F-4D97-AF65-F5344CB8AC3E}">
        <p14:creationId xmlns:p14="http://schemas.microsoft.com/office/powerpoint/2010/main" val="166281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Session</a:t>
            </a:r>
          </a:p>
        </p:txBody>
      </p:sp>
      <p:sp>
        <p:nvSpPr>
          <p:cNvPr id="3" name="Content Placeholder 2"/>
          <p:cNvSpPr>
            <a:spLocks noGrp="1"/>
          </p:cNvSpPr>
          <p:nvPr>
            <p:ph idx="1"/>
          </p:nvPr>
        </p:nvSpPr>
        <p:spPr/>
        <p:txBody>
          <a:bodyPr/>
          <a:lstStyle/>
          <a:p>
            <a:r>
              <a:rPr lang="en-US" dirty="0">
                <a:solidFill>
                  <a:srgbClr val="FF0000"/>
                </a:solidFill>
              </a:rPr>
              <a:t>Dr. Guiot</a:t>
            </a:r>
          </a:p>
          <a:p>
            <a:r>
              <a:rPr lang="en-US" dirty="0">
                <a:solidFill>
                  <a:srgbClr val="FF0000"/>
                </a:solidFill>
              </a:rPr>
              <a:t>Dr. Neel</a:t>
            </a:r>
          </a:p>
        </p:txBody>
      </p:sp>
    </p:spTree>
    <p:extLst>
      <p:ext uri="{BB962C8B-B14F-4D97-AF65-F5344CB8AC3E}">
        <p14:creationId xmlns:p14="http://schemas.microsoft.com/office/powerpoint/2010/main" val="3105016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Effective Feedback in Busy Clinical Settings</a:t>
            </a:r>
          </a:p>
        </p:txBody>
      </p:sp>
      <p:sp>
        <p:nvSpPr>
          <p:cNvPr id="3" name="Content Placeholder 2"/>
          <p:cNvSpPr>
            <a:spLocks noGrp="1"/>
          </p:cNvSpPr>
          <p:nvPr>
            <p:ph idx="1"/>
          </p:nvPr>
        </p:nvSpPr>
        <p:spPr/>
        <p:txBody>
          <a:bodyPr>
            <a:normAutofit/>
          </a:bodyPr>
          <a:lstStyle/>
          <a:p>
            <a:r>
              <a:rPr lang="en-US" sz="3200" dirty="0"/>
              <a:t>Know Your Feedback Style</a:t>
            </a:r>
          </a:p>
          <a:p>
            <a:r>
              <a:rPr lang="en-US" sz="3200" dirty="0"/>
              <a:t>Utilize Existing Frameworks for Feedback</a:t>
            </a:r>
          </a:p>
          <a:p>
            <a:r>
              <a:rPr lang="en-US" sz="3200" dirty="0"/>
              <a:t>Moments of Mobility</a:t>
            </a:r>
          </a:p>
          <a:p>
            <a:r>
              <a:rPr lang="en-US" sz="3200" dirty="0"/>
              <a:t>Feedback Fridays</a:t>
            </a:r>
          </a:p>
          <a:p>
            <a:r>
              <a:rPr lang="en-US" sz="3200" dirty="0"/>
              <a:t>Notes and Census Notes</a:t>
            </a:r>
          </a:p>
          <a:p>
            <a:r>
              <a:rPr lang="en-US" sz="3200" dirty="0"/>
              <a:t>Cellphone: notes and bar codes</a:t>
            </a:r>
          </a:p>
          <a:p>
            <a:endParaRPr lang="en-US" sz="3200" dirty="0"/>
          </a:p>
        </p:txBody>
      </p:sp>
    </p:spTree>
    <p:extLst>
      <p:ext uri="{BB962C8B-B14F-4D97-AF65-F5344CB8AC3E}">
        <p14:creationId xmlns:p14="http://schemas.microsoft.com/office/powerpoint/2010/main" val="2489837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Know Your Feedback Style</a:t>
            </a:r>
          </a:p>
        </p:txBody>
      </p:sp>
      <p:sp>
        <p:nvSpPr>
          <p:cNvPr id="18435" name="Text Placeholder 1"/>
          <p:cNvSpPr>
            <a:spLocks noGrp="1"/>
          </p:cNvSpPr>
          <p:nvPr>
            <p:ph type="body" idx="1"/>
          </p:nvPr>
        </p:nvSpPr>
        <p:spPr/>
        <p:txBody>
          <a:bodyPr/>
          <a:lstStyle/>
          <a:p>
            <a:r>
              <a:rPr lang="en-US" altLang="en-US"/>
              <a:t>Know Your Feedback Style(s)</a:t>
            </a:r>
          </a:p>
        </p:txBody>
      </p:sp>
      <p:sp>
        <p:nvSpPr>
          <p:cNvPr id="18436" name="Content Placeholder 2"/>
          <p:cNvSpPr>
            <a:spLocks noGrp="1"/>
          </p:cNvSpPr>
          <p:nvPr>
            <p:ph sz="half" idx="2"/>
          </p:nvPr>
        </p:nvSpPr>
        <p:spPr/>
        <p:txBody>
          <a:bodyPr>
            <a:normAutofit lnSpcReduction="10000"/>
          </a:bodyPr>
          <a:lstStyle/>
          <a:p>
            <a:r>
              <a:rPr lang="en-US" altLang="en-US"/>
              <a:t>The Nurturing Mother</a:t>
            </a:r>
          </a:p>
          <a:p>
            <a:r>
              <a:rPr lang="en-US" altLang="en-US"/>
              <a:t>The Army Sergeant</a:t>
            </a:r>
          </a:p>
          <a:p>
            <a:r>
              <a:rPr lang="en-US" altLang="en-US"/>
              <a:t>The Scientist</a:t>
            </a:r>
          </a:p>
          <a:p>
            <a:r>
              <a:rPr lang="en-US" altLang="en-US"/>
              <a:t>The Accountant</a:t>
            </a:r>
          </a:p>
          <a:p>
            <a:r>
              <a:rPr lang="en-US" altLang="en-US"/>
              <a:t>The Comedian</a:t>
            </a:r>
          </a:p>
          <a:p>
            <a:endParaRPr lang="en-US" altLang="en-US"/>
          </a:p>
          <a:p>
            <a:r>
              <a:rPr lang="en-US" altLang="en-US"/>
              <a:t>Then know your learner’s style…..</a:t>
            </a:r>
          </a:p>
        </p:txBody>
      </p:sp>
      <p:sp>
        <p:nvSpPr>
          <p:cNvPr id="18437" name="Text Placeholder 2"/>
          <p:cNvSpPr>
            <a:spLocks noGrp="1"/>
          </p:cNvSpPr>
          <p:nvPr>
            <p:ph type="body" sz="quarter" idx="3"/>
          </p:nvPr>
        </p:nvSpPr>
        <p:spPr/>
        <p:txBody>
          <a:bodyPr/>
          <a:lstStyle/>
          <a:p>
            <a:r>
              <a:rPr lang="en-US" altLang="en-US"/>
              <a:t>Know Your Learner’s Style</a:t>
            </a:r>
          </a:p>
        </p:txBody>
      </p:sp>
      <p:sp>
        <p:nvSpPr>
          <p:cNvPr id="4" name="Content Placeholder 3"/>
          <p:cNvSpPr>
            <a:spLocks noGrp="1"/>
          </p:cNvSpPr>
          <p:nvPr>
            <p:ph sz="quarter" idx="4"/>
          </p:nvPr>
        </p:nvSpPr>
        <p:spPr/>
        <p:txBody>
          <a:bodyPr/>
          <a:lstStyle/>
          <a:p>
            <a:pPr>
              <a:defRPr/>
            </a:pPr>
            <a:r>
              <a:rPr lang="en-US" altLang="en-US" dirty="0"/>
              <a:t>The soldier</a:t>
            </a:r>
          </a:p>
          <a:p>
            <a:pPr>
              <a:defRPr/>
            </a:pPr>
            <a:r>
              <a:rPr lang="en-US" altLang="en-US" dirty="0"/>
              <a:t>The active son/daughter</a:t>
            </a:r>
          </a:p>
          <a:p>
            <a:pPr>
              <a:defRPr/>
            </a:pPr>
            <a:r>
              <a:rPr lang="en-US" altLang="en-US" dirty="0"/>
              <a:t>The budding scientist</a:t>
            </a:r>
          </a:p>
          <a:p>
            <a:pPr>
              <a:defRPr/>
            </a:pPr>
            <a:r>
              <a:rPr lang="en-US" altLang="en-US" dirty="0"/>
              <a:t>The budding accountant</a:t>
            </a:r>
          </a:p>
          <a:p>
            <a:pPr marL="0" indent="0">
              <a:buNone/>
              <a:defRPr/>
            </a:pPr>
            <a:endParaRPr lang="en-US" dirty="0"/>
          </a:p>
        </p:txBody>
      </p:sp>
    </p:spTree>
    <p:extLst>
      <p:ext uri="{BB962C8B-B14F-4D97-AF65-F5344CB8AC3E}">
        <p14:creationId xmlns:p14="http://schemas.microsoft.com/office/powerpoint/2010/main" val="382289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450743" y="1162843"/>
            <a:ext cx="10515600" cy="1325563"/>
          </a:xfrm>
        </p:spPr>
        <p:txBody>
          <a:bodyPr/>
          <a:lstStyle/>
          <a:p>
            <a:r>
              <a:rPr lang="en-US" altLang="en-US" sz="3600" dirty="0"/>
              <a:t>Use the ACGME Core Competencies as a Framework</a:t>
            </a:r>
          </a:p>
        </p:txBody>
      </p:sp>
      <p:sp>
        <p:nvSpPr>
          <p:cNvPr id="9219" name="Content Placeholder 2"/>
          <p:cNvSpPr>
            <a:spLocks noGrp="1"/>
          </p:cNvSpPr>
          <p:nvPr>
            <p:ph idx="1"/>
          </p:nvPr>
        </p:nvSpPr>
        <p:spPr>
          <a:xfrm>
            <a:off x="450743" y="2244079"/>
            <a:ext cx="10515600" cy="4351338"/>
          </a:xfrm>
        </p:spPr>
        <p:txBody>
          <a:bodyPr/>
          <a:lstStyle/>
          <a:p>
            <a:r>
              <a:rPr lang="en-US" altLang="en-US" dirty="0"/>
              <a:t>Medical Knowledge</a:t>
            </a:r>
          </a:p>
          <a:p>
            <a:r>
              <a:rPr lang="en-US" altLang="en-US" dirty="0"/>
              <a:t>Patient Care</a:t>
            </a:r>
          </a:p>
          <a:p>
            <a:r>
              <a:rPr lang="en-US" altLang="en-US" dirty="0"/>
              <a:t>Interpersonal Communication</a:t>
            </a:r>
          </a:p>
          <a:p>
            <a:r>
              <a:rPr lang="en-US" altLang="en-US" dirty="0"/>
              <a:t>Professionalism</a:t>
            </a:r>
          </a:p>
          <a:p>
            <a:r>
              <a:rPr lang="en-US" altLang="en-US" dirty="0"/>
              <a:t>Practice Based Learning</a:t>
            </a:r>
          </a:p>
          <a:p>
            <a:r>
              <a:rPr lang="en-US" altLang="en-US" dirty="0"/>
              <a:t>Systems Based Learning</a:t>
            </a:r>
          </a:p>
        </p:txBody>
      </p:sp>
      <p:sp>
        <p:nvSpPr>
          <p:cNvPr id="2" name="TextBox 1"/>
          <p:cNvSpPr txBox="1"/>
          <p:nvPr/>
        </p:nvSpPr>
        <p:spPr>
          <a:xfrm>
            <a:off x="450743" y="232475"/>
            <a:ext cx="10515600" cy="769441"/>
          </a:xfrm>
          <a:prstGeom prst="rect">
            <a:avLst/>
          </a:prstGeom>
          <a:noFill/>
        </p:spPr>
        <p:txBody>
          <a:bodyPr wrap="square" rtlCol="0">
            <a:spAutoFit/>
          </a:bodyPr>
          <a:lstStyle/>
          <a:p>
            <a:r>
              <a:rPr lang="en-US" sz="4400" b="1" dirty="0"/>
              <a:t>Utilize Existing Frameworks for Feedback</a:t>
            </a:r>
          </a:p>
        </p:txBody>
      </p:sp>
    </p:spTree>
    <p:extLst>
      <p:ext uri="{BB962C8B-B14F-4D97-AF65-F5344CB8AC3E}">
        <p14:creationId xmlns:p14="http://schemas.microsoft.com/office/powerpoint/2010/main" val="221974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600"/>
              <a:t>Use the Core Competencies as a Framework: Specifics</a:t>
            </a:r>
          </a:p>
        </p:txBody>
      </p:sp>
      <p:sp>
        <p:nvSpPr>
          <p:cNvPr id="10243" name="Content Placeholder 2"/>
          <p:cNvSpPr>
            <a:spLocks noGrp="1"/>
          </p:cNvSpPr>
          <p:nvPr>
            <p:ph idx="1"/>
          </p:nvPr>
        </p:nvSpPr>
        <p:spPr/>
        <p:txBody>
          <a:bodyPr/>
          <a:lstStyle/>
          <a:p>
            <a:r>
              <a:rPr lang="en-US" altLang="en-US"/>
              <a:t>Medical Knowledge</a:t>
            </a:r>
          </a:p>
          <a:p>
            <a:pPr lvl="1"/>
            <a:r>
              <a:rPr lang="en-US" altLang="en-US"/>
              <a:t>“You pulled out the key medical facts very well.”</a:t>
            </a:r>
          </a:p>
          <a:p>
            <a:pPr lvl="1"/>
            <a:r>
              <a:rPr lang="en-US" altLang="en-US"/>
              <a:t>“You don’t seem very familiar with this topic.  I would like you to read on it.”</a:t>
            </a:r>
          </a:p>
          <a:p>
            <a:r>
              <a:rPr lang="en-US" altLang="en-US"/>
              <a:t>Patient Care</a:t>
            </a:r>
          </a:p>
          <a:p>
            <a:pPr lvl="1"/>
            <a:r>
              <a:rPr lang="en-US" altLang="en-US"/>
              <a:t>“Your motor exam was excellent and you did a great job with localizing the innervation based on that.”</a:t>
            </a:r>
          </a:p>
          <a:p>
            <a:pPr lvl="1"/>
            <a:r>
              <a:rPr lang="en-US" altLang="en-US"/>
              <a:t>“Your motor exam was not specific.  I would like you to review the myotome exam again and use it as your exam focus on the next patient.”</a:t>
            </a:r>
          </a:p>
        </p:txBody>
      </p:sp>
    </p:spTree>
    <p:extLst>
      <p:ext uri="{BB962C8B-B14F-4D97-AF65-F5344CB8AC3E}">
        <p14:creationId xmlns:p14="http://schemas.microsoft.com/office/powerpoint/2010/main" val="3320835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600"/>
              <a:t>Use the Core Competencies as a Framework: Specifics</a:t>
            </a:r>
          </a:p>
        </p:txBody>
      </p:sp>
      <p:sp>
        <p:nvSpPr>
          <p:cNvPr id="11267" name="Content Placeholder 2"/>
          <p:cNvSpPr>
            <a:spLocks noGrp="1"/>
          </p:cNvSpPr>
          <p:nvPr>
            <p:ph idx="1"/>
          </p:nvPr>
        </p:nvSpPr>
        <p:spPr/>
        <p:txBody>
          <a:bodyPr/>
          <a:lstStyle/>
          <a:p>
            <a:r>
              <a:rPr lang="en-US" altLang="en-US" dirty="0"/>
              <a:t>Interpersonal Communication</a:t>
            </a:r>
          </a:p>
          <a:p>
            <a:pPr lvl="1"/>
            <a:r>
              <a:rPr lang="en-US" altLang="en-US" dirty="0"/>
              <a:t>“You kept the language simple and direct during that family conference.  Great job.”</a:t>
            </a:r>
          </a:p>
          <a:p>
            <a:pPr lvl="1"/>
            <a:r>
              <a:rPr lang="en-US" altLang="en-US" dirty="0"/>
              <a:t>“You used the word dysphagia five times without defining it for that family.  Remember to use less of our jargon words.</a:t>
            </a:r>
          </a:p>
          <a:p>
            <a:r>
              <a:rPr lang="en-US" altLang="en-US" dirty="0"/>
              <a:t>Professionalism</a:t>
            </a:r>
          </a:p>
          <a:p>
            <a:pPr lvl="1"/>
            <a:r>
              <a:rPr lang="en-US" altLang="en-US" dirty="0"/>
              <a:t>“You are always here on time and ready to work.  That is great professionalism.”</a:t>
            </a:r>
          </a:p>
          <a:p>
            <a:pPr lvl="1"/>
            <a:r>
              <a:rPr lang="en-US" altLang="en-US" dirty="0"/>
              <a:t>“Please work on being on time to rounds.”</a:t>
            </a:r>
          </a:p>
        </p:txBody>
      </p:sp>
    </p:spTree>
    <p:extLst>
      <p:ext uri="{BB962C8B-B14F-4D97-AF65-F5344CB8AC3E}">
        <p14:creationId xmlns:p14="http://schemas.microsoft.com/office/powerpoint/2010/main" val="108778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sz="1600" dirty="0"/>
              <a:t>Howe, N. and Strauss, W. (2003), </a:t>
            </a:r>
            <a:r>
              <a:rPr lang="en-US" sz="1600" dirty="0" err="1"/>
              <a:t>Millennials</a:t>
            </a:r>
            <a:r>
              <a:rPr lang="en-US" sz="1600" dirty="0"/>
              <a:t> Go To College: Strategies For a New Generation on Campus: Recruiting and Admissions, Campus Life, and The Classroom, American Association of Collegiate Registrars and Admissions Officers, Washington, DC.</a:t>
            </a:r>
          </a:p>
        </p:txBody>
      </p:sp>
      <p:sp>
        <p:nvSpPr>
          <p:cNvPr id="44035" name="Content Placeholder 5"/>
          <p:cNvSpPr>
            <a:spLocks noGrp="1"/>
          </p:cNvSpPr>
          <p:nvPr>
            <p:ph idx="1"/>
          </p:nvPr>
        </p:nvSpPr>
        <p:spPr/>
        <p:txBody>
          <a:bodyPr/>
          <a:lstStyle/>
          <a:p>
            <a:r>
              <a:rPr lang="en-US" altLang="en-US" dirty="0"/>
              <a:t>Special</a:t>
            </a:r>
          </a:p>
          <a:p>
            <a:r>
              <a:rPr lang="en-US" altLang="en-US" dirty="0"/>
              <a:t>Sheltered</a:t>
            </a:r>
          </a:p>
          <a:p>
            <a:r>
              <a:rPr lang="en-US" altLang="en-US" dirty="0"/>
              <a:t>Confident</a:t>
            </a:r>
          </a:p>
          <a:p>
            <a:r>
              <a:rPr lang="en-US" altLang="en-US" dirty="0"/>
              <a:t>Team-oriented</a:t>
            </a:r>
          </a:p>
          <a:p>
            <a:r>
              <a:rPr lang="en-US" altLang="en-US" dirty="0"/>
              <a:t>Conventional</a:t>
            </a:r>
          </a:p>
          <a:p>
            <a:r>
              <a:rPr lang="en-US" altLang="en-US" dirty="0"/>
              <a:t>Pressured</a:t>
            </a:r>
          </a:p>
          <a:p>
            <a:r>
              <a:rPr lang="en-US" altLang="en-US" dirty="0"/>
              <a:t>Achieving</a:t>
            </a:r>
          </a:p>
        </p:txBody>
      </p:sp>
    </p:spTree>
    <p:extLst>
      <p:ext uri="{BB962C8B-B14F-4D97-AF65-F5344CB8AC3E}">
        <p14:creationId xmlns:p14="http://schemas.microsoft.com/office/powerpoint/2010/main" val="2358044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600"/>
              <a:t>Use the Core Competencies as a Framework: Specifics</a:t>
            </a:r>
          </a:p>
        </p:txBody>
      </p:sp>
      <p:sp>
        <p:nvSpPr>
          <p:cNvPr id="12291" name="Content Placeholder 2"/>
          <p:cNvSpPr>
            <a:spLocks noGrp="1"/>
          </p:cNvSpPr>
          <p:nvPr>
            <p:ph idx="1"/>
          </p:nvPr>
        </p:nvSpPr>
        <p:spPr/>
        <p:txBody>
          <a:bodyPr/>
          <a:lstStyle/>
          <a:p>
            <a:r>
              <a:rPr lang="en-US" altLang="en-US"/>
              <a:t>Practice Based Learning</a:t>
            </a:r>
          </a:p>
          <a:p>
            <a:pPr lvl="1"/>
            <a:r>
              <a:rPr lang="en-US" altLang="en-US"/>
              <a:t>“The study you shared with the group really helped the treatment decision.”</a:t>
            </a:r>
          </a:p>
          <a:p>
            <a:pPr lvl="1"/>
            <a:r>
              <a:rPr lang="en-US" altLang="en-US"/>
              <a:t>“When possible, go to the literature for guidance about treatment decisions.”</a:t>
            </a:r>
          </a:p>
          <a:p>
            <a:r>
              <a:rPr lang="en-US" altLang="en-US"/>
              <a:t>Systems Based Learning</a:t>
            </a:r>
          </a:p>
          <a:p>
            <a:pPr lvl="1"/>
            <a:r>
              <a:rPr lang="en-US" altLang="en-US"/>
              <a:t>“Contacting the patient’s pharmacy was a great idea and really helped us help the patient.”</a:t>
            </a:r>
          </a:p>
          <a:p>
            <a:pPr lvl="1"/>
            <a:r>
              <a:rPr lang="en-US" altLang="en-US"/>
              <a:t>“You should seek more collateral when giving a history on a patient who is altered.”</a:t>
            </a:r>
          </a:p>
        </p:txBody>
      </p:sp>
    </p:spTree>
    <p:extLst>
      <p:ext uri="{BB962C8B-B14F-4D97-AF65-F5344CB8AC3E}">
        <p14:creationId xmlns:p14="http://schemas.microsoft.com/office/powerpoint/2010/main" val="2209926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sz="4000" dirty="0"/>
              <a:t>Use the RIME as a Framework</a:t>
            </a:r>
          </a:p>
        </p:txBody>
      </p:sp>
      <p:sp>
        <p:nvSpPr>
          <p:cNvPr id="9219" name="Content Placeholder 2"/>
          <p:cNvSpPr>
            <a:spLocks noGrp="1"/>
          </p:cNvSpPr>
          <p:nvPr>
            <p:ph idx="1"/>
          </p:nvPr>
        </p:nvSpPr>
        <p:spPr/>
        <p:txBody>
          <a:bodyPr>
            <a:normAutofit/>
          </a:bodyPr>
          <a:lstStyle/>
          <a:p>
            <a:r>
              <a:rPr lang="en-US" altLang="en-US" sz="3200" dirty="0"/>
              <a:t>Reporter</a:t>
            </a:r>
          </a:p>
          <a:p>
            <a:r>
              <a:rPr lang="en-US" altLang="en-US" sz="3200" dirty="0"/>
              <a:t>Interpreter</a:t>
            </a:r>
          </a:p>
          <a:p>
            <a:r>
              <a:rPr lang="en-US" altLang="en-US" sz="3200" dirty="0"/>
              <a:t>Manager</a:t>
            </a:r>
          </a:p>
          <a:p>
            <a:r>
              <a:rPr lang="en-US" altLang="en-US" sz="3200" dirty="0"/>
              <a:t>Educator</a:t>
            </a:r>
          </a:p>
        </p:txBody>
      </p:sp>
    </p:spTree>
    <p:extLst>
      <p:ext uri="{BB962C8B-B14F-4D97-AF65-F5344CB8AC3E}">
        <p14:creationId xmlns:p14="http://schemas.microsoft.com/office/powerpoint/2010/main" val="1611572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sz="4000" dirty="0"/>
              <a:t>Use the RIME as a Framework: Specifics</a:t>
            </a:r>
          </a:p>
        </p:txBody>
      </p:sp>
      <p:sp>
        <p:nvSpPr>
          <p:cNvPr id="9219" name="Content Placeholder 2"/>
          <p:cNvSpPr>
            <a:spLocks noGrp="1"/>
          </p:cNvSpPr>
          <p:nvPr>
            <p:ph idx="1"/>
          </p:nvPr>
        </p:nvSpPr>
        <p:spPr/>
        <p:txBody>
          <a:bodyPr>
            <a:normAutofit/>
          </a:bodyPr>
          <a:lstStyle/>
          <a:p>
            <a:r>
              <a:rPr lang="en-US" altLang="en-US" sz="3200" dirty="0"/>
              <a:t>Reporter: </a:t>
            </a:r>
            <a:r>
              <a:rPr lang="en-US" altLang="en-US" i="1" dirty="0"/>
              <a:t>You described the details of the history and exam correctly.</a:t>
            </a:r>
          </a:p>
          <a:p>
            <a:r>
              <a:rPr lang="en-US" altLang="en-US" sz="3200" dirty="0"/>
              <a:t>Interpreter:  </a:t>
            </a:r>
            <a:r>
              <a:rPr lang="en-US" altLang="en-US" i="1" dirty="0"/>
              <a:t>You were able to tell me what that history and exam meant and create a differential.</a:t>
            </a:r>
          </a:p>
          <a:p>
            <a:r>
              <a:rPr lang="en-US" altLang="en-US" sz="3200" dirty="0"/>
              <a:t>Manager: </a:t>
            </a:r>
            <a:r>
              <a:rPr lang="en-US" altLang="en-US" i="1" dirty="0"/>
              <a:t>You were able to take that differential and with your knowledge of the patient, create an appropriate diagnostic and therapeutic plan.</a:t>
            </a:r>
          </a:p>
          <a:p>
            <a:r>
              <a:rPr lang="en-US" altLang="en-US" sz="3200" dirty="0"/>
              <a:t>Educator: </a:t>
            </a:r>
            <a:r>
              <a:rPr lang="en-US" altLang="en-US" i="1" dirty="0"/>
              <a:t>You were able to teach others about your process and make them understand it.</a:t>
            </a:r>
            <a:endParaRPr lang="en-US" altLang="en-US" dirty="0"/>
          </a:p>
        </p:txBody>
      </p:sp>
    </p:spTree>
    <p:extLst>
      <p:ext uri="{BB962C8B-B14F-4D97-AF65-F5344CB8AC3E}">
        <p14:creationId xmlns:p14="http://schemas.microsoft.com/office/powerpoint/2010/main" val="3641765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of Mobility</a:t>
            </a:r>
          </a:p>
        </p:txBody>
      </p:sp>
      <p:sp>
        <p:nvSpPr>
          <p:cNvPr id="3" name="Content Placeholder 2"/>
          <p:cNvSpPr>
            <a:spLocks noGrp="1"/>
          </p:cNvSpPr>
          <p:nvPr>
            <p:ph idx="1"/>
          </p:nvPr>
        </p:nvSpPr>
        <p:spPr/>
        <p:txBody>
          <a:bodyPr/>
          <a:lstStyle/>
          <a:p>
            <a:r>
              <a:rPr lang="en-US" dirty="0"/>
              <a:t>Before Ward Rounds</a:t>
            </a:r>
          </a:p>
          <a:p>
            <a:r>
              <a:rPr lang="en-US" dirty="0"/>
              <a:t>During Ward Rounds</a:t>
            </a:r>
          </a:p>
          <a:p>
            <a:pPr lvl="1"/>
            <a:r>
              <a:rPr lang="en-US" dirty="0"/>
              <a:t>In between rooms</a:t>
            </a:r>
          </a:p>
          <a:p>
            <a:pPr lvl="1"/>
            <a:r>
              <a:rPr lang="en-US" dirty="0"/>
              <a:t>In between floors (the stairwell chat)</a:t>
            </a:r>
          </a:p>
          <a:p>
            <a:pPr lvl="1"/>
            <a:r>
              <a:rPr lang="en-US" dirty="0"/>
              <a:t>Don’t be afraid to use your cellphone for verbal notes with a learner!</a:t>
            </a:r>
          </a:p>
          <a:p>
            <a:r>
              <a:rPr lang="en-US" dirty="0"/>
              <a:t>After Ward Rounds</a:t>
            </a:r>
          </a:p>
          <a:p>
            <a:r>
              <a:rPr lang="en-US" dirty="0"/>
              <a:t>Walking Back from Educational Conferences</a:t>
            </a:r>
          </a:p>
          <a:p>
            <a:r>
              <a:rPr lang="en-US" dirty="0"/>
              <a:t>Planned walking meetings</a:t>
            </a:r>
          </a:p>
        </p:txBody>
      </p:sp>
    </p:spTree>
    <p:extLst>
      <p:ext uri="{BB962C8B-B14F-4D97-AF65-F5344CB8AC3E}">
        <p14:creationId xmlns:p14="http://schemas.microsoft.com/office/powerpoint/2010/main" val="2989611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Friday: Specific Time Placement</a:t>
            </a:r>
          </a:p>
        </p:txBody>
      </p:sp>
      <p:sp>
        <p:nvSpPr>
          <p:cNvPr id="3" name="Content Placeholder 2"/>
          <p:cNvSpPr>
            <a:spLocks noGrp="1"/>
          </p:cNvSpPr>
          <p:nvPr>
            <p:ph idx="1"/>
          </p:nvPr>
        </p:nvSpPr>
        <p:spPr/>
        <p:txBody>
          <a:bodyPr/>
          <a:lstStyle/>
          <a:p>
            <a:r>
              <a:rPr lang="en-US" dirty="0"/>
              <a:t>Agree on regularity of feedback: weekly, every 2 weeks</a:t>
            </a:r>
          </a:p>
          <a:p>
            <a:pPr lvl="1"/>
            <a:r>
              <a:rPr lang="en-US" dirty="0"/>
              <a:t>What about shiftwork?</a:t>
            </a:r>
          </a:p>
          <a:p>
            <a:r>
              <a:rPr lang="en-US" dirty="0"/>
              <a:t>Create a time/day for specific regular feedback</a:t>
            </a:r>
          </a:p>
          <a:p>
            <a:pPr lvl="1"/>
            <a:r>
              <a:rPr lang="en-US" dirty="0"/>
              <a:t>Ultimate day vs penultimate day?</a:t>
            </a:r>
          </a:p>
          <a:p>
            <a:r>
              <a:rPr lang="en-US" dirty="0"/>
              <a:t>Protect that time and treat it like clinical time for all, learners and teachers</a:t>
            </a:r>
          </a:p>
          <a:p>
            <a:r>
              <a:rPr lang="en-US" dirty="0"/>
              <a:t>Find department buy in and champions</a:t>
            </a:r>
          </a:p>
          <a:p>
            <a:pPr lvl="1"/>
            <a:r>
              <a:rPr lang="en-US" dirty="0"/>
              <a:t>Carrots and Sticks</a:t>
            </a:r>
          </a:p>
        </p:txBody>
      </p:sp>
    </p:spTree>
    <p:extLst>
      <p:ext uri="{BB962C8B-B14F-4D97-AF65-F5344CB8AC3E}">
        <p14:creationId xmlns:p14="http://schemas.microsoft.com/office/powerpoint/2010/main" val="1641145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3198"/>
            <a:ext cx="10515600" cy="1325563"/>
          </a:xfrm>
        </p:spPr>
        <p:txBody>
          <a:bodyPr/>
          <a:lstStyle/>
          <a:p>
            <a:r>
              <a:rPr lang="en-US" dirty="0"/>
              <a:t>Notes on Learners: The Census Model</a:t>
            </a:r>
          </a:p>
        </p:txBody>
      </p:sp>
      <p:sp>
        <p:nvSpPr>
          <p:cNvPr id="3" name="Content Placeholder 2"/>
          <p:cNvSpPr>
            <a:spLocks noGrp="1"/>
          </p:cNvSpPr>
          <p:nvPr>
            <p:ph idx="1"/>
          </p:nvPr>
        </p:nvSpPr>
        <p:spPr>
          <a:xfrm>
            <a:off x="838200" y="1568761"/>
            <a:ext cx="10515600" cy="5095509"/>
          </a:xfrm>
        </p:spPr>
        <p:txBody>
          <a:bodyPr>
            <a:normAutofit fontScale="77500" lnSpcReduction="20000"/>
          </a:bodyPr>
          <a:lstStyle/>
          <a:p>
            <a:r>
              <a:rPr lang="en-US" sz="3300" dirty="0"/>
              <a:t>Keep a list of your learners on rotation with you</a:t>
            </a:r>
            <a:r>
              <a:rPr lang="en-US" dirty="0"/>
              <a:t>	</a:t>
            </a:r>
          </a:p>
          <a:p>
            <a:pPr lvl="1"/>
            <a:r>
              <a:rPr lang="en-US" sz="2800" dirty="0"/>
              <a:t>Census model (daily notes)</a:t>
            </a:r>
          </a:p>
          <a:p>
            <a:pPr lvl="1"/>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sz="3100" dirty="0"/>
              <a:t>Note cards (paper or electronic)</a:t>
            </a:r>
          </a:p>
          <a:p>
            <a:r>
              <a:rPr lang="en-US" sz="2400" dirty="0"/>
              <a:t>Make daily notes on that list or on your patient census</a:t>
            </a:r>
          </a:p>
          <a:p>
            <a:r>
              <a:rPr lang="en-US" sz="2400" dirty="0"/>
              <a:t>Keep those notes with you like you do your patient census</a:t>
            </a:r>
          </a:p>
          <a:p>
            <a:r>
              <a:rPr lang="en-US" sz="2400" dirty="0"/>
              <a:t>Use that list at end of your tour of duty to give specific examples</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6417283"/>
              </p:ext>
            </p:extLst>
          </p:nvPr>
        </p:nvGraphicFramePr>
        <p:xfrm>
          <a:off x="976393" y="2216257"/>
          <a:ext cx="7773260" cy="2926080"/>
        </p:xfrm>
        <a:graphic>
          <a:graphicData uri="http://schemas.openxmlformats.org/drawingml/2006/table">
            <a:tbl>
              <a:tblPr firstRow="1" bandRow="1">
                <a:tableStyleId>{5C22544A-7EE6-4342-B048-85BDC9FD1C3A}</a:tableStyleId>
              </a:tblPr>
              <a:tblGrid>
                <a:gridCol w="1554652">
                  <a:extLst>
                    <a:ext uri="{9D8B030D-6E8A-4147-A177-3AD203B41FA5}">
                      <a16:colId xmlns:a16="http://schemas.microsoft.com/office/drawing/2014/main" val="20000"/>
                    </a:ext>
                  </a:extLst>
                </a:gridCol>
                <a:gridCol w="1554652">
                  <a:extLst>
                    <a:ext uri="{9D8B030D-6E8A-4147-A177-3AD203B41FA5}">
                      <a16:colId xmlns:a16="http://schemas.microsoft.com/office/drawing/2014/main" val="20001"/>
                    </a:ext>
                  </a:extLst>
                </a:gridCol>
                <a:gridCol w="1424550">
                  <a:extLst>
                    <a:ext uri="{9D8B030D-6E8A-4147-A177-3AD203B41FA5}">
                      <a16:colId xmlns:a16="http://schemas.microsoft.com/office/drawing/2014/main" val="20002"/>
                    </a:ext>
                  </a:extLst>
                </a:gridCol>
                <a:gridCol w="1684754">
                  <a:extLst>
                    <a:ext uri="{9D8B030D-6E8A-4147-A177-3AD203B41FA5}">
                      <a16:colId xmlns:a16="http://schemas.microsoft.com/office/drawing/2014/main" val="20003"/>
                    </a:ext>
                  </a:extLst>
                </a:gridCol>
                <a:gridCol w="1554652">
                  <a:extLst>
                    <a:ext uri="{9D8B030D-6E8A-4147-A177-3AD203B41FA5}">
                      <a16:colId xmlns:a16="http://schemas.microsoft.com/office/drawing/2014/main" val="20004"/>
                    </a:ext>
                  </a:extLst>
                </a:gridCol>
              </a:tblGrid>
              <a:tr h="354413">
                <a:tc>
                  <a:txBody>
                    <a:bodyPr/>
                    <a:lstStyle/>
                    <a:p>
                      <a:r>
                        <a:rPr lang="en-US" dirty="0"/>
                        <a:t>Learner</a:t>
                      </a:r>
                    </a:p>
                  </a:txBody>
                  <a:tcPr/>
                </a:tc>
                <a:tc>
                  <a:txBody>
                    <a:bodyPr/>
                    <a:lstStyle/>
                    <a:p>
                      <a:r>
                        <a:rPr lang="en-US" dirty="0"/>
                        <a:t>Day 1</a:t>
                      </a:r>
                    </a:p>
                  </a:txBody>
                  <a:tcPr/>
                </a:tc>
                <a:tc>
                  <a:txBody>
                    <a:bodyPr/>
                    <a:lstStyle/>
                    <a:p>
                      <a:r>
                        <a:rPr lang="en-US" dirty="0"/>
                        <a:t>Day 2</a:t>
                      </a:r>
                    </a:p>
                  </a:txBody>
                  <a:tcPr/>
                </a:tc>
                <a:tc>
                  <a:txBody>
                    <a:bodyPr/>
                    <a:lstStyle/>
                    <a:p>
                      <a:r>
                        <a:rPr lang="en-US" dirty="0"/>
                        <a:t>Day 3</a:t>
                      </a:r>
                    </a:p>
                  </a:txBody>
                  <a:tcPr/>
                </a:tc>
                <a:tc>
                  <a:txBody>
                    <a:bodyPr/>
                    <a:lstStyle/>
                    <a:p>
                      <a:r>
                        <a:rPr lang="en-US" dirty="0"/>
                        <a:t>Day 4</a:t>
                      </a:r>
                    </a:p>
                  </a:txBody>
                  <a:tcPr/>
                </a:tc>
                <a:extLst>
                  <a:ext uri="{0D108BD9-81ED-4DB2-BD59-A6C34878D82A}">
                    <a16:rowId xmlns:a16="http://schemas.microsoft.com/office/drawing/2014/main" val="10000"/>
                  </a:ext>
                </a:extLst>
              </a:tr>
              <a:tr h="1277629">
                <a:tc>
                  <a:txBody>
                    <a:bodyPr/>
                    <a:lstStyle/>
                    <a:p>
                      <a:r>
                        <a:rPr lang="en-US" dirty="0"/>
                        <a:t>Learner 1</a:t>
                      </a:r>
                    </a:p>
                  </a:txBody>
                  <a:tcPr/>
                </a:tc>
                <a:tc>
                  <a:txBody>
                    <a:bodyPr/>
                    <a:lstStyle/>
                    <a:p>
                      <a:r>
                        <a:rPr lang="en-US" sz="1200" dirty="0"/>
                        <a:t>Good</a:t>
                      </a:r>
                      <a:r>
                        <a:rPr lang="en-US" sz="1200" baseline="0" dirty="0"/>
                        <a:t> history on patient X but not enough collateral. Exam was accurate.  Differential was incomplete.</a:t>
                      </a:r>
                      <a:endParaRPr lang="en-US" sz="1200" dirty="0"/>
                    </a:p>
                  </a:txBody>
                  <a:tcPr/>
                </a:tc>
                <a:tc>
                  <a:txBody>
                    <a:bodyPr/>
                    <a:lstStyle/>
                    <a:p>
                      <a:r>
                        <a:rPr lang="en-US" sz="1200" dirty="0"/>
                        <a:t>Better history taking on pneumonia</a:t>
                      </a:r>
                      <a:r>
                        <a:rPr lang="en-US" sz="1200" baseline="0" dirty="0"/>
                        <a:t> patient with important social and risk factor delineation.</a:t>
                      </a:r>
                      <a:endParaRPr lang="en-US" sz="1200" dirty="0"/>
                    </a:p>
                  </a:txBody>
                  <a:tcPr/>
                </a:tc>
                <a:tc>
                  <a:txBody>
                    <a:bodyPr/>
                    <a:lstStyle/>
                    <a:p>
                      <a:r>
                        <a:rPr lang="en-US" sz="1200" dirty="0"/>
                        <a:t>Appropriate management</a:t>
                      </a:r>
                      <a:r>
                        <a:rPr lang="en-US" sz="1200" baseline="0" dirty="0"/>
                        <a:t> decision about HTN meds on Patient Z.</a:t>
                      </a:r>
                    </a:p>
                    <a:p>
                      <a:r>
                        <a:rPr lang="en-US" sz="1200" baseline="0" dirty="0"/>
                        <a:t>Needs to read about calcium channel blockers.</a:t>
                      </a:r>
                      <a:endParaRPr lang="en-US" sz="1200" dirty="0"/>
                    </a:p>
                  </a:txBody>
                  <a:tcPr/>
                </a:tc>
                <a:tc>
                  <a:txBody>
                    <a:bodyPr/>
                    <a:lstStyle/>
                    <a:p>
                      <a:endParaRPr lang="en-US" dirty="0"/>
                    </a:p>
                  </a:txBody>
                  <a:tcPr/>
                </a:tc>
                <a:extLst>
                  <a:ext uri="{0D108BD9-81ED-4DB2-BD59-A6C34878D82A}">
                    <a16:rowId xmlns:a16="http://schemas.microsoft.com/office/drawing/2014/main" val="10001"/>
                  </a:ext>
                </a:extLst>
              </a:tr>
              <a:tr h="1107279">
                <a:tc>
                  <a:txBody>
                    <a:bodyPr/>
                    <a:lstStyle/>
                    <a:p>
                      <a:r>
                        <a:rPr lang="en-US" dirty="0"/>
                        <a:t>Learner 2</a:t>
                      </a:r>
                    </a:p>
                  </a:txBody>
                  <a:tcPr/>
                </a:tc>
                <a:tc>
                  <a:txBody>
                    <a:bodyPr/>
                    <a:lstStyle/>
                    <a:p>
                      <a:r>
                        <a:rPr lang="en-US" sz="1200" dirty="0"/>
                        <a:t>Detailed presentation on sarcoid. </a:t>
                      </a:r>
                    </a:p>
                  </a:txBody>
                  <a:tcPr/>
                </a:tc>
                <a:tc>
                  <a:txBody>
                    <a:bodyPr/>
                    <a:lstStyle/>
                    <a:p>
                      <a:r>
                        <a:rPr lang="en-US" sz="1200" dirty="0"/>
                        <a:t>Missed</a:t>
                      </a:r>
                      <a:r>
                        <a:rPr lang="en-US" sz="1200" baseline="0" dirty="0"/>
                        <a:t> the PE signs of CHF on Patient Y. Took feedback well.</a:t>
                      </a:r>
                      <a:endParaRPr lang="en-US" sz="1200" dirty="0"/>
                    </a:p>
                  </a:txBody>
                  <a:tcPr/>
                </a:tc>
                <a:tc>
                  <a:txBody>
                    <a:bodyPr/>
                    <a:lstStyle/>
                    <a:p>
                      <a:r>
                        <a:rPr lang="en-US" sz="1200" dirty="0"/>
                        <a:t>Demonstrated the CHF findings on Patient Y with me and</a:t>
                      </a:r>
                      <a:r>
                        <a:rPr lang="en-US" sz="1200" baseline="0" dirty="0"/>
                        <a:t> how they had changed. Had read about management of CHF.</a:t>
                      </a:r>
                      <a:endParaRPr lang="en-US" sz="1200"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2278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Feedback</a:t>
            </a:r>
          </a:p>
        </p:txBody>
      </p:sp>
      <p:sp>
        <p:nvSpPr>
          <p:cNvPr id="3" name="Content Placeholder 2"/>
          <p:cNvSpPr>
            <a:spLocks noGrp="1"/>
          </p:cNvSpPr>
          <p:nvPr>
            <p:ph idx="1"/>
          </p:nvPr>
        </p:nvSpPr>
        <p:spPr>
          <a:xfrm>
            <a:off x="838200" y="1825625"/>
            <a:ext cx="10515600" cy="4713720"/>
          </a:xfrm>
        </p:spPr>
        <p:txBody>
          <a:bodyPr>
            <a:normAutofit fontScale="55000" lnSpcReduction="20000"/>
          </a:bodyPr>
          <a:lstStyle/>
          <a:p>
            <a:r>
              <a:rPr lang="en-US" sz="4200" dirty="0"/>
              <a:t>Be undertaken with teacher and trainee working as allies, with common goals</a:t>
            </a:r>
          </a:p>
          <a:p>
            <a:endParaRPr lang="en-US" sz="4200" dirty="0"/>
          </a:p>
          <a:p>
            <a:r>
              <a:rPr lang="en-US" sz="4200" dirty="0"/>
              <a:t>Be well timed and expected</a:t>
            </a:r>
          </a:p>
          <a:p>
            <a:endParaRPr lang="en-US" sz="4200" dirty="0"/>
          </a:p>
          <a:p>
            <a:r>
              <a:rPr lang="en-US" sz="4200" dirty="0"/>
              <a:t>Be based on first hand data</a:t>
            </a:r>
          </a:p>
          <a:p>
            <a:endParaRPr lang="en-US" sz="4200" dirty="0"/>
          </a:p>
          <a:p>
            <a:r>
              <a:rPr lang="en-US" sz="4200" dirty="0"/>
              <a:t>Deal with specific performance, not generalizations</a:t>
            </a:r>
          </a:p>
          <a:p>
            <a:endParaRPr lang="en-US" sz="4200" dirty="0"/>
          </a:p>
          <a:p>
            <a:r>
              <a:rPr lang="en-US" sz="4200" dirty="0"/>
              <a:t>Offer subjective data, labeled as such</a:t>
            </a:r>
          </a:p>
          <a:p>
            <a:endParaRPr lang="en-US" sz="4200" dirty="0"/>
          </a:p>
          <a:p>
            <a:r>
              <a:rPr lang="en-US" sz="4200" dirty="0"/>
              <a:t>Deal with decisions and actions, rather than assumed intentions or interpretations</a:t>
            </a:r>
            <a:endParaRPr lang="en-US" dirty="0"/>
          </a:p>
          <a:p>
            <a:pPr marL="0" indent="0">
              <a:buNone/>
            </a:pPr>
            <a:r>
              <a:rPr lang="en-US" dirty="0"/>
              <a:t>				</a:t>
            </a:r>
          </a:p>
          <a:p>
            <a:pPr marL="0" indent="0">
              <a:buNone/>
            </a:pPr>
            <a:r>
              <a:rPr lang="en-US" dirty="0" err="1"/>
              <a:t>Ende</a:t>
            </a:r>
            <a:r>
              <a:rPr lang="en-US" dirty="0"/>
              <a:t>, JAMA.1983;250(6):777-781	</a:t>
            </a:r>
          </a:p>
          <a:p>
            <a:endParaRPr lang="en-US" dirty="0"/>
          </a:p>
        </p:txBody>
      </p:sp>
    </p:spTree>
    <p:extLst>
      <p:ext uri="{BB962C8B-B14F-4D97-AF65-F5344CB8AC3E}">
        <p14:creationId xmlns:p14="http://schemas.microsoft.com/office/powerpoint/2010/main" val="774593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b="1" dirty="0"/>
              <a:t>Questions?</a:t>
            </a:r>
          </a:p>
        </p:txBody>
      </p:sp>
    </p:spTree>
    <p:extLst>
      <p:ext uri="{BB962C8B-B14F-4D97-AF65-F5344CB8AC3E}">
        <p14:creationId xmlns:p14="http://schemas.microsoft.com/office/powerpoint/2010/main" val="358471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304800"/>
            <a:ext cx="8686800" cy="838200"/>
          </a:xfrm>
        </p:spPr>
        <p:txBody>
          <a:bodyPr/>
          <a:lstStyle/>
          <a:p>
            <a:pPr>
              <a:defRPr/>
            </a:pPr>
            <a:r>
              <a:rPr lang="en-US" sz="4000" dirty="0"/>
              <a:t>Baby Boomers (1944 – 1965)</a:t>
            </a:r>
          </a:p>
        </p:txBody>
      </p:sp>
      <p:sp>
        <p:nvSpPr>
          <p:cNvPr id="68611" name="Rectangle 3"/>
          <p:cNvSpPr>
            <a:spLocks noGrp="1" noChangeArrowheads="1"/>
          </p:cNvSpPr>
          <p:nvPr>
            <p:ph idx="1"/>
          </p:nvPr>
        </p:nvSpPr>
        <p:spPr>
          <a:xfrm>
            <a:off x="604434" y="1554164"/>
            <a:ext cx="9911166" cy="4770437"/>
          </a:xfrm>
        </p:spPr>
        <p:txBody>
          <a:bodyPr>
            <a:normAutofit fontScale="85000" lnSpcReduction="20000"/>
          </a:bodyPr>
          <a:lstStyle/>
          <a:p>
            <a:pPr>
              <a:buFont typeface="Wingdings" panose="05000000000000000000" pitchFamily="2" charset="2"/>
              <a:buChar char="§"/>
              <a:defRPr/>
            </a:pPr>
            <a:r>
              <a:rPr lang="en-US" dirty="0"/>
              <a:t>Television!!!</a:t>
            </a:r>
          </a:p>
          <a:p>
            <a:pPr>
              <a:buFont typeface="Wingdings" panose="05000000000000000000" pitchFamily="2" charset="2"/>
              <a:buChar char="§"/>
              <a:defRPr/>
            </a:pPr>
            <a:r>
              <a:rPr lang="en-US" dirty="0"/>
              <a:t>McCarthy Hearings ’54</a:t>
            </a:r>
          </a:p>
          <a:p>
            <a:pPr>
              <a:buFont typeface="Wingdings" panose="05000000000000000000" pitchFamily="2" charset="2"/>
              <a:buChar char="§"/>
              <a:defRPr/>
            </a:pPr>
            <a:r>
              <a:rPr lang="en-US" dirty="0"/>
              <a:t>Nuclear Family</a:t>
            </a:r>
          </a:p>
          <a:p>
            <a:pPr>
              <a:buFont typeface="Wingdings" panose="05000000000000000000" pitchFamily="2" charset="2"/>
              <a:buChar char="§"/>
              <a:defRPr/>
            </a:pPr>
            <a:r>
              <a:rPr lang="en-US" dirty="0"/>
              <a:t>The Pill ’60 and sexual liberation</a:t>
            </a:r>
          </a:p>
          <a:p>
            <a:pPr>
              <a:buFont typeface="Wingdings" panose="05000000000000000000" pitchFamily="2" charset="2"/>
              <a:buChar char="§"/>
              <a:defRPr/>
            </a:pPr>
            <a:r>
              <a:rPr lang="en-US" dirty="0"/>
              <a:t>Cold War and the Cuban Missile Crisis (‘62)</a:t>
            </a:r>
          </a:p>
          <a:p>
            <a:pPr>
              <a:buFont typeface="Wingdings" panose="05000000000000000000" pitchFamily="2" charset="2"/>
              <a:buChar char="§"/>
              <a:defRPr/>
            </a:pPr>
            <a:r>
              <a:rPr lang="en-US" dirty="0"/>
              <a:t>Assassinations of JFK (’63) and MLK (’68)</a:t>
            </a:r>
          </a:p>
          <a:p>
            <a:pPr>
              <a:buFont typeface="Wingdings" panose="05000000000000000000" pitchFamily="2" charset="2"/>
              <a:buChar char="§"/>
              <a:defRPr/>
            </a:pPr>
            <a:r>
              <a:rPr lang="en-US" dirty="0"/>
              <a:t>Civil Rights, Women’s Rights, Gay Rights</a:t>
            </a:r>
            <a:endParaRPr lang="en-US" sz="2000" dirty="0"/>
          </a:p>
          <a:p>
            <a:pPr>
              <a:buFont typeface="Wingdings" panose="05000000000000000000" pitchFamily="2" charset="2"/>
              <a:buChar char="§"/>
              <a:defRPr/>
            </a:pPr>
            <a:r>
              <a:rPr lang="en-US" dirty="0"/>
              <a:t>Korean War, Vietnam War</a:t>
            </a:r>
          </a:p>
          <a:p>
            <a:pPr>
              <a:buFont typeface="Wingdings" panose="05000000000000000000" pitchFamily="2" charset="2"/>
              <a:buChar char="§"/>
              <a:defRPr/>
            </a:pPr>
            <a:r>
              <a:rPr lang="en-US" dirty="0"/>
              <a:t>Space Race and the Man on the Moon ’69</a:t>
            </a:r>
          </a:p>
          <a:p>
            <a:pPr>
              <a:buFont typeface="Wingdings" panose="05000000000000000000" pitchFamily="2" charset="2"/>
              <a:buChar char="§"/>
              <a:defRPr/>
            </a:pPr>
            <a:r>
              <a:rPr lang="en-US" dirty="0"/>
              <a:t>Rock N Roll, Woodstock ’69</a:t>
            </a:r>
          </a:p>
          <a:p>
            <a:pPr>
              <a:buFont typeface="Wingdings" panose="05000000000000000000" pitchFamily="2" charset="2"/>
              <a:buChar char="§"/>
              <a:defRPr/>
            </a:pPr>
            <a:r>
              <a:rPr lang="en-US" dirty="0"/>
              <a:t>GI Bill and affordable college</a:t>
            </a:r>
          </a:p>
          <a:p>
            <a:pPr>
              <a:buFont typeface="Wingdings" panose="05000000000000000000" pitchFamily="2" charset="2"/>
              <a:buChar char="§"/>
              <a:defRPr/>
            </a:pPr>
            <a:r>
              <a:rPr lang="en-US" dirty="0"/>
              <a:t>Life expectancy increases beyond previous generations</a:t>
            </a:r>
          </a:p>
        </p:txBody>
      </p:sp>
    </p:spTree>
    <p:extLst>
      <p:ext uri="{BB962C8B-B14F-4D97-AF65-F5344CB8AC3E}">
        <p14:creationId xmlns:p14="http://schemas.microsoft.com/office/powerpoint/2010/main" val="348543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81200" y="381000"/>
            <a:ext cx="8686800" cy="838200"/>
          </a:xfrm>
        </p:spPr>
        <p:txBody>
          <a:bodyPr/>
          <a:lstStyle/>
          <a:p>
            <a:pPr>
              <a:defRPr/>
            </a:pPr>
            <a:r>
              <a:rPr lang="en-US" sz="3200" dirty="0"/>
              <a:t>Baby Boomers – Values and Work Ethic</a:t>
            </a:r>
          </a:p>
        </p:txBody>
      </p:sp>
      <p:sp>
        <p:nvSpPr>
          <p:cNvPr id="29699"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
            </a:pPr>
            <a:r>
              <a:rPr lang="en-US" altLang="en-US" dirty="0"/>
              <a:t>Team Orientation</a:t>
            </a:r>
          </a:p>
          <a:p>
            <a:pPr eaLnBrk="1" hangingPunct="1">
              <a:lnSpc>
                <a:spcPct val="90000"/>
              </a:lnSpc>
              <a:buFont typeface="Wingdings" panose="05000000000000000000" pitchFamily="2" charset="2"/>
              <a:buChar char="§"/>
            </a:pPr>
            <a:r>
              <a:rPr lang="en-US" altLang="en-US" dirty="0"/>
              <a:t>Personal Growth</a:t>
            </a:r>
          </a:p>
          <a:p>
            <a:pPr eaLnBrk="1" hangingPunct="1">
              <a:lnSpc>
                <a:spcPct val="90000"/>
              </a:lnSpc>
              <a:buFont typeface="Wingdings" panose="05000000000000000000" pitchFamily="2" charset="2"/>
              <a:buChar char="§"/>
            </a:pPr>
            <a:r>
              <a:rPr lang="en-US" altLang="en-US" dirty="0"/>
              <a:t>Optimism</a:t>
            </a:r>
          </a:p>
          <a:p>
            <a:pPr eaLnBrk="1" hangingPunct="1">
              <a:lnSpc>
                <a:spcPct val="90000"/>
              </a:lnSpc>
              <a:buFont typeface="Wingdings" panose="05000000000000000000" pitchFamily="2" charset="2"/>
              <a:buChar char="§"/>
            </a:pPr>
            <a:r>
              <a:rPr lang="en-US" altLang="en-US" dirty="0"/>
              <a:t>Health and Wellness</a:t>
            </a:r>
          </a:p>
          <a:p>
            <a:pPr eaLnBrk="1" hangingPunct="1">
              <a:lnSpc>
                <a:spcPct val="90000"/>
              </a:lnSpc>
              <a:buFont typeface="Wingdings" panose="05000000000000000000" pitchFamily="2" charset="2"/>
              <a:buChar char="§"/>
            </a:pPr>
            <a:r>
              <a:rPr lang="en-US" altLang="en-US" dirty="0"/>
              <a:t>Involvement</a:t>
            </a:r>
          </a:p>
          <a:p>
            <a:pPr eaLnBrk="1" hangingPunct="1">
              <a:lnSpc>
                <a:spcPct val="90000"/>
              </a:lnSpc>
              <a:buFont typeface="Wingdings" panose="05000000000000000000" pitchFamily="2" charset="2"/>
              <a:buChar char="§"/>
            </a:pPr>
            <a:r>
              <a:rPr lang="en-US" altLang="en-US" dirty="0"/>
              <a:t>Personal Gratification</a:t>
            </a:r>
          </a:p>
          <a:p>
            <a:pPr eaLnBrk="1" hangingPunct="1">
              <a:lnSpc>
                <a:spcPct val="90000"/>
              </a:lnSpc>
              <a:buFont typeface="Wingdings" panose="05000000000000000000" pitchFamily="2" charset="2"/>
              <a:buChar char="§"/>
            </a:pPr>
            <a:r>
              <a:rPr lang="en-US" altLang="en-US" dirty="0"/>
              <a:t>Retirement mentality</a:t>
            </a:r>
          </a:p>
        </p:txBody>
      </p:sp>
      <p:sp>
        <p:nvSpPr>
          <p:cNvPr id="69636" name="Rectangle 4"/>
          <p:cNvSpPr>
            <a:spLocks noGrp="1" noChangeArrowheads="1"/>
          </p:cNvSpPr>
          <p:nvPr>
            <p:ph type="body" sz="half" idx="4294967295"/>
          </p:nvPr>
        </p:nvSpPr>
        <p:spPr>
          <a:xfrm>
            <a:off x="8153400" y="1600200"/>
            <a:ext cx="4038600" cy="4495800"/>
          </a:xfrm>
        </p:spPr>
        <p:txBody>
          <a:bodyPr>
            <a:normAutofit fontScale="92500" lnSpcReduction="20000"/>
          </a:bodyPr>
          <a:lstStyle/>
          <a:p>
            <a:pPr>
              <a:buFont typeface="Wingdings" panose="05000000000000000000" pitchFamily="2" charset="2"/>
              <a:buChar char="§"/>
              <a:defRPr/>
            </a:pPr>
            <a:r>
              <a:rPr lang="en-US" dirty="0"/>
              <a:t>Service Oriented</a:t>
            </a:r>
          </a:p>
          <a:p>
            <a:pPr>
              <a:buFont typeface="Wingdings" panose="05000000000000000000" pitchFamily="2" charset="2"/>
              <a:buChar char="§"/>
              <a:defRPr/>
            </a:pPr>
            <a:r>
              <a:rPr lang="en-US" dirty="0"/>
              <a:t>Driven by the legacy of World War II</a:t>
            </a:r>
          </a:p>
          <a:p>
            <a:pPr>
              <a:buFont typeface="Wingdings" panose="05000000000000000000" pitchFamily="2" charset="2"/>
              <a:buChar char="§"/>
              <a:defRPr/>
            </a:pPr>
            <a:r>
              <a:rPr lang="en-US" dirty="0"/>
              <a:t>Uncomfortable with conflict</a:t>
            </a:r>
          </a:p>
          <a:p>
            <a:pPr>
              <a:buFont typeface="Wingdings" panose="05000000000000000000" pitchFamily="2" charset="2"/>
              <a:buChar char="§"/>
              <a:defRPr/>
            </a:pPr>
            <a:r>
              <a:rPr lang="en-US" dirty="0"/>
              <a:t>Less nuanced feedback: good/bad</a:t>
            </a:r>
          </a:p>
          <a:p>
            <a:pPr lvl="1">
              <a:buFont typeface="Wingdings" panose="05000000000000000000" pitchFamily="2" charset="2"/>
              <a:buChar char="§"/>
              <a:defRPr/>
            </a:pPr>
            <a:r>
              <a:rPr lang="en-US" dirty="0"/>
              <a:t>Can be overly sensitive to feedback</a:t>
            </a:r>
          </a:p>
          <a:p>
            <a:pPr>
              <a:buFont typeface="Wingdings" panose="05000000000000000000" pitchFamily="2" charset="2"/>
              <a:buChar char="§"/>
              <a:defRPr/>
            </a:pPr>
            <a:r>
              <a:rPr lang="en-US" dirty="0"/>
              <a:t>Can be judgmental of those who see things differently</a:t>
            </a:r>
          </a:p>
          <a:p>
            <a:pPr>
              <a:buFont typeface="Wingdings" panose="05000000000000000000" pitchFamily="2" charset="2"/>
              <a:buChar char="§"/>
              <a:defRPr/>
            </a:pPr>
            <a:r>
              <a:rPr lang="en-US" dirty="0"/>
              <a:t>Positional authority</a:t>
            </a:r>
          </a:p>
        </p:txBody>
      </p:sp>
    </p:spTree>
    <p:extLst>
      <p:ext uri="{BB962C8B-B14F-4D97-AF65-F5344CB8AC3E}">
        <p14:creationId xmlns:p14="http://schemas.microsoft.com/office/powerpoint/2010/main" val="36721272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304800"/>
            <a:ext cx="8686800" cy="838200"/>
          </a:xfrm>
        </p:spPr>
        <p:txBody>
          <a:bodyPr/>
          <a:lstStyle/>
          <a:p>
            <a:pPr>
              <a:defRPr/>
            </a:pPr>
            <a:r>
              <a:rPr lang="en-US" sz="3200" dirty="0"/>
              <a:t>Baby Boomers: How do you Work with them?</a:t>
            </a:r>
          </a:p>
        </p:txBody>
      </p:sp>
      <p:sp>
        <p:nvSpPr>
          <p:cNvPr id="30723" name="Rectangle 3"/>
          <p:cNvSpPr>
            <a:spLocks noGrp="1" noChangeArrowheads="1"/>
          </p:cNvSpPr>
          <p:nvPr>
            <p:ph idx="1"/>
          </p:nvPr>
        </p:nvSpPr>
        <p:spPr>
          <a:xfrm>
            <a:off x="1828800" y="1554164"/>
            <a:ext cx="8686800" cy="5075237"/>
          </a:xfrm>
        </p:spPr>
        <p:txBody>
          <a:bodyPr/>
          <a:lstStyle/>
          <a:p>
            <a:pPr eaLnBrk="1" hangingPunct="1">
              <a:buFont typeface="Wingdings" panose="05000000000000000000" pitchFamily="2" charset="2"/>
              <a:buChar char="§"/>
            </a:pPr>
            <a:r>
              <a:rPr lang="en-US" altLang="en-US" dirty="0"/>
              <a:t>Understand they respond to positional authority leadership style better</a:t>
            </a:r>
          </a:p>
          <a:p>
            <a:pPr eaLnBrk="1" hangingPunct="1">
              <a:buFont typeface="Wingdings" panose="05000000000000000000" pitchFamily="2" charset="2"/>
              <a:buChar char="§"/>
            </a:pPr>
            <a:r>
              <a:rPr lang="en-US" altLang="en-US" dirty="0"/>
              <a:t>Be gentle but not condescending with technology</a:t>
            </a:r>
            <a:endParaRPr lang="en-US" altLang="en-US" sz="2400" dirty="0"/>
          </a:p>
          <a:p>
            <a:pPr eaLnBrk="1" hangingPunct="1">
              <a:buFont typeface="Wingdings" panose="05000000000000000000" pitchFamily="2" charset="2"/>
              <a:buChar char="§"/>
            </a:pPr>
            <a:r>
              <a:rPr lang="en-US" altLang="en-US" dirty="0"/>
              <a:t>Do better with spoken communication style rather than email/written</a:t>
            </a:r>
          </a:p>
          <a:p>
            <a:pPr eaLnBrk="1" hangingPunct="1">
              <a:buFont typeface="Wingdings" panose="05000000000000000000" pitchFamily="2" charset="2"/>
              <a:buChar char="§"/>
            </a:pPr>
            <a:r>
              <a:rPr lang="en-US" altLang="en-US" dirty="0"/>
              <a:t>Give them time to change opinions and be patient with their opinions</a:t>
            </a:r>
          </a:p>
          <a:p>
            <a:pPr eaLnBrk="1" hangingPunct="1">
              <a:buFont typeface="Wingdings" panose="05000000000000000000" pitchFamily="2" charset="2"/>
              <a:buChar char="§"/>
            </a:pPr>
            <a:r>
              <a:rPr lang="en-US" altLang="en-US" dirty="0"/>
              <a:t>Remember the feedback mechanisms they involved</a:t>
            </a:r>
          </a:p>
          <a:p>
            <a:pPr eaLnBrk="1" hangingPunct="1">
              <a:buFont typeface="Wingdings" panose="05000000000000000000" pitchFamily="2" charset="2"/>
              <a:buChar char="§"/>
            </a:pPr>
            <a:r>
              <a:rPr lang="en-US" altLang="en-US" dirty="0"/>
              <a:t>Inner hippies vs conformist tendencies</a:t>
            </a:r>
          </a:p>
          <a:p>
            <a:pPr eaLnBrk="1" hangingPunct="1"/>
            <a:endParaRPr lang="en-US" altLang="en-US" dirty="0"/>
          </a:p>
        </p:txBody>
      </p:sp>
    </p:spTree>
    <p:extLst>
      <p:ext uri="{BB962C8B-B14F-4D97-AF65-F5344CB8AC3E}">
        <p14:creationId xmlns:p14="http://schemas.microsoft.com/office/powerpoint/2010/main" val="251193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81200" y="304800"/>
            <a:ext cx="8686800" cy="838200"/>
          </a:xfrm>
        </p:spPr>
        <p:txBody>
          <a:bodyPr/>
          <a:lstStyle/>
          <a:p>
            <a:pPr>
              <a:defRPr/>
            </a:pPr>
            <a:r>
              <a:rPr lang="en-US" sz="4000" dirty="0"/>
              <a:t>Generation X (1965 – 1985)</a:t>
            </a:r>
          </a:p>
        </p:txBody>
      </p:sp>
      <p:sp>
        <p:nvSpPr>
          <p:cNvPr id="33795" name="Rectangle 3"/>
          <p:cNvSpPr>
            <a:spLocks noGrp="1" noChangeArrowheads="1"/>
          </p:cNvSpPr>
          <p:nvPr>
            <p:ph idx="1"/>
          </p:nvPr>
        </p:nvSpPr>
        <p:spPr>
          <a:xfrm>
            <a:off x="650929" y="1554164"/>
            <a:ext cx="9864671" cy="4846637"/>
          </a:xfrm>
        </p:spPr>
        <p:txBody>
          <a:bodyPr>
            <a:normAutofit lnSpcReduction="10000"/>
          </a:bodyPr>
          <a:lstStyle/>
          <a:p>
            <a:pPr eaLnBrk="1" hangingPunct="1">
              <a:lnSpc>
                <a:spcPct val="80000"/>
              </a:lnSpc>
            </a:pPr>
            <a:r>
              <a:rPr lang="en-US" altLang="en-US" dirty="0"/>
              <a:t>Television then VHS/Beta, the advent of computers</a:t>
            </a:r>
          </a:p>
          <a:p>
            <a:pPr eaLnBrk="1" hangingPunct="1">
              <a:lnSpc>
                <a:spcPct val="80000"/>
              </a:lnSpc>
            </a:pPr>
            <a:r>
              <a:rPr lang="en-US" altLang="en-US" dirty="0"/>
              <a:t>Women’s Lib, Gay Rights</a:t>
            </a:r>
          </a:p>
          <a:p>
            <a:pPr eaLnBrk="1" hangingPunct="1">
              <a:lnSpc>
                <a:spcPct val="80000"/>
              </a:lnSpc>
            </a:pPr>
            <a:r>
              <a:rPr lang="en-US" altLang="en-US" dirty="0"/>
              <a:t>Watergate and the Energy Crisis ’73</a:t>
            </a:r>
          </a:p>
          <a:p>
            <a:pPr eaLnBrk="1" hangingPunct="1">
              <a:lnSpc>
                <a:spcPct val="80000"/>
              </a:lnSpc>
            </a:pPr>
            <a:r>
              <a:rPr lang="en-US" altLang="en-US" dirty="0"/>
              <a:t>Three Mile Island and Iran Hostage Crisis ’79</a:t>
            </a:r>
          </a:p>
          <a:p>
            <a:pPr eaLnBrk="1" hangingPunct="1">
              <a:lnSpc>
                <a:spcPct val="80000"/>
              </a:lnSpc>
            </a:pPr>
            <a:r>
              <a:rPr lang="en-US" altLang="en-US" dirty="0"/>
              <a:t>Disco, Punk Rock and Alternative Rock</a:t>
            </a:r>
          </a:p>
          <a:p>
            <a:pPr eaLnBrk="1" hangingPunct="1">
              <a:lnSpc>
                <a:spcPct val="80000"/>
              </a:lnSpc>
            </a:pPr>
            <a:r>
              <a:rPr lang="en-US" altLang="en-US" dirty="0"/>
              <a:t>John Lennon</a:t>
            </a:r>
          </a:p>
          <a:p>
            <a:pPr eaLnBrk="1" hangingPunct="1">
              <a:lnSpc>
                <a:spcPct val="80000"/>
              </a:lnSpc>
            </a:pPr>
            <a:r>
              <a:rPr lang="en-US" altLang="en-US" dirty="0"/>
              <a:t>Reagan</a:t>
            </a:r>
          </a:p>
          <a:p>
            <a:pPr eaLnBrk="1" hangingPunct="1">
              <a:lnSpc>
                <a:spcPct val="80000"/>
              </a:lnSpc>
            </a:pPr>
            <a:r>
              <a:rPr lang="en-US" altLang="en-US" dirty="0"/>
              <a:t>MTV ’81 and Saturday Morning Cartoons</a:t>
            </a:r>
          </a:p>
          <a:p>
            <a:pPr eaLnBrk="1" hangingPunct="1">
              <a:lnSpc>
                <a:spcPct val="80000"/>
              </a:lnSpc>
            </a:pPr>
            <a:r>
              <a:rPr lang="en-US" altLang="en-US" dirty="0"/>
              <a:t>AIDS ’84</a:t>
            </a:r>
          </a:p>
          <a:p>
            <a:pPr eaLnBrk="1" hangingPunct="1">
              <a:lnSpc>
                <a:spcPct val="80000"/>
              </a:lnSpc>
            </a:pPr>
            <a:r>
              <a:rPr lang="en-US" altLang="en-US" dirty="0"/>
              <a:t>Latch-key Kids</a:t>
            </a:r>
          </a:p>
          <a:p>
            <a:pPr eaLnBrk="1" hangingPunct="1">
              <a:lnSpc>
                <a:spcPct val="80000"/>
              </a:lnSpc>
            </a:pPr>
            <a:r>
              <a:rPr lang="en-US" altLang="en-US" dirty="0"/>
              <a:t>Challenger Disaster ’86</a:t>
            </a:r>
          </a:p>
        </p:txBody>
      </p:sp>
    </p:spTree>
    <p:extLst>
      <p:ext uri="{BB962C8B-B14F-4D97-AF65-F5344CB8AC3E}">
        <p14:creationId xmlns:p14="http://schemas.microsoft.com/office/powerpoint/2010/main" val="56157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381000"/>
            <a:ext cx="8686800" cy="841248"/>
          </a:xfrm>
        </p:spPr>
        <p:txBody>
          <a:bodyPr/>
          <a:lstStyle/>
          <a:p>
            <a:pPr>
              <a:defRPr/>
            </a:pPr>
            <a:r>
              <a:rPr lang="en-US" sz="3200" dirty="0"/>
              <a:t>Generation X – Values and Work Ethic</a:t>
            </a:r>
          </a:p>
        </p:txBody>
      </p:sp>
      <p:sp>
        <p:nvSpPr>
          <p:cNvPr id="34819" name="Rectangle 3"/>
          <p:cNvSpPr>
            <a:spLocks noGrp="1" noChangeArrowheads="1"/>
          </p:cNvSpPr>
          <p:nvPr>
            <p:ph sz="half" idx="1"/>
          </p:nvPr>
        </p:nvSpPr>
        <p:spPr/>
        <p:txBody>
          <a:bodyPr>
            <a:normAutofit lnSpcReduction="10000"/>
          </a:bodyPr>
          <a:lstStyle/>
          <a:p>
            <a:pPr eaLnBrk="1" hangingPunct="1"/>
            <a:r>
              <a:rPr lang="en-US" altLang="en-US" sz="2400"/>
              <a:t>Self-reliance</a:t>
            </a:r>
          </a:p>
          <a:p>
            <a:pPr eaLnBrk="1" hangingPunct="1"/>
            <a:r>
              <a:rPr lang="en-US" altLang="en-US" sz="2400"/>
              <a:t>Balance</a:t>
            </a:r>
          </a:p>
          <a:p>
            <a:pPr eaLnBrk="1" hangingPunct="1"/>
            <a:r>
              <a:rPr lang="en-US" altLang="en-US" sz="2400"/>
              <a:t>Diversity</a:t>
            </a:r>
          </a:p>
          <a:p>
            <a:pPr eaLnBrk="1" hangingPunct="1"/>
            <a:r>
              <a:rPr lang="en-US" altLang="en-US" sz="2400"/>
              <a:t>Thinking globally</a:t>
            </a:r>
          </a:p>
          <a:p>
            <a:pPr eaLnBrk="1" hangingPunct="1"/>
            <a:r>
              <a:rPr lang="en-US" altLang="en-US" sz="2400"/>
              <a:t>Techno-literacy</a:t>
            </a:r>
          </a:p>
          <a:p>
            <a:pPr eaLnBrk="1" hangingPunct="1"/>
            <a:r>
              <a:rPr lang="en-US" altLang="en-US" sz="2400"/>
              <a:t>Fun</a:t>
            </a:r>
          </a:p>
          <a:p>
            <a:pPr eaLnBrk="1" hangingPunct="1"/>
            <a:r>
              <a:rPr lang="en-US" altLang="en-US" sz="2400"/>
              <a:t>Informality</a:t>
            </a:r>
          </a:p>
          <a:p>
            <a:pPr eaLnBrk="1" hangingPunct="1"/>
            <a:r>
              <a:rPr lang="en-US" altLang="en-US" sz="2400"/>
              <a:t>Lean toward Pessimism</a:t>
            </a:r>
          </a:p>
        </p:txBody>
      </p:sp>
      <p:sp>
        <p:nvSpPr>
          <p:cNvPr id="34820" name="Rectangle 4"/>
          <p:cNvSpPr>
            <a:spLocks noGrp="1" noChangeArrowheads="1"/>
          </p:cNvSpPr>
          <p:nvPr>
            <p:ph sz="half" idx="2"/>
          </p:nvPr>
        </p:nvSpPr>
        <p:spPr/>
        <p:txBody>
          <a:bodyPr>
            <a:normAutofit lnSpcReduction="10000"/>
          </a:bodyPr>
          <a:lstStyle/>
          <a:p>
            <a:pPr eaLnBrk="1" hangingPunct="1"/>
            <a:r>
              <a:rPr lang="en-US" altLang="en-US" sz="2400" dirty="0"/>
              <a:t>More likely to work for institution than individuals</a:t>
            </a:r>
          </a:p>
          <a:p>
            <a:pPr eaLnBrk="1" hangingPunct="1"/>
            <a:r>
              <a:rPr lang="en-US" altLang="en-US" sz="2400" dirty="0"/>
              <a:t>Differentiate job from identity</a:t>
            </a:r>
          </a:p>
          <a:p>
            <a:pPr eaLnBrk="1" hangingPunct="1"/>
            <a:r>
              <a:rPr lang="en-US" altLang="en-US" sz="2400" dirty="0"/>
              <a:t>Flexible hours, informal work environment, less supervision</a:t>
            </a:r>
          </a:p>
          <a:p>
            <a:pPr eaLnBrk="1" hangingPunct="1"/>
            <a:r>
              <a:rPr lang="en-US" altLang="en-US" sz="2400" dirty="0"/>
              <a:t>Multi-tasking</a:t>
            </a:r>
          </a:p>
          <a:p>
            <a:pPr eaLnBrk="1" hangingPunct="1"/>
            <a:r>
              <a:rPr lang="en-US" altLang="en-US" sz="2400" dirty="0"/>
              <a:t>Handle multitude of tasks if given independence</a:t>
            </a:r>
          </a:p>
          <a:p>
            <a:r>
              <a:rPr lang="en-US" altLang="en-US" sz="2400" dirty="0"/>
              <a:t>Accustomed to less feedback</a:t>
            </a:r>
          </a:p>
          <a:p>
            <a:pPr eaLnBrk="1" hangingPunct="1"/>
            <a:r>
              <a:rPr lang="en-US" altLang="en-US" sz="2400" dirty="0"/>
              <a:t>Referent authority, comfortable with authority but not titles</a:t>
            </a:r>
            <a:endParaRPr lang="en-US" altLang="en-US" sz="2000" dirty="0"/>
          </a:p>
          <a:p>
            <a:pPr lvl="1" eaLnBrk="1" hangingPunct="1">
              <a:buFontTx/>
              <a:buNone/>
            </a:pPr>
            <a:endParaRPr lang="en-US" altLang="en-US" sz="2000" dirty="0"/>
          </a:p>
        </p:txBody>
      </p:sp>
    </p:spTree>
    <p:extLst>
      <p:ext uri="{BB962C8B-B14F-4D97-AF65-F5344CB8AC3E}">
        <p14:creationId xmlns:p14="http://schemas.microsoft.com/office/powerpoint/2010/main" val="40528681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4898</TotalTime>
  <Words>3986</Words>
  <Application>Microsoft Office PowerPoint</Application>
  <PresentationFormat>Widescreen</PresentationFormat>
  <Paragraphs>487</Paragraphs>
  <Slides>47</Slides>
  <Notes>15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Calibri Light</vt:lpstr>
      <vt:lpstr>Times New Roman</vt:lpstr>
      <vt:lpstr>Wingdings</vt:lpstr>
      <vt:lpstr>Office Theme</vt:lpstr>
      <vt:lpstr>1_Office Theme</vt:lpstr>
      <vt:lpstr>Providing Effective Feedback</vt:lpstr>
      <vt:lpstr>Objectives</vt:lpstr>
      <vt:lpstr>PowerPoint Presentation</vt:lpstr>
      <vt:lpstr>Howe, N. and Strauss, W. (2003), Millennials Go To College: Strategies For a New Generation on Campus: Recruiting and Admissions, Campus Life, and The Classroom, American Association of Collegiate Registrars and Admissions Officers, Washington, DC.</vt:lpstr>
      <vt:lpstr>Baby Boomers (1944 – 1965)</vt:lpstr>
      <vt:lpstr>Baby Boomers – Values and Work Ethic</vt:lpstr>
      <vt:lpstr>Baby Boomers: How do you Work with them?</vt:lpstr>
      <vt:lpstr>Generation X (1965 – 1985)</vt:lpstr>
      <vt:lpstr>Generation X – Values and Work Ethic</vt:lpstr>
      <vt:lpstr>Generation X: How do you Work with them?</vt:lpstr>
      <vt:lpstr>Generation Y (1985 - 2005 )</vt:lpstr>
      <vt:lpstr>Generation Y – Values and Work Ethic</vt:lpstr>
      <vt:lpstr>Generation Y:  How To work with them?</vt:lpstr>
      <vt:lpstr>Feedback - A Request from Internal Medicine Residents at UC</vt:lpstr>
      <vt:lpstr>What is feedback?</vt:lpstr>
      <vt:lpstr>Types of Feedback</vt:lpstr>
      <vt:lpstr>Feedback        vs        Evaluation</vt:lpstr>
      <vt:lpstr>Feedback: Specific Examples</vt:lpstr>
      <vt:lpstr>Compliment vs Positive Feedback</vt:lpstr>
      <vt:lpstr>Criticism versus Constructive Feedback </vt:lpstr>
      <vt:lpstr>Potential Problems with Feedback/Evaluation</vt:lpstr>
      <vt:lpstr>Barriers to Feedback </vt:lpstr>
      <vt:lpstr>Guidelines to Giving Feedback </vt:lpstr>
      <vt:lpstr>Guidelines to Giving Feedback </vt:lpstr>
      <vt:lpstr>Guidelines to Giving Feedback</vt:lpstr>
      <vt:lpstr>Guidelines to Giving Feedback </vt:lpstr>
      <vt:lpstr>Guidelines for Giving Feedback </vt:lpstr>
      <vt:lpstr>Other Feedback Methods</vt:lpstr>
      <vt:lpstr>PowerPoint Presentation</vt:lpstr>
      <vt:lpstr>PowerPoint Presentation</vt:lpstr>
      <vt:lpstr>PowerPoint Presentation</vt:lpstr>
      <vt:lpstr>Ask – Tell – Ask … Teach</vt:lpstr>
      <vt:lpstr>PowerPoint Presentation</vt:lpstr>
      <vt:lpstr>Feedback Session</vt:lpstr>
      <vt:lpstr>Tips for Effective Feedback in Busy Clinical Settings</vt:lpstr>
      <vt:lpstr>Know Your Feedback Style</vt:lpstr>
      <vt:lpstr>Use the ACGME Core Competencies as a Framework</vt:lpstr>
      <vt:lpstr>Use the Core Competencies as a Framework: Specifics</vt:lpstr>
      <vt:lpstr>Use the Core Competencies as a Framework: Specifics</vt:lpstr>
      <vt:lpstr>Use the Core Competencies as a Framework: Specifics</vt:lpstr>
      <vt:lpstr>Use the RIME as a Framework</vt:lpstr>
      <vt:lpstr>Use the RIME as a Framework: Specifics</vt:lpstr>
      <vt:lpstr>Moments of Mobility</vt:lpstr>
      <vt:lpstr>Feedback Friday: Specific Time Placement</vt:lpstr>
      <vt:lpstr>Notes on Learners: The Census Model</vt:lpstr>
      <vt:lpstr>Conclusions: Feedback</vt:lpstr>
      <vt:lpstr>Questions?</vt:lpstr>
    </vt:vector>
  </TitlesOfParts>
  <Company>Cincinnati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Effective Feedback</dc:title>
  <dc:creator>Guiot, Amy</dc:creator>
  <cp:lastModifiedBy>Shaw-gunn, Winona (shawwr)</cp:lastModifiedBy>
  <cp:revision>51</cp:revision>
  <dcterms:created xsi:type="dcterms:W3CDTF">2019-01-24T19:59:17Z</dcterms:created>
  <dcterms:modified xsi:type="dcterms:W3CDTF">2020-08-26T16:21:23Z</dcterms:modified>
</cp:coreProperties>
</file>